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  <p:sldMasterId id="2147483680" r:id="rId2"/>
  </p:sldMasterIdLst>
  <p:notesMasterIdLst>
    <p:notesMasterId r:id="rId11"/>
  </p:notesMasterIdLst>
  <p:sldIdLst>
    <p:sldId id="260" r:id="rId3"/>
    <p:sldId id="309" r:id="rId4"/>
    <p:sldId id="311" r:id="rId5"/>
    <p:sldId id="274" r:id="rId6"/>
    <p:sldId id="271" r:id="rId7"/>
    <p:sldId id="307" r:id="rId8"/>
    <p:sldId id="308" r:id="rId9"/>
    <p:sldId id="270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958F"/>
    <a:srgbClr val="99AC3A"/>
    <a:srgbClr val="98BD3D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3478" autoAdjust="0"/>
  </p:normalViewPr>
  <p:slideViewPr>
    <p:cSldViewPr>
      <p:cViewPr>
        <p:scale>
          <a:sx n="103" d="100"/>
          <a:sy n="103" d="100"/>
        </p:scale>
        <p:origin x="-84" y="-30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1" d="100"/>
          <a:sy n="61" d="100"/>
        </p:scale>
        <p:origin x="-2712" y="-96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8DE55-0C38-4243-B6DC-502535E653CE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119E8-994D-4331-A9A3-2DDCC655E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838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 looks at </a:t>
            </a:r>
            <a:r>
              <a:rPr lang="en-US" sz="1200" b="1" dirty="0">
                <a:solidFill>
                  <a:srgbClr val="0895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changing habits and travel behavior 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 offering attractive alternatives.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119E8-994D-4331-A9A3-2DDCC655E9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975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119E8-994D-4331-A9A3-2DDCC655E9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975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000000"/>
                </a:solidFill>
                <a:latin typeface="+mn-lt"/>
                <a:ea typeface="ScalaSansOT-Bold" pitchFamily="34"/>
                <a:cs typeface="ScalaSansOT-Bold" pitchFamily="34"/>
              </a:rPr>
              <a:t>EcoMobility</a:t>
            </a:r>
            <a:r>
              <a:rPr lang="en-US" dirty="0">
                <a:solidFill>
                  <a:srgbClr val="000000"/>
                </a:solidFill>
                <a:latin typeface="+mn-lt"/>
                <a:ea typeface="ScalaSansOT-Bold" pitchFamily="34"/>
                <a:cs typeface="ScalaSansOT-Bold" pitchFamily="34"/>
              </a:rPr>
              <a:t> is an environmentally sustainable form of </a:t>
            </a:r>
            <a:r>
              <a:rPr lang="en-US" b="1" dirty="0">
                <a:solidFill>
                  <a:srgbClr val="008887"/>
                </a:solidFill>
                <a:latin typeface="+mn-lt"/>
                <a:ea typeface="ScalaSansOT-Bold" pitchFamily="34"/>
                <a:cs typeface="ScalaSansOT-Bold" pitchFamily="34"/>
              </a:rPr>
              <a:t>mobility and accessibility </a:t>
            </a:r>
            <a:r>
              <a:rPr lang="en-US" dirty="0">
                <a:solidFill>
                  <a:srgbClr val="000000"/>
                </a:solidFill>
                <a:latin typeface="+mn-lt"/>
                <a:ea typeface="ScalaSansOT-Bold" pitchFamily="34"/>
                <a:cs typeface="ScalaSansOT-Bold" pitchFamily="34"/>
              </a:rPr>
              <a:t>that reduces people’s reliance on private motor vehicles. </a:t>
            </a:r>
          </a:p>
          <a:p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 looks at </a:t>
            </a:r>
            <a:r>
              <a:rPr lang="en-US" sz="1200" b="1" dirty="0">
                <a:solidFill>
                  <a:srgbClr val="0895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changing habits and travel behavior 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 offering attractive alternatives.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119E8-994D-4331-A9A3-2DDCC655E9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115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98613"/>
            <a:ext cx="7772400" cy="11017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FFBEB-3969-4495-AB0B-78E9D7B1087E}" type="datetime1">
              <a:rPr lang="de-DE" smtClean="0"/>
              <a:t>29.08.2019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ICLEI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B264-423C-4297-B6BF-DF67C10B4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04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baseline="0"/>
            </a:lvl1pPr>
          </a:lstStyle>
          <a:p>
            <a:r>
              <a:rPr lang="it-IT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17393"/>
            <a:ext cx="2133600" cy="274637"/>
          </a:xfrm>
        </p:spPr>
        <p:txBody>
          <a:bodyPr/>
          <a:lstStyle/>
          <a:p>
            <a:fld id="{6CEF47D6-CBA5-4B35-BEE3-5BCD984C077E}" type="datetime1">
              <a:rPr lang="de-DE" smtClean="0"/>
              <a:t>29.08.2019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17393"/>
            <a:ext cx="2895600" cy="274637"/>
          </a:xfrm>
        </p:spPr>
        <p:txBody>
          <a:bodyPr/>
          <a:lstStyle/>
          <a:p>
            <a:r>
              <a:rPr lang="en-US"/>
              <a:t>ICLEI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17393"/>
            <a:ext cx="2133600" cy="274637"/>
          </a:xfrm>
        </p:spPr>
        <p:txBody>
          <a:bodyPr/>
          <a:lstStyle/>
          <a:p>
            <a:fld id="{F3B5B264-423C-4297-B6BF-DF67C10B4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41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72AB4-EDCA-4E2C-BF46-CE26FE66F4AE}" type="datetime1">
              <a:rPr lang="de-DE" smtClean="0"/>
              <a:t>29.08.2019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ICLEI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B264-423C-4297-B6BF-DF67C10B4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618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35464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Description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41A1-5305-41B8-AC6D-3B504F3C0DB1}" type="datetime1">
              <a:rPr lang="de-DE" smtClean="0"/>
              <a:t>29.08.2019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ICLEI PRESENTATION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B264-423C-4297-B6BF-DF67C10B4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1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6375"/>
            <a:ext cx="7067128" cy="857250"/>
          </a:xfrm>
          <a:prstGeom prst="rect">
            <a:avLst/>
          </a:prstGeom>
        </p:spPr>
        <p:txBody>
          <a:bodyPr/>
          <a:lstStyle>
            <a:lvl1pPr algn="l">
              <a:defRPr baseline="0"/>
            </a:lvl1pPr>
          </a:lstStyle>
          <a:p>
            <a:r>
              <a:rPr lang="it-IT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17393"/>
            <a:ext cx="2133600" cy="274637"/>
          </a:xfrm>
          <a:prstGeom prst="rect">
            <a:avLst/>
          </a:prstGeom>
        </p:spPr>
        <p:txBody>
          <a:bodyPr/>
          <a:lstStyle/>
          <a:p>
            <a:fld id="{6CEF47D6-CBA5-4B35-BEE3-5BCD984C077E}" type="datetime1">
              <a:rPr lang="de-DE" smtClean="0"/>
              <a:t>29.08.2019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17393"/>
            <a:ext cx="2895600" cy="2746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ICLEI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17393"/>
            <a:ext cx="2133600" cy="274637"/>
          </a:xfrm>
          <a:prstGeom prst="rect">
            <a:avLst/>
          </a:prstGeom>
        </p:spPr>
        <p:txBody>
          <a:bodyPr/>
          <a:lstStyle/>
          <a:p>
            <a:fld id="{F3B5B264-423C-4297-B6BF-DF67C10B4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41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17393"/>
            <a:ext cx="2133600" cy="274637"/>
          </a:xfrm>
          <a:prstGeom prst="rect">
            <a:avLst/>
          </a:prstGeom>
        </p:spPr>
        <p:txBody>
          <a:bodyPr/>
          <a:lstStyle/>
          <a:p>
            <a:fld id="{311FFBEB-3969-4495-AB0B-78E9D7B1087E}" type="datetime1">
              <a:rPr lang="de-DE" smtClean="0"/>
              <a:t>29.08.2019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17393"/>
            <a:ext cx="2895600" cy="2746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ICLEI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17393"/>
            <a:ext cx="2133600" cy="274637"/>
          </a:xfrm>
          <a:prstGeom prst="rect">
            <a:avLst/>
          </a:prstGeom>
        </p:spPr>
        <p:txBody>
          <a:bodyPr/>
          <a:lstStyle/>
          <a:p>
            <a:fld id="{F3B5B264-423C-4297-B6BF-DF67C10B4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04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6858000" cy="685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SINGLE LINE TITLE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0" y="1143000"/>
            <a:ext cx="9144000" cy="2606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886200"/>
            <a:ext cx="8229600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43600" y="4892040"/>
            <a:ext cx="2743200" cy="1371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</a:lstStyle>
          <a:p>
            <a:fld id="{F3B5B264-423C-4297-B6BF-DF67C10B43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4892040"/>
            <a:ext cx="5486400" cy="1371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</a:lstStyle>
          <a:p>
            <a:r>
              <a:rPr lang="en-US"/>
              <a:t>Presentation title - to edit: Insert &gt; Date &amp; Time &gt;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165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777740"/>
            <a:ext cx="9144000" cy="365760"/>
          </a:xfrm>
          <a:prstGeom prst="rect">
            <a:avLst/>
          </a:prstGeom>
          <a:solidFill>
            <a:srgbClr val="0895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706712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CLICK TO ADD A A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Content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1739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</a:lstStyle>
          <a:p>
            <a:fld id="{408C1A15-FC8B-4D17-B943-3D9C15BCDEB1}" type="datetime1">
              <a:rPr lang="de-DE" smtClean="0"/>
              <a:t>29.08.2019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1739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</a:lstStyle>
          <a:p>
            <a:r>
              <a:rPr lang="en-US"/>
              <a:t>ICLEI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1739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</a:lstStyle>
          <a:p>
            <a:fld id="{F3B5B264-423C-4297-B6BF-DF67C10B439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50" name="Picture 2" descr="N:\12 Communications\10 Logos archive\ICLEI\ICLEI Logo\ICLEI_Logo_4c_CMYK-300dpi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22362"/>
            <a:ext cx="796304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44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6" r:id="rId3"/>
    <p:sldLayoutId id="2147483679" r:id="rId4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Lato Semibold" pitchFamily="34" charset="0"/>
          <a:ea typeface="+mj-ea"/>
          <a:cs typeface="Lato Semibold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+mj-lt"/>
        <a:buNone/>
        <a:defRPr sz="2000" kern="1200">
          <a:solidFill>
            <a:schemeClr val="tx1"/>
          </a:solidFill>
          <a:latin typeface="Roboto" pitchFamily="2" charset="0"/>
          <a:ea typeface="Roboto" pitchFamily="2" charset="0"/>
          <a:cs typeface="Roboto" pitchFamily="2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Roboto" pitchFamily="2" charset="0"/>
          <a:ea typeface="Roboto" pitchFamily="2" charset="0"/>
          <a:cs typeface="Roboto" pitchFamily="2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Roboto" pitchFamily="2" charset="0"/>
          <a:ea typeface="Roboto" pitchFamily="2" charset="0"/>
          <a:cs typeface="Roboto" pitchFamily="2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Roboto" pitchFamily="2" charset="0"/>
          <a:ea typeface="Roboto" pitchFamily="2" charset="0"/>
          <a:cs typeface="Roboto" pitchFamily="2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Roboto" pitchFamily="2" charset="0"/>
          <a:ea typeface="Roboto" pitchFamily="2" charset="0"/>
          <a:cs typeface="Roboto" pitchFamily="2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26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4" r:id="rId3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jpeg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microsoft.com/office/2007/relationships/hdphoto" Target="../media/hdphoto2.wdp"/><Relationship Id="rId7" Type="http://schemas.openxmlformats.org/officeDocument/2006/relationships/image" Target="../media/image2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3548" y="1500068"/>
            <a:ext cx="3672408" cy="2835878"/>
          </a:xfrm>
          <a:prstGeom prst="rect">
            <a:avLst/>
          </a:prstGeom>
          <a:solidFill>
            <a:srgbClr val="08958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03548" y="1491630"/>
            <a:ext cx="3420380" cy="2772308"/>
          </a:xfrm>
          <a:prstGeom prst="rect">
            <a:avLst/>
          </a:prstGeom>
          <a:noFill/>
          <a:ln w="190500">
            <a:noFill/>
            <a:miter lim="800000"/>
          </a:ln>
        </p:spPr>
        <p:txBody>
          <a:bodyPr vert="horz" lIns="182880" tIns="45720" rIns="91440" bIns="45720" rtlCol="0" anchor="ctr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Lato Semibold" pitchFamily="34" charset="0"/>
                <a:ea typeface="+mj-ea"/>
                <a:cs typeface="Lato Semibold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en-SG" sz="1600" b="1" i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CitiesSHIFT</a:t>
            </a:r>
            <a:r>
              <a:rPr lang="en-SG" sz="1600" b="1" i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Webinar #</a:t>
            </a:r>
            <a:r>
              <a:rPr lang="en-SG" sz="1600" b="1" i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</a:t>
            </a:r>
          </a:p>
          <a:p>
            <a:pPr>
              <a:lnSpc>
                <a:spcPct val="120000"/>
              </a:lnSpc>
            </a:pPr>
            <a:endParaRPr lang="en-US" sz="14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200" b="1" dirty="0">
                <a:solidFill>
                  <a:schemeClr val="bg1"/>
                </a:solidFill>
                <a:latin typeface="Lato Bold" panose="020F0802020204030203" pitchFamily="34" charset="0"/>
              </a:rPr>
              <a:t>Improving urban air quality through </a:t>
            </a:r>
            <a:r>
              <a:rPr lang="en-US" sz="2200" b="1" dirty="0" err="1">
                <a:solidFill>
                  <a:schemeClr val="bg1"/>
                </a:solidFill>
                <a:latin typeface="Lato Bold" panose="020F0802020204030203" pitchFamily="34" charset="0"/>
              </a:rPr>
              <a:t>ecomobility</a:t>
            </a:r>
            <a:r>
              <a:rPr lang="en-US" sz="2200" b="1" dirty="0">
                <a:solidFill>
                  <a:schemeClr val="bg1"/>
                </a:solidFill>
                <a:latin typeface="Lato Bold" panose="020F0802020204030203" pitchFamily="34" charset="0"/>
              </a:rPr>
              <a:t>: Global overview and practical solutions </a:t>
            </a:r>
            <a:endParaRPr lang="en-US" sz="2200" b="1" dirty="0" smtClean="0">
              <a:solidFill>
                <a:schemeClr val="bg1"/>
              </a:solidFill>
              <a:latin typeface="Lato Bold" panose="020F0802020204030203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de-DE" sz="15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Lato" pitchFamily="34" charset="0"/>
              </a:rPr>
              <a:t>Thursday 29 August 2019 18:00 CEST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525" y="0"/>
            <a:ext cx="9144000" cy="10955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143508" y="125572"/>
            <a:ext cx="8712968" cy="734383"/>
            <a:chOff x="230467" y="226738"/>
            <a:chExt cx="8712968" cy="734383"/>
          </a:xfrm>
          <a:solidFill>
            <a:schemeClr val="bg1"/>
          </a:solidFill>
        </p:grpSpPr>
        <p:pic>
          <p:nvPicPr>
            <p:cNvPr id="22" name="Picture 21" descr="N:\46_1_EcoMobility\26_Hewlett_2017-2019\10_Communications\1_Deliverables\Cities SHIFT logo.pn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67" y="226738"/>
              <a:ext cx="2413086" cy="722212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23" name="Picture 1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5604" y="284989"/>
              <a:ext cx="1067831" cy="6639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83601" y="272819"/>
              <a:ext cx="878683" cy="688302"/>
            </a:xfrm>
            <a:prstGeom prst="rect">
              <a:avLst/>
            </a:prstGeom>
            <a:grpFill/>
            <a:extLst/>
          </p:spPr>
        </p:pic>
        <p:pic>
          <p:nvPicPr>
            <p:cNvPr id="25" name="Picture 19" descr="Image result for hewlett foundation logo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39" r="11225"/>
            <a:stretch/>
          </p:blipFill>
          <p:spPr bwMode="auto">
            <a:xfrm>
              <a:off x="4813267" y="302438"/>
              <a:ext cx="1748777" cy="658683"/>
            </a:xfrm>
            <a:prstGeom prst="rect">
              <a:avLst/>
            </a:prstGeom>
            <a:grpFill/>
            <a:extLst/>
          </p:spPr>
        </p:pic>
      </p:grpSp>
    </p:spTree>
    <p:extLst>
      <p:ext uri="{BB962C8B-B14F-4D97-AF65-F5344CB8AC3E}">
        <p14:creationId xmlns:p14="http://schemas.microsoft.com/office/powerpoint/2010/main" val="221955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4768028"/>
            <a:ext cx="9144000" cy="377853"/>
          </a:xfrm>
          <a:prstGeom prst="rect">
            <a:avLst/>
          </a:prstGeom>
          <a:solidFill>
            <a:srgbClr val="0895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93204" y="1239602"/>
            <a:ext cx="4618856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+mj-lt"/>
              <a:buNone/>
              <a:defRPr sz="20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tool for cities to </a:t>
            </a:r>
            <a:r>
              <a:rPr lang="en-US" sz="1400" b="1" dirty="0">
                <a:solidFill>
                  <a:srgbClr val="0895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assess, analyze and act 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implement solutions and improve mobility performance </a:t>
            </a:r>
          </a:p>
        </p:txBody>
      </p:sp>
      <p:sp>
        <p:nvSpPr>
          <p:cNvPr id="35" name="Slide Number Placeholder 3"/>
          <p:cNvSpPr txBox="1">
            <a:spLocks/>
          </p:cNvSpPr>
          <p:nvPr/>
        </p:nvSpPr>
        <p:spPr>
          <a:xfrm>
            <a:off x="6660232" y="4819637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B5B264-423C-4297-B6BF-DF67C10B439E}" type="slidenum">
              <a:rPr lang="en-US" sz="9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2</a:t>
            </a:fld>
            <a:endParaRPr lang="en-US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9" name="Picture 3" descr="N:\12 Communications\10 Logos archive\ICLEI\ICLEI Logo\ICLEI_Logo_4c_CMYK-white-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6" y="4768028"/>
            <a:ext cx="591000" cy="37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N:\46_1_EcoMobility\07_Media and Communciations\01_Logos\EcoMobility Logo\long_white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36" y="4826600"/>
            <a:ext cx="1463422" cy="26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67544" y="303498"/>
            <a:ext cx="0" cy="432048"/>
          </a:xfrm>
          <a:prstGeom prst="line">
            <a:avLst/>
          </a:prstGeom>
          <a:ln w="2857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93204" y="287473"/>
            <a:ext cx="4402832" cy="628093"/>
          </a:xfrm>
        </p:spPr>
        <p:txBody>
          <a:bodyPr>
            <a:normAutofit/>
          </a:bodyPr>
          <a:lstStyle/>
          <a:p>
            <a:r>
              <a:rPr lang="en-US" sz="2300" dirty="0" err="1">
                <a:latin typeface="Open Sans"/>
                <a:cs typeface="Open Sans"/>
              </a:rPr>
              <a:t>EcoMobility</a:t>
            </a:r>
            <a:r>
              <a:rPr lang="en-US" sz="2300" dirty="0">
                <a:latin typeface="Open Sans"/>
                <a:cs typeface="Open Sans"/>
              </a:rPr>
              <a:t> SHIFT+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818307" y="3297699"/>
            <a:ext cx="0" cy="141769"/>
          </a:xfrm>
          <a:prstGeom prst="straightConnector1">
            <a:avLst/>
          </a:prstGeom>
          <a:ln w="12700">
            <a:solidFill>
              <a:schemeClr val="bg1"/>
            </a:solidFill>
            <a:headEnd type="none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3818308" y="3653729"/>
            <a:ext cx="0" cy="141769"/>
          </a:xfrm>
          <a:prstGeom prst="straightConnector1">
            <a:avLst/>
          </a:prstGeom>
          <a:ln w="12700">
            <a:solidFill>
              <a:schemeClr val="bg1"/>
            </a:solidFill>
            <a:headEnd type="none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16200000">
            <a:off x="3639125" y="3475744"/>
            <a:ext cx="0" cy="141769"/>
          </a:xfrm>
          <a:prstGeom prst="straightConnector1">
            <a:avLst/>
          </a:prstGeom>
          <a:ln w="12700">
            <a:solidFill>
              <a:schemeClr val="bg1"/>
            </a:solidFill>
            <a:headEnd type="none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>
            <a:off x="3983396" y="3472974"/>
            <a:ext cx="0" cy="141769"/>
          </a:xfrm>
          <a:prstGeom prst="straightConnector1">
            <a:avLst/>
          </a:prstGeom>
          <a:ln w="12700">
            <a:solidFill>
              <a:schemeClr val="bg1"/>
            </a:solidFill>
            <a:headEnd type="none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1" y="2474475"/>
            <a:ext cx="5589472" cy="1321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520" y="292857"/>
            <a:ext cx="1692188" cy="615341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6908" y="-299197"/>
            <a:ext cx="3657600" cy="506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65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4768028"/>
            <a:ext cx="9144000" cy="377853"/>
          </a:xfrm>
          <a:prstGeom prst="rect">
            <a:avLst/>
          </a:prstGeom>
          <a:solidFill>
            <a:srgbClr val="0895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lide Number Placeholder 3"/>
          <p:cNvSpPr txBox="1">
            <a:spLocks/>
          </p:cNvSpPr>
          <p:nvPr/>
        </p:nvSpPr>
        <p:spPr>
          <a:xfrm>
            <a:off x="6660232" y="4819637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B5B264-423C-4297-B6BF-DF67C10B439E}" type="slidenum">
              <a:rPr lang="en-US" sz="9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3</a:t>
            </a:fld>
            <a:endParaRPr lang="en-US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9" name="Picture 3" descr="N:\12 Communications\10 Logos archive\ICLEI\ICLEI Logo\ICLEI_Logo_4c_CMYK-white-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6" y="4768028"/>
            <a:ext cx="591000" cy="37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N:\46_1_EcoMobility\07_Media and Communciations\01_Logos\EcoMobility Logo\long_white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36" y="4826600"/>
            <a:ext cx="1463422" cy="26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67544" y="303498"/>
            <a:ext cx="0" cy="432048"/>
          </a:xfrm>
          <a:prstGeom prst="line">
            <a:avLst/>
          </a:prstGeom>
          <a:ln w="2857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93204" y="287473"/>
            <a:ext cx="4402832" cy="628093"/>
          </a:xfrm>
        </p:spPr>
        <p:txBody>
          <a:bodyPr>
            <a:normAutofit/>
          </a:bodyPr>
          <a:lstStyle/>
          <a:p>
            <a:r>
              <a:rPr lang="en-US" sz="2300" dirty="0" smtClean="0">
                <a:latin typeface="Open Sans"/>
                <a:cs typeface="Open Sans"/>
              </a:rPr>
              <a:t>Air pollution</a:t>
            </a:r>
            <a:endParaRPr lang="en-US" sz="2300" dirty="0">
              <a:latin typeface="Open Sans"/>
              <a:cs typeface="Open Sans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818307" y="3297699"/>
            <a:ext cx="0" cy="141769"/>
          </a:xfrm>
          <a:prstGeom prst="straightConnector1">
            <a:avLst/>
          </a:prstGeom>
          <a:ln w="12700">
            <a:solidFill>
              <a:schemeClr val="bg1"/>
            </a:solidFill>
            <a:headEnd type="none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3818308" y="3653729"/>
            <a:ext cx="0" cy="141769"/>
          </a:xfrm>
          <a:prstGeom prst="straightConnector1">
            <a:avLst/>
          </a:prstGeom>
          <a:ln w="12700">
            <a:solidFill>
              <a:schemeClr val="bg1"/>
            </a:solidFill>
            <a:headEnd type="none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16200000">
            <a:off x="3639125" y="3475744"/>
            <a:ext cx="0" cy="141769"/>
          </a:xfrm>
          <a:prstGeom prst="straightConnector1">
            <a:avLst/>
          </a:prstGeom>
          <a:ln w="12700">
            <a:solidFill>
              <a:schemeClr val="bg1"/>
            </a:solidFill>
            <a:headEnd type="none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>
            <a:off x="3983396" y="3472974"/>
            <a:ext cx="0" cy="141769"/>
          </a:xfrm>
          <a:prstGeom prst="straightConnector1">
            <a:avLst/>
          </a:prstGeom>
          <a:ln w="12700">
            <a:solidFill>
              <a:schemeClr val="bg1"/>
            </a:solidFill>
            <a:headEnd type="none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0"/>
            <a:ext cx="7236932" cy="476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531217" y="1023578"/>
            <a:ext cx="4328815" cy="1944216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Clr>
                <a:srgbClr val="08958F"/>
              </a:buClr>
              <a:buNone/>
            </a:pPr>
            <a:r>
              <a:rPr lang="en-US" sz="1400" b="1" dirty="0">
                <a:solidFill>
                  <a:srgbClr val="0895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Nine out of ten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people worldwide 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breathe polluted air 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(WHO, 2018</a:t>
            </a:r>
            <a:r>
              <a:rPr lang="en-US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).</a:t>
            </a:r>
          </a:p>
          <a:p>
            <a:pPr marL="0" indent="0">
              <a:spcBef>
                <a:spcPts val="600"/>
              </a:spcBef>
              <a:buClr>
                <a:srgbClr val="08958F"/>
              </a:buClr>
              <a:buNone/>
            </a:pPr>
            <a:endParaRPr lang="de-DE" sz="1400" b="1" dirty="0" smtClean="0">
              <a:solidFill>
                <a:srgbClr val="0895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spcBef>
                <a:spcPts val="600"/>
              </a:spcBef>
              <a:buClr>
                <a:srgbClr val="08958F"/>
              </a:buClr>
              <a:buNone/>
            </a:pPr>
            <a:r>
              <a:rPr lang="de-DE" sz="1400" b="1" dirty="0" smtClean="0">
                <a:solidFill>
                  <a:srgbClr val="0895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Transportation </a:t>
            </a:r>
            <a:r>
              <a:rPr lang="de-DE" sz="1400" b="1" dirty="0" smtClean="0">
                <a:solidFill>
                  <a:srgbClr val="0895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tailpipe </a:t>
            </a:r>
            <a:r>
              <a:rPr lang="de-DE" sz="1400" b="1" dirty="0">
                <a:solidFill>
                  <a:srgbClr val="0895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emissions</a:t>
            </a:r>
            <a:r>
              <a:rPr lang="de-DE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were </a:t>
            </a:r>
            <a:r>
              <a:rPr lang="de-DE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responsible for 11.7% of global </a:t>
            </a:r>
            <a:r>
              <a:rPr lang="de-DE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mortality from PM2.5 </a:t>
            </a:r>
            <a:r>
              <a:rPr lang="de-DE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ozone </a:t>
            </a:r>
            <a:r>
              <a:rPr lang="de-DE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exposure in </a:t>
            </a:r>
            <a:r>
              <a:rPr lang="de-DE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2010 and 11.4% in 2015 (ICCT, 2019).</a:t>
            </a:r>
            <a:endParaRPr lang="en-US" sz="1400" b="1" dirty="0">
              <a:solidFill>
                <a:srgbClr val="0895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9" name="Picture 2" descr="http://az598155.vo.msecnd.net/wp-uploads/2014/06/haze_issues_img.png">
            <a:extLst>
              <a:ext uri="{FF2B5EF4-FFF2-40B4-BE49-F238E27FC236}">
                <a16:creationId xmlns:a16="http://schemas.microsoft.com/office/drawing/2014/main" xmlns="" id="{0EED4BDC-FF50-1245-83D5-34A42FEF4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51" y="2881683"/>
            <a:ext cx="2975677" cy="169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7344308" y="4575668"/>
            <a:ext cx="1799692" cy="192360"/>
          </a:xfrm>
          <a:prstGeom prst="rect">
            <a:avLst/>
          </a:prstGeom>
          <a:solidFill>
            <a:schemeClr val="tx1">
              <a:alpha val="34000"/>
            </a:schemeClr>
          </a:solidFill>
        </p:spPr>
        <p:txBody>
          <a:bodyPr wrap="square" lIns="68580" tIns="34290" rIns="68580" bIns="34290" numCol="1" rtlCol="0" anchor="ctr">
            <a:spAutoFit/>
          </a:bodyPr>
          <a:lstStyle/>
          <a:p>
            <a:r>
              <a:rPr kumimoji="1" lang="en-MY" sz="800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Photo </a:t>
            </a:r>
            <a:r>
              <a:rPr kumimoji="1" lang="en-MY" sz="800" i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credit: </a:t>
            </a:r>
            <a:r>
              <a:rPr kumimoji="1" lang="en-MY" sz="800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Edison </a:t>
            </a:r>
            <a:r>
              <a:rPr kumimoji="1" lang="en-MY" sz="800" i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Jumawid</a:t>
            </a:r>
            <a:r>
              <a:rPr kumimoji="1" lang="en-MY" sz="800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kumimoji="1" lang="en-MY" sz="800" i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Flickr</a:t>
            </a:r>
            <a:endParaRPr kumimoji="1" lang="en-US" sz="800" i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74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Users\beatrice.chng\Dropbox\EcoMobility Festival Report 2017\Festival report\Selected photos\1 Cover Page\Oct 3 Mayors' EcoMobility Ride (21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198" r="26073"/>
          <a:stretch/>
        </p:blipFill>
        <p:spPr bwMode="auto">
          <a:xfrm>
            <a:off x="5486908" y="2"/>
            <a:ext cx="3657600" cy="479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0" y="4768028"/>
            <a:ext cx="9144000" cy="377853"/>
          </a:xfrm>
          <a:prstGeom prst="rect">
            <a:avLst/>
          </a:prstGeom>
          <a:solidFill>
            <a:srgbClr val="0895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93204" y="915566"/>
            <a:ext cx="4618856" cy="5508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+mj-lt"/>
              <a:buNone/>
              <a:defRPr sz="20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EcoMobility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gives priority to walking, cycling, public transport, shared and light electric vehicles. </a:t>
            </a:r>
          </a:p>
          <a:p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 promotes travel through </a:t>
            </a:r>
            <a:r>
              <a:rPr lang="en-US" sz="1400" b="1" dirty="0">
                <a:solidFill>
                  <a:srgbClr val="0895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integrated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400" b="1" dirty="0">
                <a:solidFill>
                  <a:srgbClr val="0895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socially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b="1" dirty="0">
                <a:solidFill>
                  <a:srgbClr val="0895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inclusive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and </a:t>
            </a:r>
            <a:r>
              <a:rPr lang="en-US" sz="1400" b="1" dirty="0">
                <a:solidFill>
                  <a:srgbClr val="0895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environmentally-friendly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transport options without depending on privately owned vehicles.</a:t>
            </a:r>
          </a:p>
        </p:txBody>
      </p:sp>
      <p:sp>
        <p:nvSpPr>
          <p:cNvPr id="35" name="Slide Number Placeholder 3"/>
          <p:cNvSpPr txBox="1">
            <a:spLocks/>
          </p:cNvSpPr>
          <p:nvPr/>
        </p:nvSpPr>
        <p:spPr>
          <a:xfrm>
            <a:off x="6660232" y="4819637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B5B264-423C-4297-B6BF-DF67C10B439E}" type="slidenum">
              <a:rPr lang="en-US" sz="9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4</a:t>
            </a:fld>
            <a:endParaRPr lang="en-US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9" name="Picture 3" descr="N:\12 Communications\10 Logos archive\ICLEI\ICLEI Logo\ICLEI_Logo_4c_CMYK-white-transparen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6" y="4768028"/>
            <a:ext cx="591000" cy="37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N:\46_1_EcoMobility\07_Media and Communciations\01_Logos\EcoMobility Logo\long_white_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36" y="4826600"/>
            <a:ext cx="1463422" cy="26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67544" y="303498"/>
            <a:ext cx="0" cy="432048"/>
          </a:xfrm>
          <a:prstGeom prst="line">
            <a:avLst/>
          </a:prstGeom>
          <a:ln w="2857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93204" y="287473"/>
            <a:ext cx="4402832" cy="628093"/>
          </a:xfrm>
        </p:spPr>
        <p:txBody>
          <a:bodyPr>
            <a:normAutofit/>
          </a:bodyPr>
          <a:lstStyle/>
          <a:p>
            <a:r>
              <a:rPr lang="en-US" sz="2300" dirty="0">
                <a:latin typeface="Open Sans"/>
                <a:cs typeface="Open Sans"/>
              </a:rPr>
              <a:t>What is </a:t>
            </a:r>
            <a:r>
              <a:rPr lang="en-US" sz="2300" dirty="0" err="1">
                <a:latin typeface="Open Sans"/>
                <a:cs typeface="Open Sans"/>
              </a:rPr>
              <a:t>EcoMobility</a:t>
            </a:r>
            <a:r>
              <a:rPr lang="en-US" sz="2300" dirty="0">
                <a:latin typeface="Open Sans"/>
                <a:cs typeface="Open Sans"/>
              </a:rPr>
              <a:t>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76587" y="2674604"/>
            <a:ext cx="4335473" cy="1904132"/>
            <a:chOff x="-490879" y="3269857"/>
            <a:chExt cx="5858027" cy="2566889"/>
          </a:xfrm>
        </p:grpSpPr>
        <p:sp>
          <p:nvSpPr>
            <p:cNvPr id="22" name="TextBox 21"/>
            <p:cNvSpPr txBox="1"/>
            <p:nvPr/>
          </p:nvSpPr>
          <p:spPr>
            <a:xfrm>
              <a:off x="4440792" y="4633943"/>
              <a:ext cx="926356" cy="652990"/>
            </a:xfrm>
            <a:prstGeom prst="rect">
              <a:avLst/>
            </a:prstGeom>
            <a:noFill/>
          </p:spPr>
          <p:txBody>
            <a:bodyPr wrap="square" lIns="68580" tIns="34290" rIns="68580" bIns="34290" numCol="1" rtlCol="0" anchor="ctr">
              <a:spAutoFit/>
            </a:bodyPr>
            <a:lstStyle/>
            <a:p>
              <a:pPr algn="ctr"/>
              <a:r>
                <a:rPr kumimoji="1" lang="en-GB" altLang="ko-K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Light electric vehicles</a:t>
              </a:r>
              <a:endParaRPr kumimoji="1"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Microsoft YaHei" pitchFamily="34" charset="-122"/>
                <a:cs typeface="Open Sans" panose="020B0606030504020204" pitchFamily="34" charset="0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-490879" y="3269857"/>
              <a:ext cx="5725249" cy="2566889"/>
              <a:chOff x="-238773" y="1263884"/>
              <a:chExt cx="5725249" cy="2566889"/>
            </a:xfrm>
          </p:grpSpPr>
          <p:pic>
            <p:nvPicPr>
              <p:cNvPr id="10" name="그림 3"/>
              <p:cNvPicPr>
                <a:picLocks noChangeAspect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18018"/>
              <a:stretch/>
            </p:blipFill>
            <p:spPr>
              <a:xfrm>
                <a:off x="-238773" y="1263884"/>
                <a:ext cx="4084989" cy="1443228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-24352" y="2811264"/>
                <a:ext cx="910626" cy="286398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numCol="1" rtlCol="0" anchor="ctr">
                <a:spAutoFit/>
              </a:bodyPr>
              <a:lstStyle/>
              <a:p>
                <a:pPr algn="ctr"/>
                <a:r>
                  <a:rPr kumimoji="1" lang="en-GB" altLang="ko-KR" sz="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Walking</a:t>
                </a:r>
                <a:endParaRPr kumimoji="1" lang="ko-KR" altLang="en-US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Microsoft YaHei" pitchFamily="34" charset="-122"/>
                  <a:cs typeface="Open Sans" panose="020B0606030504020204" pitchFamily="3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411557" y="2719617"/>
                <a:ext cx="1029926" cy="469694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numCol="1" rtlCol="0" anchor="ctr">
                <a:spAutoFit/>
              </a:bodyPr>
              <a:lstStyle/>
              <a:p>
                <a:pPr algn="ctr"/>
                <a:r>
                  <a:rPr kumimoji="1" lang="en-GB" altLang="ko-KR" sz="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Cycling/</a:t>
                </a:r>
              </a:p>
              <a:p>
                <a:pPr algn="ctr"/>
                <a:r>
                  <a:rPr kumimoji="1" lang="en-GB" altLang="ko-KR" sz="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Wheeling</a:t>
                </a:r>
                <a:endParaRPr kumimoji="1" lang="ko-KR" altLang="en-US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Microsoft YaHei" pitchFamily="34" charset="-122"/>
                  <a:cs typeface="Open Sans" panose="020B0606030504020204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495088" y="2719619"/>
                <a:ext cx="1366393" cy="469694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numCol="1" rtlCol="0" anchor="ctr">
                <a:spAutoFit/>
              </a:bodyPr>
              <a:lstStyle/>
              <a:p>
                <a:pPr algn="ctr"/>
                <a:r>
                  <a:rPr kumimoji="1" lang="en-GB" altLang="ko-KR" sz="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Public Transportation</a:t>
                </a:r>
                <a:endParaRPr kumimoji="1" lang="ko-KR" altLang="en-US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Microsoft YaHei" pitchFamily="34" charset="-122"/>
                  <a:cs typeface="Open Sans" panose="020B0606030504020204" pitchFamily="34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888822" y="2811264"/>
                <a:ext cx="809580" cy="286398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numCol="1" rtlCol="0" anchor="ctr">
                <a:spAutoFit/>
              </a:bodyPr>
              <a:lstStyle/>
              <a:p>
                <a:pPr algn="ctr"/>
                <a:r>
                  <a:rPr kumimoji="1" lang="en-GB" altLang="ko-KR" sz="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Sharing</a:t>
                </a:r>
                <a:endParaRPr kumimoji="1" lang="ko-KR" altLang="en-US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Microsoft YaHei" pitchFamily="34" charset="-122"/>
                  <a:cs typeface="Open Sans" panose="020B0606030504020204" pitchFamily="34" charset="0"/>
                </a:endParaRPr>
              </a:p>
            </p:txBody>
          </p:sp>
          <p:pic>
            <p:nvPicPr>
              <p:cNvPr id="19" name="그림 3"/>
              <p:cNvPicPr>
                <a:picLocks noChangeAspect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81685" t="35351"/>
              <a:stretch/>
            </p:blipFill>
            <p:spPr>
              <a:xfrm>
                <a:off x="4781200" y="1931681"/>
                <a:ext cx="705274" cy="721052"/>
              </a:xfrm>
              <a:prstGeom prst="rect">
                <a:avLst/>
              </a:prstGeom>
            </p:spPr>
          </p:pic>
          <p:sp>
            <p:nvSpPr>
              <p:cNvPr id="20" name="Oval 19"/>
              <p:cNvSpPr/>
              <p:nvPr/>
            </p:nvSpPr>
            <p:spPr>
              <a:xfrm>
                <a:off x="3841576" y="1820235"/>
                <a:ext cx="852087" cy="866153"/>
              </a:xfrm>
              <a:prstGeom prst="ellipse">
                <a:avLst/>
              </a:prstGeom>
              <a:solidFill>
                <a:srgbClr val="AFCD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>
                <a:defPPr>
                  <a:defRPr lang="en-US"/>
                </a:defPPr>
                <a:lvl1pPr marL="0" algn="l" defTabSz="1018824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509412" algn="l" defTabSz="1018824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018824" algn="l" defTabSz="1018824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528237" algn="l" defTabSz="1018824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37649" algn="l" defTabSz="1018824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547061" algn="l" defTabSz="1018824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056473" algn="l" defTabSz="1018824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565886" algn="l" defTabSz="1018824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075298" algn="l" defTabSz="1018824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800">
                  <a:latin typeface="+mj-lt"/>
                </a:endParaRPr>
              </a:p>
            </p:txBody>
          </p:sp>
          <p:pic>
            <p:nvPicPr>
              <p:cNvPr id="21" name="Picture 20" descr="Image result for car icon"/>
              <p:cNvPicPr>
                <a:picLocks noChangeAspect="1" noChangeArrowheads="1"/>
              </p:cNvPicPr>
              <p:nvPr/>
            </p:nvPicPr>
            <p:blipFill>
              <a:blip r:embed="rId8" cstate="screen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06376" y="2097889"/>
                <a:ext cx="322484" cy="3190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23" name="Straight Arrow Connector 22"/>
              <p:cNvCxnSpPr/>
              <p:nvPr/>
            </p:nvCxnSpPr>
            <p:spPr>
              <a:xfrm>
                <a:off x="-149889" y="3403979"/>
                <a:ext cx="5636365" cy="0"/>
              </a:xfrm>
              <a:prstGeom prst="straightConnector1">
                <a:avLst/>
              </a:prstGeom>
              <a:ln>
                <a:solidFill>
                  <a:srgbClr val="008887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860719" y="3498550"/>
                <a:ext cx="3863053" cy="332223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numCol="1" rtlCol="0" anchor="ctr">
                <a:spAutoFit/>
              </a:bodyPr>
              <a:lstStyle/>
              <a:p>
                <a:pPr algn="ctr"/>
                <a:r>
                  <a:rPr kumimoji="1" lang="en-MY" sz="1000" b="1" dirty="0">
                    <a:solidFill>
                      <a:srgbClr val="008887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Integrated and connected manner</a:t>
                </a:r>
                <a:endParaRPr kumimoji="1" lang="en-US" sz="1000" b="1" dirty="0">
                  <a:solidFill>
                    <a:srgbClr val="00888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cxnSp>
        <p:nvCxnSpPr>
          <p:cNvPr id="5" name="Straight Arrow Connector 4"/>
          <p:cNvCxnSpPr/>
          <p:nvPr/>
        </p:nvCxnSpPr>
        <p:spPr>
          <a:xfrm>
            <a:off x="3818307" y="3297699"/>
            <a:ext cx="0" cy="141769"/>
          </a:xfrm>
          <a:prstGeom prst="straightConnector1">
            <a:avLst/>
          </a:prstGeom>
          <a:ln w="12700">
            <a:solidFill>
              <a:schemeClr val="bg1"/>
            </a:solidFill>
            <a:headEnd type="none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3818308" y="3653729"/>
            <a:ext cx="0" cy="141769"/>
          </a:xfrm>
          <a:prstGeom prst="straightConnector1">
            <a:avLst/>
          </a:prstGeom>
          <a:ln w="12700">
            <a:solidFill>
              <a:schemeClr val="bg1"/>
            </a:solidFill>
            <a:headEnd type="none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16200000">
            <a:off x="3639125" y="3475744"/>
            <a:ext cx="0" cy="141769"/>
          </a:xfrm>
          <a:prstGeom prst="straightConnector1">
            <a:avLst/>
          </a:prstGeom>
          <a:ln w="12700">
            <a:solidFill>
              <a:schemeClr val="bg1"/>
            </a:solidFill>
            <a:headEnd type="none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>
            <a:off x="3983396" y="3472974"/>
            <a:ext cx="0" cy="141769"/>
          </a:xfrm>
          <a:prstGeom prst="straightConnector1">
            <a:avLst/>
          </a:prstGeom>
          <a:ln w="12700">
            <a:solidFill>
              <a:schemeClr val="bg1"/>
            </a:solidFill>
            <a:headEnd type="none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79FD10D-9EB7-4F40-A7F6-CD5F909FE6D3}"/>
              </a:ext>
            </a:extLst>
          </p:cNvPr>
          <p:cNvSpPr txBox="1"/>
          <p:nvPr/>
        </p:nvSpPr>
        <p:spPr>
          <a:xfrm>
            <a:off x="7020272" y="4578736"/>
            <a:ext cx="2124236" cy="192360"/>
          </a:xfrm>
          <a:prstGeom prst="rect">
            <a:avLst/>
          </a:prstGeom>
          <a:solidFill>
            <a:schemeClr val="tx1">
              <a:alpha val="34000"/>
            </a:schemeClr>
          </a:solidFill>
        </p:spPr>
        <p:txBody>
          <a:bodyPr wrap="square" lIns="68580" tIns="34290" rIns="68580" bIns="34290" numCol="1" rtlCol="0" anchor="ctr">
            <a:spAutoFit/>
          </a:bodyPr>
          <a:lstStyle/>
          <a:p>
            <a:r>
              <a:rPr kumimoji="1" lang="en-MY" sz="800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Photo credit: Kaohsiung City  Government</a:t>
            </a:r>
            <a:endParaRPr kumimoji="1" lang="en-US" sz="800" i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97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04" y="915567"/>
            <a:ext cx="4834880" cy="2988332"/>
          </a:xfrm>
        </p:spPr>
        <p:txBody>
          <a:bodyPr>
            <a:normAutofit/>
          </a:bodyPr>
          <a:lstStyle/>
          <a:p>
            <a:pPr marL="171450" indent="-171450">
              <a:buClr>
                <a:srgbClr val="08958F"/>
              </a:buClr>
            </a:pPr>
            <a:r>
              <a:rPr lang="en-CA" sz="1400" dirty="0">
                <a:latin typeface="Open Sans"/>
                <a:cs typeface="Open Sans"/>
              </a:rPr>
              <a:t>Introduction by Yiqian Zhang </a:t>
            </a:r>
            <a:r>
              <a:rPr lang="en-CA" sz="1100" dirty="0">
                <a:latin typeface="Open Sans"/>
                <a:cs typeface="Open Sans"/>
              </a:rPr>
              <a:t>- </a:t>
            </a:r>
            <a:r>
              <a:rPr lang="en-CA" sz="1100" i="1" dirty="0">
                <a:latin typeface="Open Sans"/>
                <a:cs typeface="Open Sans"/>
              </a:rPr>
              <a:t>5 minutes</a:t>
            </a:r>
          </a:p>
          <a:p>
            <a:pPr marL="171450" indent="-171450">
              <a:buClr>
                <a:srgbClr val="08958F"/>
              </a:buClr>
            </a:pPr>
            <a:r>
              <a:rPr lang="en-CA" sz="1400" dirty="0">
                <a:latin typeface="Open Sans"/>
                <a:cs typeface="Open Sans"/>
              </a:rPr>
              <a:t>Presentation by </a:t>
            </a:r>
            <a:r>
              <a:rPr lang="en-US" sz="1400" dirty="0" err="1">
                <a:latin typeface="Open Sans"/>
                <a:cs typeface="Open Sans"/>
              </a:rPr>
              <a:t>Prarthana</a:t>
            </a:r>
            <a:r>
              <a:rPr lang="en-US" sz="1400" dirty="0">
                <a:latin typeface="Open Sans"/>
                <a:cs typeface="Open Sans"/>
              </a:rPr>
              <a:t> Borah </a:t>
            </a:r>
            <a:r>
              <a:rPr lang="en-CA" sz="1400" i="1" dirty="0">
                <a:latin typeface="Open Sans"/>
                <a:cs typeface="Open Sans"/>
              </a:rPr>
              <a:t>- </a:t>
            </a:r>
            <a:r>
              <a:rPr lang="en-CA" sz="1100" i="1" dirty="0">
                <a:latin typeface="Open Sans"/>
                <a:cs typeface="Open Sans"/>
              </a:rPr>
              <a:t>15 minutes</a:t>
            </a:r>
          </a:p>
          <a:p>
            <a:pPr marL="400050" lvl="1" indent="0">
              <a:buClr>
                <a:srgbClr val="08958F"/>
              </a:buClr>
              <a:buNone/>
            </a:pPr>
            <a:r>
              <a:rPr lang="en-US" sz="1400" i="1" dirty="0" smtClean="0">
                <a:solidFill>
                  <a:srgbClr val="08958F"/>
                </a:solidFill>
                <a:latin typeface="Open Sans"/>
                <a:cs typeface="Open Sans"/>
              </a:rPr>
              <a:t>Mobility </a:t>
            </a:r>
            <a:r>
              <a:rPr lang="en-US" sz="1400" i="1" dirty="0">
                <a:solidFill>
                  <a:srgbClr val="08958F"/>
                </a:solidFill>
                <a:latin typeface="Open Sans"/>
                <a:cs typeface="Open Sans"/>
              </a:rPr>
              <a:t>solutions for clean air action </a:t>
            </a:r>
            <a:r>
              <a:rPr lang="en-US" sz="1400" i="1" dirty="0" smtClean="0">
                <a:solidFill>
                  <a:srgbClr val="08958F"/>
                </a:solidFill>
                <a:latin typeface="Open Sans"/>
                <a:cs typeface="Open Sans"/>
              </a:rPr>
              <a:t>planning</a:t>
            </a:r>
            <a:endParaRPr lang="en-CA" sz="1400" i="1" dirty="0" smtClean="0">
              <a:solidFill>
                <a:srgbClr val="08958F"/>
              </a:solidFill>
              <a:latin typeface="Open Sans"/>
              <a:cs typeface="Open Sans"/>
            </a:endParaRPr>
          </a:p>
          <a:p>
            <a:pPr marL="171450" indent="-171450">
              <a:buClr>
                <a:srgbClr val="08958F"/>
              </a:buClr>
            </a:pPr>
            <a:r>
              <a:rPr lang="en-CA" sz="1400" dirty="0" smtClean="0">
                <a:latin typeface="Open Sans"/>
                <a:cs typeface="Open Sans"/>
              </a:rPr>
              <a:t>Presentation by </a:t>
            </a:r>
            <a:r>
              <a:rPr lang="en-US" sz="1400" dirty="0" smtClean="0">
                <a:latin typeface="Open Sans"/>
                <a:cs typeface="Open Sans"/>
              </a:rPr>
              <a:t>Garrett Wong </a:t>
            </a:r>
            <a:r>
              <a:rPr lang="en-CA" sz="1400" i="1" dirty="0" smtClean="0">
                <a:latin typeface="Open Sans"/>
                <a:cs typeface="Open Sans"/>
              </a:rPr>
              <a:t>- </a:t>
            </a:r>
            <a:r>
              <a:rPr lang="en-CA" sz="1100" i="1" dirty="0" smtClean="0">
                <a:latin typeface="Open Sans"/>
                <a:cs typeface="Open Sans"/>
              </a:rPr>
              <a:t>15 minutes</a:t>
            </a:r>
          </a:p>
          <a:p>
            <a:pPr marL="0" indent="0">
              <a:buClr>
                <a:srgbClr val="08958F"/>
              </a:buClr>
              <a:buNone/>
            </a:pPr>
            <a:r>
              <a:rPr lang="en-US" sz="1400" i="1" dirty="0" smtClean="0">
                <a:solidFill>
                  <a:srgbClr val="08958F"/>
                </a:solidFill>
                <a:latin typeface="Open Sans"/>
                <a:cs typeface="Open Sans"/>
              </a:rPr>
              <a:t>        </a:t>
            </a:r>
            <a:r>
              <a:rPr lang="en-US" sz="1400" i="1" dirty="0" err="1" smtClean="0">
                <a:solidFill>
                  <a:srgbClr val="08958F"/>
                </a:solidFill>
                <a:latin typeface="Open Sans"/>
                <a:cs typeface="Open Sans"/>
              </a:rPr>
              <a:t>GoSaMo</a:t>
            </a:r>
            <a:r>
              <a:rPr lang="en-US" sz="1400" i="1" dirty="0" smtClean="0">
                <a:solidFill>
                  <a:srgbClr val="08958F"/>
                </a:solidFill>
                <a:latin typeface="Open Sans"/>
                <a:cs typeface="Open Sans"/>
              </a:rPr>
              <a:t>: Mobility &amp; Sustainability in Santa Monica</a:t>
            </a:r>
            <a:endParaRPr lang="en-CA" sz="1400" i="1" dirty="0" smtClean="0">
              <a:solidFill>
                <a:srgbClr val="08958F"/>
              </a:solidFill>
              <a:latin typeface="Open Sans"/>
              <a:cs typeface="Open Sans"/>
            </a:endParaRPr>
          </a:p>
          <a:p>
            <a:pPr marL="171450" indent="-171450">
              <a:buClr>
                <a:srgbClr val="08958F"/>
              </a:buClr>
            </a:pPr>
            <a:r>
              <a:rPr lang="en-CA" sz="1400" dirty="0" smtClean="0">
                <a:latin typeface="Open Sans"/>
                <a:cs typeface="Open Sans"/>
              </a:rPr>
              <a:t>Presentation by </a:t>
            </a:r>
            <a:r>
              <a:rPr lang="en-US" sz="1400" dirty="0" smtClean="0">
                <a:latin typeface="Open Sans"/>
                <a:cs typeface="Open Sans"/>
              </a:rPr>
              <a:t>Camilla Ween </a:t>
            </a:r>
            <a:r>
              <a:rPr lang="en-CA" sz="1100" i="1" dirty="0" smtClean="0">
                <a:latin typeface="Open Sans"/>
                <a:cs typeface="Open Sans"/>
              </a:rPr>
              <a:t>- </a:t>
            </a:r>
            <a:r>
              <a:rPr lang="en-CA" sz="1000" i="1" dirty="0" smtClean="0">
                <a:latin typeface="Open Sans"/>
                <a:cs typeface="Open Sans"/>
              </a:rPr>
              <a:t>15 minutes</a:t>
            </a:r>
          </a:p>
          <a:p>
            <a:pPr marL="400050" lvl="1" indent="0">
              <a:buClr>
                <a:srgbClr val="08958F"/>
              </a:buClr>
              <a:buNone/>
            </a:pPr>
            <a:r>
              <a:rPr lang="de-DE" sz="1400" i="1" dirty="0" smtClean="0">
                <a:solidFill>
                  <a:srgbClr val="0895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Shifting </a:t>
            </a:r>
            <a:r>
              <a:rPr lang="de-DE" sz="1400" i="1" dirty="0">
                <a:solidFill>
                  <a:srgbClr val="0895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travel behaviour to improve air quality - some examples from UK &amp; Europe</a:t>
            </a:r>
            <a:endParaRPr lang="en-CA" sz="1400" i="1" dirty="0">
              <a:solidFill>
                <a:srgbClr val="0895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buClr>
                <a:srgbClr val="08958F"/>
              </a:buClr>
            </a:pPr>
            <a:r>
              <a:rPr lang="en-CA" sz="1400" dirty="0">
                <a:latin typeface="Open Sans"/>
                <a:cs typeface="Open Sans"/>
              </a:rPr>
              <a:t>Q&amp;A </a:t>
            </a:r>
            <a:r>
              <a:rPr lang="en-CA" sz="1400" i="1" dirty="0">
                <a:latin typeface="Open Sans"/>
                <a:cs typeface="Open Sans"/>
              </a:rPr>
              <a:t>- </a:t>
            </a:r>
            <a:r>
              <a:rPr lang="en-CA" sz="1100" i="1" dirty="0">
                <a:latin typeface="Open Sans"/>
                <a:cs typeface="Open Sans"/>
              </a:rPr>
              <a:t>30 minutes</a:t>
            </a:r>
          </a:p>
          <a:p>
            <a:pPr marL="171450" indent="-171450">
              <a:buClr>
                <a:srgbClr val="08958F"/>
              </a:buClr>
            </a:pPr>
            <a:r>
              <a:rPr lang="en-CA" sz="1400" dirty="0">
                <a:latin typeface="Open Sans"/>
                <a:cs typeface="Open Sans"/>
              </a:rPr>
              <a:t>Final remarks </a:t>
            </a:r>
            <a:r>
              <a:rPr lang="en-CA" sz="1400" i="1" dirty="0">
                <a:latin typeface="Open Sans"/>
                <a:cs typeface="Open Sans"/>
              </a:rPr>
              <a:t>- </a:t>
            </a:r>
            <a:r>
              <a:rPr lang="en-CA" sz="1100" i="1" dirty="0">
                <a:latin typeface="Open Sans"/>
                <a:cs typeface="Open Sans"/>
              </a:rPr>
              <a:t>5 minutes</a:t>
            </a:r>
            <a:endParaRPr lang="en-CA" sz="1400" i="1" dirty="0">
              <a:latin typeface="Open Sans"/>
              <a:cs typeface="Open Sans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93204" y="287473"/>
            <a:ext cx="7067128" cy="62809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2300" dirty="0">
                <a:latin typeface="Open Sans"/>
                <a:cs typeface="Open Sans"/>
              </a:rPr>
              <a:t>Agenda</a:t>
            </a:r>
            <a:endParaRPr lang="en-US" sz="2300" dirty="0">
              <a:latin typeface="Open Sans"/>
              <a:cs typeface="Open San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4768028"/>
            <a:ext cx="9144000" cy="377853"/>
          </a:xfrm>
          <a:prstGeom prst="rect">
            <a:avLst/>
          </a:prstGeom>
          <a:solidFill>
            <a:srgbClr val="0895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3" descr="N:\12 Communications\10 Logos archive\ICLEI\ICLEI Logo\ICLEI_Logo_4c_CMYK-white-transpare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6" y="4768028"/>
            <a:ext cx="591000" cy="37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N:\46_1_EcoMobility\07_Media and Communciations\01_Logos\EcoMobility Logo\long_white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36" y="4826600"/>
            <a:ext cx="1463422" cy="26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3"/>
          <p:cNvSpPr txBox="1">
            <a:spLocks/>
          </p:cNvSpPr>
          <p:nvPr/>
        </p:nvSpPr>
        <p:spPr>
          <a:xfrm>
            <a:off x="6660232" y="4819637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B5B264-423C-4297-B6BF-DF67C10B439E}" type="slidenum">
              <a:rPr lang="en-US" sz="9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5</a:t>
            </a:fld>
            <a:endParaRPr lang="en-US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67544" y="303498"/>
            <a:ext cx="0" cy="432048"/>
          </a:xfrm>
          <a:prstGeom prst="line">
            <a:avLst/>
          </a:prstGeom>
          <a:ln w="2857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6908" y="0"/>
            <a:ext cx="3657600" cy="476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79FD10D-9EB7-4F40-A7F6-CD5F909FE6D3}"/>
              </a:ext>
            </a:extLst>
          </p:cNvPr>
          <p:cNvSpPr txBox="1"/>
          <p:nvPr/>
        </p:nvSpPr>
        <p:spPr>
          <a:xfrm>
            <a:off x="7020272" y="4578736"/>
            <a:ext cx="2124236" cy="192360"/>
          </a:xfrm>
          <a:prstGeom prst="rect">
            <a:avLst/>
          </a:prstGeom>
          <a:solidFill>
            <a:schemeClr val="tx1">
              <a:alpha val="34000"/>
            </a:schemeClr>
          </a:solidFill>
        </p:spPr>
        <p:txBody>
          <a:bodyPr wrap="square" lIns="68580" tIns="34290" rIns="68580" bIns="34290" numCol="1" rtlCol="0" anchor="ctr">
            <a:spAutoFit/>
          </a:bodyPr>
          <a:lstStyle/>
          <a:p>
            <a:r>
              <a:rPr kumimoji="1" lang="en-MY" sz="800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Photo credit: </a:t>
            </a:r>
            <a:r>
              <a:rPr kumimoji="1" lang="fr-FR" sz="800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Société de vélo en libre service</a:t>
            </a:r>
            <a:endParaRPr kumimoji="1" lang="en-US" sz="800" i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76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57200" y="4892040"/>
            <a:ext cx="5486400" cy="137160"/>
          </a:xfrm>
        </p:spPr>
        <p:txBody>
          <a:bodyPr/>
          <a:lstStyle/>
          <a:p>
            <a:r>
              <a:rPr lang="en-US" dirty="0"/>
              <a:t>Presentation title - to edit: Insert &gt; Date &amp; Time &gt; Footer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943600" y="4892040"/>
            <a:ext cx="2743200" cy="137160"/>
          </a:xfrm>
        </p:spPr>
        <p:txBody>
          <a:bodyPr/>
          <a:lstStyle/>
          <a:p>
            <a:fld id="{F3B5B264-423C-4297-B6BF-DF67C10B439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93204" y="287473"/>
            <a:ext cx="7067128" cy="62809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2300" b="1" cap="all" dirty="0">
                <a:solidFill>
                  <a:srgbClr val="0C475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Speakers</a:t>
            </a:r>
            <a:endParaRPr lang="en-US" sz="2300" b="1" cap="all" dirty="0">
              <a:solidFill>
                <a:srgbClr val="0C475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67544" y="303498"/>
            <a:ext cx="0" cy="432048"/>
          </a:xfrm>
          <a:prstGeom prst="line">
            <a:avLst/>
          </a:prstGeom>
          <a:ln w="2857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0" y="4768028"/>
            <a:ext cx="9144000" cy="377853"/>
          </a:xfrm>
          <a:prstGeom prst="rect">
            <a:avLst/>
          </a:prstGeom>
          <a:solidFill>
            <a:srgbClr val="0895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3" descr="N:\12 Communications\10 Logos archive\ICLEI\ICLEI Logo\ICLEI_Logo_4c_CMYK-white-transpare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6" y="4768028"/>
            <a:ext cx="591000" cy="37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N:\46_1_EcoMobility\07_Media and Communciations\01_Logos\EcoMobility Logo\long_white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36" y="4826600"/>
            <a:ext cx="1463422" cy="26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D0E4615-E49F-6B4D-8048-0D97E90C6C1D}"/>
              </a:ext>
            </a:extLst>
          </p:cNvPr>
          <p:cNvSpPr txBox="1"/>
          <p:nvPr/>
        </p:nvSpPr>
        <p:spPr>
          <a:xfrm>
            <a:off x="287524" y="3324428"/>
            <a:ext cx="1990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Prarthana</a:t>
            </a:r>
            <a:r>
              <a:rPr lang="es-MX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MX" sz="12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Borah</a:t>
            </a:r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s-MX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Director</a:t>
            </a:r>
          </a:p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Clean Air Asia India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D0E4615-E49F-6B4D-8048-0D97E90C6C1D}"/>
              </a:ext>
            </a:extLst>
          </p:cNvPr>
          <p:cNvSpPr txBox="1"/>
          <p:nvPr/>
        </p:nvSpPr>
        <p:spPr>
          <a:xfrm>
            <a:off x="2339752" y="3324428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Garrett Wong</a:t>
            </a:r>
          </a:p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Senior Sustainability Analyst</a:t>
            </a:r>
          </a:p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City of Santa Monica</a:t>
            </a:r>
          </a:p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CA, USA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D0E4615-E49F-6B4D-8048-0D97E90C6C1D}"/>
              </a:ext>
            </a:extLst>
          </p:cNvPr>
          <p:cNvSpPr txBox="1"/>
          <p:nvPr/>
        </p:nvSpPr>
        <p:spPr>
          <a:xfrm>
            <a:off x="6984268" y="3324428"/>
            <a:ext cx="18660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Yiqian</a:t>
            </a:r>
            <a:r>
              <a:rPr lang="es-MX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Zhang (</a:t>
            </a:r>
            <a:r>
              <a:rPr lang="es-MX" sz="12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Moderator</a:t>
            </a:r>
            <a:r>
              <a:rPr lang="es-MX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s-MX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Sustainable</a:t>
            </a:r>
            <a:r>
              <a:rPr lang="es-MX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MX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Mobility</a:t>
            </a:r>
            <a:r>
              <a:rPr lang="es-MX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MX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Officer</a:t>
            </a:r>
            <a:endParaRPr lang="es-MX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s-MX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ICLEI </a:t>
            </a:r>
            <a:r>
              <a:rPr lang="es-MX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World</a:t>
            </a:r>
            <a:r>
              <a:rPr lang="es-MX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MX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Secretariat</a:t>
            </a:r>
            <a:endParaRPr lang="es-MX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s-MX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Bonn, </a:t>
            </a:r>
            <a:r>
              <a:rPr lang="es-MX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Germany</a:t>
            </a:r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D0E4615-E49F-6B4D-8048-0D97E90C6C1D}"/>
              </a:ext>
            </a:extLst>
          </p:cNvPr>
          <p:cNvSpPr txBox="1"/>
          <p:nvPr/>
        </p:nvSpPr>
        <p:spPr>
          <a:xfrm>
            <a:off x="4644008" y="3324428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Camilla Ween</a:t>
            </a:r>
          </a:p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Director of Goldstein Ween Architects, Chair of Trustees of </a:t>
            </a:r>
            <a:r>
              <a:rPr lang="en-U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Spacelink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Learning Foundation, Past-President of Women in Transport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34" y="1211856"/>
            <a:ext cx="1235467" cy="16916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796" y="1225471"/>
            <a:ext cx="1574002" cy="16916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234" y="1219251"/>
            <a:ext cx="1128082" cy="1691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531" y="1233563"/>
            <a:ext cx="1695202" cy="1691640"/>
          </a:xfrm>
          <a:prstGeom prst="rect">
            <a:avLst/>
          </a:prstGeom>
        </p:spPr>
      </p:pic>
      <p:sp>
        <p:nvSpPr>
          <p:cNvPr id="21" name="Slide Number Placeholder 3"/>
          <p:cNvSpPr txBox="1">
            <a:spLocks/>
          </p:cNvSpPr>
          <p:nvPr/>
        </p:nvSpPr>
        <p:spPr>
          <a:xfrm>
            <a:off x="6660232" y="4819637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B5B264-423C-4297-B6BF-DF67C10B439E}" type="slidenum">
              <a:rPr lang="en-US" sz="9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6</a:t>
            </a:fld>
            <a:endParaRPr lang="en-US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25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57200" y="4892040"/>
            <a:ext cx="5486400" cy="137160"/>
          </a:xfrm>
        </p:spPr>
        <p:txBody>
          <a:bodyPr/>
          <a:lstStyle/>
          <a:p>
            <a:r>
              <a:rPr lang="en-US" dirty="0"/>
              <a:t>Presentation title - to edit: Insert &gt; Date &amp; Time &gt; Footer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943600" y="4892040"/>
            <a:ext cx="2743200" cy="137160"/>
          </a:xfrm>
        </p:spPr>
        <p:txBody>
          <a:bodyPr/>
          <a:lstStyle/>
          <a:p>
            <a:fld id="{F3B5B264-423C-4297-B6BF-DF67C10B439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93204" y="287473"/>
            <a:ext cx="7067128" cy="62809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2300" b="1" cap="all" dirty="0">
                <a:solidFill>
                  <a:srgbClr val="0C475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Q&amp;A</a:t>
            </a:r>
            <a:endParaRPr lang="en-US" sz="2300" b="1" cap="all" dirty="0">
              <a:solidFill>
                <a:srgbClr val="0C475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67544" y="303498"/>
            <a:ext cx="0" cy="432048"/>
          </a:xfrm>
          <a:prstGeom prst="line">
            <a:avLst/>
          </a:prstGeom>
          <a:ln w="2857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0" y="4768028"/>
            <a:ext cx="9144000" cy="377853"/>
          </a:xfrm>
          <a:prstGeom prst="rect">
            <a:avLst/>
          </a:prstGeom>
          <a:solidFill>
            <a:srgbClr val="0895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3" descr="N:\12 Communications\10 Logos archive\ICLEI\ICLEI Logo\ICLEI_Logo_4c_CMYK-white-transpare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6" y="4768028"/>
            <a:ext cx="591000" cy="37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N:\46_1_EcoMobility\07_Media and Communciations\01_Logos\EcoMobility Logo\long_white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36" y="4826600"/>
            <a:ext cx="1463422" cy="26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D0E4615-E49F-6B4D-8048-0D97E90C6C1D}"/>
              </a:ext>
            </a:extLst>
          </p:cNvPr>
          <p:cNvSpPr txBox="1"/>
          <p:nvPr/>
        </p:nvSpPr>
        <p:spPr>
          <a:xfrm>
            <a:off x="287524" y="3324428"/>
            <a:ext cx="1990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Prarthana</a:t>
            </a:r>
            <a:r>
              <a:rPr lang="es-MX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MX" sz="12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Borah</a:t>
            </a:r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s-MX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Director</a:t>
            </a:r>
          </a:p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Clean Air Asia India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D0E4615-E49F-6B4D-8048-0D97E90C6C1D}"/>
              </a:ext>
            </a:extLst>
          </p:cNvPr>
          <p:cNvSpPr txBox="1"/>
          <p:nvPr/>
        </p:nvSpPr>
        <p:spPr>
          <a:xfrm>
            <a:off x="2339752" y="3324428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Garrett Wong</a:t>
            </a:r>
          </a:p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Senior Sustainability Analyst</a:t>
            </a:r>
          </a:p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City of Santa Monica</a:t>
            </a:r>
          </a:p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CA, USA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D0E4615-E49F-6B4D-8048-0D97E90C6C1D}"/>
              </a:ext>
            </a:extLst>
          </p:cNvPr>
          <p:cNvSpPr txBox="1"/>
          <p:nvPr/>
        </p:nvSpPr>
        <p:spPr>
          <a:xfrm>
            <a:off x="6984268" y="3324428"/>
            <a:ext cx="18660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Yiqian</a:t>
            </a:r>
            <a:r>
              <a:rPr lang="es-MX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Zhang (</a:t>
            </a:r>
            <a:r>
              <a:rPr lang="es-MX" sz="12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Moderator</a:t>
            </a:r>
            <a:r>
              <a:rPr lang="es-MX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s-MX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Sustainable</a:t>
            </a:r>
            <a:r>
              <a:rPr lang="es-MX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MX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Mobility</a:t>
            </a:r>
            <a:r>
              <a:rPr lang="es-MX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MX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Officer</a:t>
            </a:r>
            <a:endParaRPr lang="es-MX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s-MX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ICLEI </a:t>
            </a:r>
            <a:r>
              <a:rPr lang="es-MX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World</a:t>
            </a:r>
            <a:r>
              <a:rPr lang="es-MX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MX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Secretariat</a:t>
            </a:r>
            <a:endParaRPr lang="es-MX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s-MX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Bonn, </a:t>
            </a:r>
            <a:r>
              <a:rPr lang="es-MX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Germany</a:t>
            </a:r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D0E4615-E49F-6B4D-8048-0D97E90C6C1D}"/>
              </a:ext>
            </a:extLst>
          </p:cNvPr>
          <p:cNvSpPr txBox="1"/>
          <p:nvPr/>
        </p:nvSpPr>
        <p:spPr>
          <a:xfrm>
            <a:off x="4644008" y="3324428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Camilla Ween</a:t>
            </a:r>
          </a:p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Director of Goldstein Ween Architects, Chair of Trustees of </a:t>
            </a:r>
            <a:r>
              <a:rPr lang="en-U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Spacelink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Learning Foundation, Past-President of Women in Transport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796" y="1225471"/>
            <a:ext cx="1574002" cy="16916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234" y="1219251"/>
            <a:ext cx="1128082" cy="1691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531" y="1233563"/>
            <a:ext cx="1695202" cy="1691640"/>
          </a:xfrm>
          <a:prstGeom prst="rect">
            <a:avLst/>
          </a:prstGeom>
        </p:spPr>
      </p:pic>
      <p:sp>
        <p:nvSpPr>
          <p:cNvPr id="21" name="Slide Number Placeholder 3"/>
          <p:cNvSpPr txBox="1">
            <a:spLocks/>
          </p:cNvSpPr>
          <p:nvPr/>
        </p:nvSpPr>
        <p:spPr>
          <a:xfrm>
            <a:off x="6660232" y="4819637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B5B264-423C-4297-B6BF-DF67C10B439E}" type="slidenum">
              <a:rPr lang="en-US" sz="9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7</a:t>
            </a:fld>
            <a:endParaRPr lang="en-US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34" y="1211856"/>
            <a:ext cx="1235467" cy="169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46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:\Users\beatrice.chng\Dropbox\EcoMobility Festival Report 2017\Festival report\Selected photos\1 Cover Page\Oct 3 Mayors' EcoMobility Ride (21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524" b="6533"/>
          <a:stretch/>
        </p:blipFill>
        <p:spPr bwMode="auto">
          <a:xfrm>
            <a:off x="-26248" y="0"/>
            <a:ext cx="9157124" cy="415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108520" y="0"/>
            <a:ext cx="9325035" cy="415085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83568" y="1527634"/>
            <a:ext cx="2890664" cy="6280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Lato Semibold" pitchFamily="34" charset="0"/>
                <a:ea typeface="+mj-ea"/>
                <a:cs typeface="Lato Semibold" pitchFamily="34" charset="0"/>
              </a:defRPr>
            </a:lvl1pPr>
          </a:lstStyle>
          <a:p>
            <a:pPr algn="l"/>
            <a:r>
              <a:rPr lang="en-US" sz="3700" b="1" dirty="0">
                <a:latin typeface="Open Sans"/>
                <a:cs typeface="Open Sans"/>
              </a:rPr>
              <a:t>Thank you! 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029708" y="735547"/>
            <a:ext cx="3646748" cy="396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+mj-lt"/>
              <a:buNone/>
              <a:defRPr sz="20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Contact ICLEI’s Sustainable Mobility team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106089" y="1200157"/>
            <a:ext cx="3282335" cy="2343702"/>
            <a:chOff x="5296453" y="1184908"/>
            <a:chExt cx="3282335" cy="2343702"/>
          </a:xfrm>
        </p:grpSpPr>
        <p:sp>
          <p:nvSpPr>
            <p:cNvPr id="19" name="Content Placeholder 2"/>
            <p:cNvSpPr txBox="1">
              <a:spLocks/>
            </p:cNvSpPr>
            <p:nvPr/>
          </p:nvSpPr>
          <p:spPr>
            <a:xfrm>
              <a:off x="5665084" y="1184908"/>
              <a:ext cx="2913704" cy="234370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+mj-lt"/>
                <a:buNone/>
                <a:defRPr sz="2000" kern="1200">
                  <a:solidFill>
                    <a:schemeClr val="tx1"/>
                  </a:solidFill>
                  <a:latin typeface="Roboto" pitchFamily="2" charset="0"/>
                  <a:ea typeface="Roboto" pitchFamily="2" charset="0"/>
                  <a:cs typeface="Roboto" pitchFamily="2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Roboto" pitchFamily="2" charset="0"/>
                  <a:ea typeface="Roboto" pitchFamily="2" charset="0"/>
                  <a:cs typeface="Roboto" pitchFamily="2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Roboto" pitchFamily="2" charset="0"/>
                  <a:ea typeface="Roboto" pitchFamily="2" charset="0"/>
                  <a:cs typeface="Roboto" pitchFamily="2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Roboto" pitchFamily="2" charset="0"/>
                  <a:ea typeface="Roboto" pitchFamily="2" charset="0"/>
                  <a:cs typeface="Roboto" pitchFamily="2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Roboto" pitchFamily="2" charset="0"/>
                  <a:ea typeface="Roboto" pitchFamily="2" charset="0"/>
                  <a:cs typeface="Roboto" pitchFamily="2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ecomobility@iclei.org</a:t>
              </a:r>
            </a:p>
            <a:p>
              <a:endPara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r>
                <a:rPr lang="en-US" sz="11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www.ecomobility.org</a:t>
              </a:r>
            </a:p>
            <a:p>
              <a:endPara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r>
                <a:rPr lang="en-US" sz="11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@</a:t>
              </a:r>
              <a:r>
                <a:rPr lang="en-US" sz="1100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ecomobility</a:t>
              </a:r>
              <a:r>
                <a:rPr lang="en-US" sz="11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_</a:t>
              </a:r>
            </a:p>
            <a:p>
              <a:endParaRPr lang="en-CA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r>
                <a:rPr lang="en-US" sz="11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ICLEI World Secretariat</a:t>
              </a:r>
            </a:p>
            <a:p>
              <a:r>
                <a:rPr lang="en-US" sz="11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Kaiser-Friedrich-Str. 7</a:t>
              </a:r>
            </a:p>
            <a:p>
              <a:r>
                <a:rPr lang="en-US" sz="11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53113 Bonn, Germany</a:t>
              </a:r>
            </a:p>
            <a:p>
              <a:endParaRPr lang="en-CA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r>
                <a:rPr lang="en-US" sz="11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+49 (0)228 / 976 299-00</a:t>
              </a:r>
            </a:p>
            <a:p>
              <a:endPara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4113" name="Picture 17" descr="N:\30_Global projects\01_IKI\04_IKI EcoLogistics\06_Communications\03_Content\pamphlet EcoLogistics July2018 NON FINAL\Brochure\Icons\websit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6921" y="1599642"/>
              <a:ext cx="255961" cy="265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4" name="Picture 18" descr="N:\30_Global projects\01_IKI\04_IKI EcoLogistics\06_Communications\03_Content\pamphlet EcoLogistics July2018 NON FINAL\Brochure\Icons\email address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6453" y="1237595"/>
              <a:ext cx="285295" cy="192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5" name="Picture 19" descr="N:\30_Global projects\01_IKI\04_IKI EcoLogistics\06_Communications\03_Content\pamphlet EcoLogistics July2018 NON FINAL\Brochure\Icons\locatio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2418" y="2448489"/>
              <a:ext cx="190464" cy="280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6" name="Picture 20" descr="N:\30_Global projects\01_IKI\04_IKI EcoLogistics\06_Communications\03_Content\pamphlet EcoLogistics July2018 NON FINAL\Brochure\Icons\phoen number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8272" y="3204573"/>
              <a:ext cx="190464" cy="255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8" name="Picture 22" descr="N:\30_Global projects\01_IKI\04_IKI EcoLogistics\06_Communications\03_Content\pamphlet EcoLogistics July2018 NON FINAL\Brochure\Icons\retwitting icon_turquoise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5522" y="2029488"/>
              <a:ext cx="218226" cy="218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2" name="Straight Connector 21"/>
          <p:cNvCxnSpPr/>
          <p:nvPr/>
        </p:nvCxnSpPr>
        <p:spPr>
          <a:xfrm>
            <a:off x="683568" y="1527634"/>
            <a:ext cx="0" cy="628093"/>
          </a:xfrm>
          <a:prstGeom prst="line">
            <a:avLst/>
          </a:prstGeom>
          <a:ln w="2857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-13124" y="0"/>
            <a:ext cx="9144000" cy="365760"/>
          </a:xfrm>
          <a:prstGeom prst="rect">
            <a:avLst/>
          </a:prstGeom>
          <a:solidFill>
            <a:srgbClr val="08958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21" name="Picture 2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9267" y="4324870"/>
            <a:ext cx="887745" cy="6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N:\12 Communications\2 Corporate brand and design\ICLEI logo\ICLEI_Logo_transparent_HR copy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200" y="4331660"/>
            <a:ext cx="1241114" cy="71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09745" y="253574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Yiqian Zhang</a:t>
            </a:r>
          </a:p>
          <a:p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Sustainable Mobility Officer</a:t>
            </a:r>
          </a:p>
          <a:p>
            <a:r>
              <a:rPr lang="fr-CA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yiqian.zhang@iclei.org</a:t>
            </a:r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35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mp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6745</TotalTime>
  <Words>442</Words>
  <Application>Microsoft Office PowerPoint</Application>
  <PresentationFormat>On-screen Show (16:9)</PresentationFormat>
  <Paragraphs>94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Custom Design</vt:lpstr>
      <vt:lpstr>Empty</vt:lpstr>
      <vt:lpstr>PowerPoint Presentation</vt:lpstr>
      <vt:lpstr>EcoMobility SHIFT+ </vt:lpstr>
      <vt:lpstr>Air pollution</vt:lpstr>
      <vt:lpstr>What is EcoMobility?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matteo.franceschi</dc:creator>
  <cp:lastModifiedBy>yiqian.zhang</cp:lastModifiedBy>
  <cp:revision>343</cp:revision>
  <dcterms:created xsi:type="dcterms:W3CDTF">2018-11-06T12:38:48Z</dcterms:created>
  <dcterms:modified xsi:type="dcterms:W3CDTF">2019-08-29T10:46:07Z</dcterms:modified>
</cp:coreProperties>
</file>