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58" r:id="rId5"/>
    <p:sldId id="281" r:id="rId6"/>
    <p:sldId id="259" r:id="rId7"/>
    <p:sldId id="260" r:id="rId8"/>
    <p:sldId id="266" r:id="rId9"/>
    <p:sldId id="265" r:id="rId10"/>
    <p:sldId id="267" r:id="rId11"/>
    <p:sldId id="273" r:id="rId12"/>
    <p:sldId id="282" r:id="rId13"/>
    <p:sldId id="274" r:id="rId14"/>
    <p:sldId id="275" r:id="rId15"/>
    <p:sldId id="276" r:id="rId16"/>
    <p:sldId id="285" r:id="rId17"/>
    <p:sldId id="286" r:id="rId18"/>
    <p:sldId id="287" r:id="rId19"/>
    <p:sldId id="288" r:id="rId20"/>
    <p:sldId id="283" r:id="rId21"/>
    <p:sldId id="277" r:id="rId22"/>
    <p:sldId id="280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056" y="2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mfs5\public%20works\OSE\Share\01_MOVE%20TO%20SHAREPOINT\CLIMATE_ENERGY\Climate_Energy\Community_Energy_Use\Communitywide_Energy_GHG_MAST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mfs5\public%20works\OSE\Share\01_MOVE%20TO%20SHAREPOINT\CLIMATE_ENERGY\Climate_Energy\Community_Energy_Use\Communitywide_Energy_GHG_MASTE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smfs5\public%20works\OSE\Share\01_MOVE%20TO%20SHAREPOINT\CLIMATE_ENERGY\Climate_Energy\GHG%20Inventory%20Municipal%20Operations\Municipal%20Inventor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dirty="0"/>
              <a:t>Total Registered Vehicles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'Vehicle Data'!$B$1</c:f>
              <c:strCache>
                <c:ptCount val="1"/>
                <c:pt idx="0">
                  <c:v>Total Registered Vehicles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'Vehicle Data'!$A$2:$A$3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'Vehicle Data'!$B$2:$B$3</c:f>
              <c:numCache>
                <c:formatCode>_(* #,##0_);_(* \(#,##0\);_(* "-"??_);_(@_)</c:formatCode>
                <c:ptCount val="2"/>
                <c:pt idx="0">
                  <c:v>73267</c:v>
                </c:pt>
                <c:pt idx="1">
                  <c:v>72396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9-44DD-9B8C-A90F306DD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1073232"/>
        <c:axId val="761074872"/>
      </c:barChart>
      <c:catAx>
        <c:axId val="7610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761074872"/>
        <c:crosses val="autoZero"/>
        <c:auto val="1"/>
        <c:lblAlgn val="ctr"/>
        <c:lblOffset val="100"/>
        <c:noMultiLvlLbl val="0"/>
      </c:catAx>
      <c:valAx>
        <c:axId val="761074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76107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800" dirty="0"/>
              <a:t>Installed EV Charging Stations</a:t>
            </a:r>
          </a:p>
          <a:p>
            <a:pPr>
              <a:defRPr sz="2800"/>
            </a:pPr>
            <a:r>
              <a:rPr lang="en-US" sz="2800" dirty="0"/>
              <a:t>(Port</a:t>
            </a:r>
            <a:r>
              <a:rPr lang="en-US" sz="2800" baseline="0" dirty="0"/>
              <a:t> Count)</a:t>
            </a:r>
            <a:r>
              <a:rPr lang="en-US" sz="2800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'EVSE Installs'!$C$1</c:f>
              <c:strCache>
                <c:ptCount val="1"/>
                <c:pt idx="0">
                  <c:v>Annual Port Installation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'EVSE Installs'!$A$2:$A$18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'EVSE Installs'!$C$2:$C$18</c:f>
              <c:numCache>
                <c:formatCode>General</c:formatCode>
                <c:ptCount val="17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10</c:v>
                </c:pt>
                <c:pt idx="7">
                  <c:v>10</c:v>
                </c:pt>
                <c:pt idx="8">
                  <c:v>44</c:v>
                </c:pt>
                <c:pt idx="9">
                  <c:v>35</c:v>
                </c:pt>
                <c:pt idx="10">
                  <c:v>38</c:v>
                </c:pt>
                <c:pt idx="11">
                  <c:v>31</c:v>
                </c:pt>
                <c:pt idx="12">
                  <c:v>42</c:v>
                </c:pt>
                <c:pt idx="13">
                  <c:v>31</c:v>
                </c:pt>
                <c:pt idx="14">
                  <c:v>63</c:v>
                </c:pt>
                <c:pt idx="15">
                  <c:v>35</c:v>
                </c:pt>
                <c:pt idx="16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7-4610-B319-5CF852515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axId val="485170120"/>
        <c:axId val="485167824"/>
      </c:barChart>
      <c:lineChart>
        <c:grouping val="standard"/>
        <c:varyColors val="0"/>
        <c:ser>
          <c:idx val="1"/>
          <c:order val="1"/>
          <c:tx>
            <c:strRef>
              <c:f>'EVSE Installs'!$E$1</c:f>
              <c:strCache>
                <c:ptCount val="1"/>
                <c:pt idx="0">
                  <c:v>Total Ports</c:v>
                </c:pt>
              </c:strCache>
            </c:strRef>
          </c:tx>
          <c:spPr>
            <a:ln w="889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'EVSE Installs'!$A$2:$A$18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'EVSE Installs'!$E$2:$E$18</c:f>
              <c:numCache>
                <c:formatCode>General</c:formatCode>
                <c:ptCount val="17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17</c:v>
                </c:pt>
                <c:pt idx="7">
                  <c:v>27</c:v>
                </c:pt>
                <c:pt idx="8">
                  <c:v>71</c:v>
                </c:pt>
                <c:pt idx="9">
                  <c:v>106</c:v>
                </c:pt>
                <c:pt idx="10">
                  <c:v>144</c:v>
                </c:pt>
                <c:pt idx="11">
                  <c:v>175</c:v>
                </c:pt>
                <c:pt idx="12">
                  <c:v>217</c:v>
                </c:pt>
                <c:pt idx="13">
                  <c:v>248</c:v>
                </c:pt>
                <c:pt idx="14">
                  <c:v>311</c:v>
                </c:pt>
                <c:pt idx="15">
                  <c:v>346</c:v>
                </c:pt>
                <c:pt idx="16">
                  <c:v>414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57-4610-B319-5CF8525157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487584"/>
        <c:axId val="477486928"/>
      </c:lineChart>
      <c:catAx>
        <c:axId val="47748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77486928"/>
        <c:crosses val="autoZero"/>
        <c:auto val="1"/>
        <c:lblAlgn val="ctr"/>
        <c:lblOffset val="100"/>
        <c:noMultiLvlLbl val="0"/>
      </c:catAx>
      <c:valAx>
        <c:axId val="477486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Cumulative Installations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77487584"/>
        <c:crosses val="autoZero"/>
        <c:crossBetween val="between"/>
      </c:valAx>
      <c:valAx>
        <c:axId val="485167824"/>
        <c:scaling>
          <c:orientation val="minMax"/>
          <c:max val="7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Annual Installations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485170120"/>
        <c:crosses val="max"/>
        <c:crossBetween val="between"/>
      </c:valAx>
      <c:catAx>
        <c:axId val="485170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5167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18424362164034E-2"/>
          <c:y val="5.0331098888365677E-2"/>
          <c:w val="0.73535369619366353"/>
          <c:h val="0.87114098041100962"/>
        </c:manualLayout>
      </c:layout>
      <c:lineChart>
        <c:grouping val="standard"/>
        <c:varyColors val="0"/>
        <c:ser>
          <c:idx val="0"/>
          <c:order val="0"/>
          <c:tx>
            <c:strRef>
              <c:f>'Fuel Trends'!$K$3</c:f>
              <c:strCache>
                <c:ptCount val="1"/>
                <c:pt idx="0">
                  <c:v>Diesel</c:v>
                </c:pt>
              </c:strCache>
            </c:strRef>
          </c:tx>
          <c:spPr>
            <a:ln w="889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'Fuel Trends'!$L$2:$P$2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'Fuel Trends'!$L$3:$P$3</c:f>
              <c:numCache>
                <c:formatCode>0</c:formatCode>
                <c:ptCount val="5"/>
                <c:pt idx="0">
                  <c:v>459.5161018933012</c:v>
                </c:pt>
                <c:pt idx="1">
                  <c:v>387.97086296694806</c:v>
                </c:pt>
                <c:pt idx="2">
                  <c:v>398.67736904461924</c:v>
                </c:pt>
                <c:pt idx="3">
                  <c:v>122.01484003237869</c:v>
                </c:pt>
                <c:pt idx="4">
                  <c:v>240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FB-41C6-A928-FBFEEA251417}"/>
            </c:ext>
          </c:extLst>
        </c:ser>
        <c:ser>
          <c:idx val="1"/>
          <c:order val="1"/>
          <c:tx>
            <c:strRef>
              <c:f>'Fuel Trends'!$K$4</c:f>
              <c:strCache>
                <c:ptCount val="1"/>
                <c:pt idx="0">
                  <c:v>CNG</c:v>
                </c:pt>
              </c:strCache>
            </c:strRef>
          </c:tx>
          <c:spPr>
            <a:ln w="889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'Fuel Trends'!$L$2:$P$2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'Fuel Trends'!$L$4:$P$4</c:f>
              <c:numCache>
                <c:formatCode>0</c:formatCode>
                <c:ptCount val="5"/>
                <c:pt idx="0">
                  <c:v>906.11172716514989</c:v>
                </c:pt>
                <c:pt idx="1">
                  <c:v>842.51640021615492</c:v>
                </c:pt>
                <c:pt idx="2">
                  <c:v>833.17917728398379</c:v>
                </c:pt>
                <c:pt idx="3">
                  <c:v>767.86225957475733</c:v>
                </c:pt>
                <c:pt idx="4">
                  <c:v>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FB-41C6-A928-FBFEEA251417}"/>
            </c:ext>
          </c:extLst>
        </c:ser>
        <c:ser>
          <c:idx val="2"/>
          <c:order val="2"/>
          <c:tx>
            <c:strRef>
              <c:f>'Fuel Trends'!$K$5</c:f>
              <c:strCache>
                <c:ptCount val="1"/>
                <c:pt idx="0">
                  <c:v>LPG</c:v>
                </c:pt>
              </c:strCache>
            </c:strRef>
          </c:tx>
          <c:spPr>
            <a:ln w="889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'Fuel Trends'!$L$2:$P$2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'Fuel Trends'!$L$5:$P$5</c:f>
              <c:numCache>
                <c:formatCode>0</c:formatCode>
                <c:ptCount val="5"/>
                <c:pt idx="0">
                  <c:v>144.29152306153335</c:v>
                </c:pt>
                <c:pt idx="1">
                  <c:v>43.734999715597993</c:v>
                </c:pt>
                <c:pt idx="2">
                  <c:v>49.455638256246459</c:v>
                </c:pt>
                <c:pt idx="3">
                  <c:v>71.419409267133318</c:v>
                </c:pt>
                <c:pt idx="4">
                  <c:v>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FB-41C6-A928-FBFEEA251417}"/>
            </c:ext>
          </c:extLst>
        </c:ser>
        <c:ser>
          <c:idx val="3"/>
          <c:order val="3"/>
          <c:tx>
            <c:strRef>
              <c:f>'Fuel Trends'!$K$6</c:f>
              <c:strCache>
                <c:ptCount val="1"/>
                <c:pt idx="0">
                  <c:v>Unleaded</c:v>
                </c:pt>
              </c:strCache>
            </c:strRef>
          </c:tx>
          <c:spPr>
            <a:ln w="889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'Fuel Trends'!$L$2:$P$2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'Fuel Trends'!$L$6:$P$6</c:f>
              <c:numCache>
                <c:formatCode>0</c:formatCode>
                <c:ptCount val="5"/>
                <c:pt idx="0">
                  <c:v>1132.6543645809927</c:v>
                </c:pt>
                <c:pt idx="1">
                  <c:v>676.63922380314284</c:v>
                </c:pt>
                <c:pt idx="2">
                  <c:v>683.15965194345119</c:v>
                </c:pt>
                <c:pt idx="3">
                  <c:v>662.2386716400232</c:v>
                </c:pt>
                <c:pt idx="4">
                  <c:v>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FB-41C6-A928-FBFEEA251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5984472"/>
        <c:axId val="635984144"/>
      </c:lineChart>
      <c:catAx>
        <c:axId val="635984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635984144"/>
        <c:crosses val="autoZero"/>
        <c:auto val="1"/>
        <c:lblAlgn val="ctr"/>
        <c:lblOffset val="100"/>
        <c:noMultiLvlLbl val="0"/>
      </c:catAx>
      <c:valAx>
        <c:axId val="63598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r>
                  <a:rPr lang="en-US" dirty="0"/>
                  <a:t>Annual Fuel Dispensed</a:t>
                </a:r>
                <a:r>
                  <a:rPr lang="en-US" baseline="0" dirty="0"/>
                  <a:t> (Gallons)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635984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Trebuchet MS" panose="020B0603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0.77213</cdr:x>
      <cdr:y>0.20969</cdr:y>
    </cdr:from>
    <cdr:to>
      <cdr:x>0.83417</cdr:x>
      <cdr:y>0.33498</cdr:y>
    </cdr:to>
    <cdr:sp macro="" textlink="">
      <cdr:nvSpPr>
        <cdr:cNvPr id="2" name="Down Arrow 1"/>
        <cdr:cNvSpPr/>
      </cdr:nvSpPr>
      <cdr:spPr>
        <a:xfrm xmlns:a="http://schemas.openxmlformats.org/drawingml/2006/main">
          <a:off x="8515059" y="1020652"/>
          <a:ext cx="684094" cy="609821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 w="19050">
          <a:solidFill>
            <a:schemeClr val="accent2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0.78258</cdr:x>
      <cdr:y>0.23996</cdr:y>
    </cdr:from>
    <cdr:to>
      <cdr:x>0.8267</cdr:x>
      <cdr:y>0.30952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8630244" y="1168012"/>
          <a:ext cx="4866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2"/>
              </a:solidFill>
              <a:latin typeface="Trebuchet MS" panose="020B0603020202020204" pitchFamily="34" charset="0"/>
            </a:rPr>
            <a:t>7%</a:t>
          </a:r>
        </a:p>
      </cdr:txBody>
    </cdr:sp>
  </cdr:relSizeAnchor>
  <cdr:relSizeAnchor xmlns:cdr="http://schemas.openxmlformats.org/drawingml/2006/chartDrawing">
    <cdr:from>
      <cdr:x>0.76633</cdr:x>
      <cdr:y>0.37176</cdr:y>
    </cdr:from>
    <cdr:to>
      <cdr:x>0.83417</cdr:x>
      <cdr:y>0.5</cdr:y>
    </cdr:to>
    <cdr:sp macro="" textlink="">
      <cdr:nvSpPr>
        <cdr:cNvPr id="4" name="Down Arrow 3"/>
        <cdr:cNvSpPr/>
      </cdr:nvSpPr>
      <cdr:spPr>
        <a:xfrm xmlns:a="http://schemas.openxmlformats.org/drawingml/2006/main">
          <a:off x="8451051" y="1809508"/>
          <a:ext cx="748102" cy="624205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 w="19050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0.77349</cdr:x>
      <cdr:y>0.4014</cdr:y>
    </cdr:from>
    <cdr:to>
      <cdr:x>0.84329</cdr:x>
      <cdr:y>0.47095</cdr:y>
    </cdr:to>
    <cdr:sp macro="" textlink="">
      <cdr:nvSpPr>
        <cdr:cNvPr id="5" name="TextBox 11"/>
        <cdr:cNvSpPr txBox="1"/>
      </cdr:nvSpPr>
      <cdr:spPr>
        <a:xfrm xmlns:a="http://schemas.openxmlformats.org/drawingml/2006/main">
          <a:off x="8529958" y="1953768"/>
          <a:ext cx="76977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4"/>
              </a:solidFill>
              <a:latin typeface="Trebuchet MS" panose="020B0603020202020204" pitchFamily="34" charset="0"/>
            </a:rPr>
            <a:t>32%</a:t>
          </a:r>
        </a:p>
      </cdr:txBody>
    </cdr:sp>
  </cdr:relSizeAnchor>
  <cdr:relSizeAnchor xmlns:cdr="http://schemas.openxmlformats.org/drawingml/2006/chartDrawing">
    <cdr:from>
      <cdr:x>0.76965</cdr:x>
      <cdr:y>0.61046</cdr:y>
    </cdr:from>
    <cdr:to>
      <cdr:x>0.83665</cdr:x>
      <cdr:y>0.73574</cdr:y>
    </cdr:to>
    <cdr:sp macro="" textlink="">
      <cdr:nvSpPr>
        <cdr:cNvPr id="6" name="Down Arrow 5"/>
        <cdr:cNvSpPr/>
      </cdr:nvSpPr>
      <cdr:spPr>
        <a:xfrm xmlns:a="http://schemas.openxmlformats.org/drawingml/2006/main">
          <a:off x="8487627" y="2971364"/>
          <a:ext cx="738958" cy="609821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 w="19050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0.77846</cdr:x>
      <cdr:y>0.63985</cdr:y>
    </cdr:from>
    <cdr:to>
      <cdr:x>0.83997</cdr:x>
      <cdr:y>0.7094</cdr:y>
    </cdr:to>
    <cdr:sp macro="" textlink="">
      <cdr:nvSpPr>
        <cdr:cNvPr id="7" name="TextBox 13"/>
        <cdr:cNvSpPr txBox="1"/>
      </cdr:nvSpPr>
      <cdr:spPr>
        <a:xfrm xmlns:a="http://schemas.openxmlformats.org/drawingml/2006/main">
          <a:off x="8584822" y="3114417"/>
          <a:ext cx="67833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accent1"/>
              </a:solidFill>
              <a:latin typeface="Trebuchet MS" panose="020B0603020202020204" pitchFamily="34" charset="0"/>
            </a:rPr>
            <a:t>48%</a:t>
          </a:r>
        </a:p>
      </cdr:txBody>
    </cdr:sp>
  </cdr:relSizeAnchor>
  <cdr:relSizeAnchor xmlns:cdr="http://schemas.openxmlformats.org/drawingml/2006/chartDrawing">
    <cdr:from>
      <cdr:x>0.76965</cdr:x>
      <cdr:y>0.75135</cdr:y>
    </cdr:from>
    <cdr:to>
      <cdr:x>0.83168</cdr:x>
      <cdr:y>0.87664</cdr:y>
    </cdr:to>
    <cdr:sp macro="" textlink="">
      <cdr:nvSpPr>
        <cdr:cNvPr id="8" name="Down Arrow 7"/>
        <cdr:cNvSpPr/>
      </cdr:nvSpPr>
      <cdr:spPr>
        <a:xfrm xmlns:a="http://schemas.openxmlformats.org/drawingml/2006/main">
          <a:off x="8487627" y="3657164"/>
          <a:ext cx="684094" cy="609821"/>
        </a:xfrm>
        <a:prstGeom xmlns:a="http://schemas.openxmlformats.org/drawingml/2006/main" prst="downArrow">
          <a:avLst/>
        </a:prstGeom>
        <a:noFill xmlns:a="http://schemas.openxmlformats.org/drawingml/2006/main"/>
        <a:ln xmlns:a="http://schemas.openxmlformats.org/drawingml/2006/main" w="190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0.78092</cdr:x>
      <cdr:y>0.78147</cdr:y>
    </cdr:from>
    <cdr:to>
      <cdr:x>0.82505</cdr:x>
      <cdr:y>0.85103</cdr:y>
    </cdr:to>
    <cdr:sp macro="" textlink="">
      <cdr:nvSpPr>
        <cdr:cNvPr id="9" name="TextBox 15"/>
        <cdr:cNvSpPr txBox="1"/>
      </cdr:nvSpPr>
      <cdr:spPr>
        <a:xfrm xmlns:a="http://schemas.openxmlformats.org/drawingml/2006/main">
          <a:off x="8611956" y="3803760"/>
          <a:ext cx="486613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rPr>
            <a:t>9%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600532"/>
            <a:ext cx="10358120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Yale </a:t>
            </a:r>
            <a:r>
              <a:rPr spc="-5" dirty="0"/>
              <a:t>Climate </a:t>
            </a:r>
            <a:r>
              <a:rPr dirty="0"/>
              <a:t>Champions</a:t>
            </a:r>
            <a:r>
              <a:rPr spc="-15" dirty="0"/>
              <a:t> </a:t>
            </a:r>
            <a:r>
              <a:rPr spc="-5" dirty="0"/>
              <a:t>12.5.2018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Yale </a:t>
            </a:r>
            <a:r>
              <a:rPr spc="-5" dirty="0"/>
              <a:t>Climate </a:t>
            </a:r>
            <a:r>
              <a:rPr dirty="0"/>
              <a:t>Champions</a:t>
            </a:r>
            <a:r>
              <a:rPr spc="-15" dirty="0"/>
              <a:t> </a:t>
            </a:r>
            <a:r>
              <a:rPr spc="-5" dirty="0"/>
              <a:t>12.5.2018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214116" y="3774947"/>
            <a:ext cx="763905" cy="638810"/>
          </a:xfrm>
          <a:custGeom>
            <a:avLst/>
            <a:gdLst/>
            <a:ahLst/>
            <a:cxnLst/>
            <a:rect l="l" t="t" r="r" b="b"/>
            <a:pathLst>
              <a:path w="763904" h="638810">
                <a:moveTo>
                  <a:pt x="0" y="638556"/>
                </a:moveTo>
                <a:lnTo>
                  <a:pt x="763523" y="638556"/>
                </a:lnTo>
                <a:lnTo>
                  <a:pt x="763523" y="0"/>
                </a:lnTo>
                <a:lnTo>
                  <a:pt x="0" y="0"/>
                </a:lnTo>
                <a:lnTo>
                  <a:pt x="0" y="638556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214116" y="2631948"/>
            <a:ext cx="1362710" cy="638810"/>
          </a:xfrm>
          <a:custGeom>
            <a:avLst/>
            <a:gdLst/>
            <a:ahLst/>
            <a:cxnLst/>
            <a:rect l="l" t="t" r="r" b="b"/>
            <a:pathLst>
              <a:path w="1362710" h="638810">
                <a:moveTo>
                  <a:pt x="0" y="638555"/>
                </a:moveTo>
                <a:lnTo>
                  <a:pt x="1362456" y="638555"/>
                </a:lnTo>
                <a:lnTo>
                  <a:pt x="1362456" y="0"/>
                </a:lnTo>
                <a:lnTo>
                  <a:pt x="0" y="0"/>
                </a:lnTo>
                <a:lnTo>
                  <a:pt x="0" y="638555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214116" y="4917947"/>
            <a:ext cx="753110" cy="638810"/>
          </a:xfrm>
          <a:custGeom>
            <a:avLst/>
            <a:gdLst/>
            <a:ahLst/>
            <a:cxnLst/>
            <a:rect l="l" t="t" r="r" b="b"/>
            <a:pathLst>
              <a:path w="753110" h="638810">
                <a:moveTo>
                  <a:pt x="752856" y="0"/>
                </a:moveTo>
                <a:lnTo>
                  <a:pt x="0" y="0"/>
                </a:lnTo>
                <a:lnTo>
                  <a:pt x="0" y="638555"/>
                </a:lnTo>
                <a:lnTo>
                  <a:pt x="752856" y="638555"/>
                </a:lnTo>
                <a:lnTo>
                  <a:pt x="75285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14116" y="1488947"/>
            <a:ext cx="3853179" cy="638810"/>
          </a:xfrm>
          <a:custGeom>
            <a:avLst/>
            <a:gdLst/>
            <a:ahLst/>
            <a:cxnLst/>
            <a:rect l="l" t="t" r="r" b="b"/>
            <a:pathLst>
              <a:path w="3853179" h="638810">
                <a:moveTo>
                  <a:pt x="3852672" y="0"/>
                </a:moveTo>
                <a:lnTo>
                  <a:pt x="0" y="0"/>
                </a:lnTo>
                <a:lnTo>
                  <a:pt x="0" y="638555"/>
                </a:lnTo>
                <a:lnTo>
                  <a:pt x="3852672" y="638555"/>
                </a:lnTo>
                <a:lnTo>
                  <a:pt x="385267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214116" y="1235963"/>
            <a:ext cx="0" cy="4573905"/>
          </a:xfrm>
          <a:custGeom>
            <a:avLst/>
            <a:gdLst/>
            <a:ahLst/>
            <a:cxnLst/>
            <a:rect l="l" t="t" r="r" b="b"/>
            <a:pathLst>
              <a:path h="4573905">
                <a:moveTo>
                  <a:pt x="0" y="4573524"/>
                </a:moveTo>
                <a:lnTo>
                  <a:pt x="0" y="0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638834"/>
            <a:ext cx="4291965" cy="3941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Yale </a:t>
            </a:r>
            <a:r>
              <a:rPr spc="-5" dirty="0"/>
              <a:t>Climate </a:t>
            </a:r>
            <a:r>
              <a:rPr dirty="0"/>
              <a:t>Champions</a:t>
            </a:r>
            <a:r>
              <a:rPr spc="-15" dirty="0"/>
              <a:t> </a:t>
            </a:r>
            <a:r>
              <a:rPr spc="-5" dirty="0"/>
              <a:t>12.5.2018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Yale </a:t>
            </a:r>
            <a:r>
              <a:rPr spc="-5" dirty="0"/>
              <a:t>Climate </a:t>
            </a:r>
            <a:r>
              <a:rPr dirty="0"/>
              <a:t>Champions</a:t>
            </a:r>
            <a:r>
              <a:rPr spc="-15" dirty="0"/>
              <a:t> </a:t>
            </a:r>
            <a:r>
              <a:rPr spc="-5" dirty="0"/>
              <a:t>12.5.2018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Yale </a:t>
            </a:r>
            <a:r>
              <a:rPr spc="-5" dirty="0"/>
              <a:t>Climate </a:t>
            </a:r>
            <a:r>
              <a:rPr dirty="0"/>
              <a:t>Champions</a:t>
            </a:r>
            <a:r>
              <a:rPr spc="-15" dirty="0"/>
              <a:t> </a:t>
            </a:r>
            <a:r>
              <a:rPr spc="-5" dirty="0"/>
              <a:t>12.5.2018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29564"/>
            <a:ext cx="10358120" cy="1283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6110" y="3188588"/>
            <a:ext cx="10939779" cy="2139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16246" y="6465214"/>
            <a:ext cx="21590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25" dirty="0"/>
              <a:t>Yale </a:t>
            </a:r>
            <a:r>
              <a:rPr spc="-5" dirty="0"/>
              <a:t>Climate </a:t>
            </a:r>
            <a:r>
              <a:rPr dirty="0"/>
              <a:t>Champions</a:t>
            </a:r>
            <a:r>
              <a:rPr spc="-15" dirty="0"/>
              <a:t> </a:t>
            </a:r>
            <a:r>
              <a:rPr spc="-5" dirty="0"/>
              <a:t>12.5.2018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81257" y="6465214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9808"/>
            <a:ext cx="12191999" cy="6100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7615" y="1030225"/>
            <a:ext cx="7141845" cy="1865376"/>
          </a:xfrm>
          <a:custGeom>
            <a:avLst/>
            <a:gdLst/>
            <a:ahLst/>
            <a:cxnLst/>
            <a:rect l="l" t="t" r="r" b="b"/>
            <a:pathLst>
              <a:path w="7141845" h="2874645">
                <a:moveTo>
                  <a:pt x="0" y="2874264"/>
                </a:moveTo>
                <a:lnTo>
                  <a:pt x="7141464" y="2874264"/>
                </a:lnTo>
                <a:lnTo>
                  <a:pt x="7141464" y="0"/>
                </a:lnTo>
                <a:lnTo>
                  <a:pt x="0" y="0"/>
                </a:lnTo>
                <a:lnTo>
                  <a:pt x="0" y="2874264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47615" y="993089"/>
            <a:ext cx="7022211" cy="228972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1738630" algn="r">
              <a:lnSpc>
                <a:spcPct val="90000"/>
              </a:lnSpc>
              <a:spcBef>
                <a:spcPts val="575"/>
              </a:spcBef>
            </a:pPr>
            <a:r>
              <a:rPr lang="en-US" sz="4000" spc="-5" dirty="0" smtClean="0">
                <a:solidFill>
                  <a:srgbClr val="FFFFFF"/>
                </a:solidFill>
                <a:latin typeface="Century Gothic"/>
                <a:cs typeface="Century Gothic"/>
              </a:rPr>
              <a:t>Managing Mobility, Emissions &amp; Air Quality in City of Santa Monica</a:t>
            </a:r>
            <a:r>
              <a:rPr lang="en-US" sz="4000" spc="-5" dirty="0">
                <a:solidFill>
                  <a:srgbClr val="FFFFFF"/>
                </a:solidFill>
                <a:latin typeface="Century Gothic"/>
                <a:cs typeface="Century Gothic"/>
              </a:rPr>
              <a:t/>
            </a:r>
            <a:br>
              <a:rPr lang="en-US" sz="4000" spc="-5" dirty="0">
                <a:solidFill>
                  <a:srgbClr val="FFFFFF"/>
                </a:solidFill>
                <a:latin typeface="Century Gothic"/>
                <a:cs typeface="Century Gothic"/>
              </a:rPr>
            </a:br>
            <a:r>
              <a:rPr lang="en-US" sz="40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endParaRPr sz="40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5016246" y="6465214"/>
            <a:ext cx="215900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240"/>
              </a:lnSpc>
            </a:pPr>
            <a:r>
              <a:rPr lang="en-US" spc="-25" dirty="0" err="1" smtClean="0"/>
              <a:t>CitiesSHIFT</a:t>
            </a:r>
            <a:r>
              <a:rPr lang="en-US" spc="-25" dirty="0" smtClean="0"/>
              <a:t> Webinar</a:t>
            </a:r>
            <a:endParaRPr spc="-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0130408" y="5732170"/>
            <a:ext cx="1312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08.29.2019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43757" y="5960770"/>
            <a:ext cx="142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0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9973" y="5960770"/>
            <a:ext cx="781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2</a:t>
            </a:r>
            <a:r>
              <a:rPr sz="1600" b="1" spc="-15" dirty="0">
                <a:latin typeface="Segoe UI"/>
                <a:cs typeface="Segoe UI"/>
              </a:rPr>
              <a:t>0</a:t>
            </a:r>
            <a:r>
              <a:rPr sz="1600" b="1" spc="-5" dirty="0">
                <a:latin typeface="Segoe UI"/>
                <a:cs typeface="Segoe UI"/>
              </a:rPr>
              <a:t>0,000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5976" y="5960770"/>
            <a:ext cx="781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4</a:t>
            </a:r>
            <a:r>
              <a:rPr sz="1600" b="1" spc="-15" dirty="0">
                <a:latin typeface="Segoe UI"/>
                <a:cs typeface="Segoe UI"/>
              </a:rPr>
              <a:t>0</a:t>
            </a:r>
            <a:r>
              <a:rPr sz="1600" b="1" spc="-5" dirty="0">
                <a:latin typeface="Segoe UI"/>
                <a:cs typeface="Segoe UI"/>
              </a:rPr>
              <a:t>0,000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81978" y="5960770"/>
            <a:ext cx="7816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6</a:t>
            </a:r>
            <a:r>
              <a:rPr sz="1600" b="1" spc="-15" dirty="0">
                <a:latin typeface="Segoe UI"/>
                <a:cs typeface="Segoe UI"/>
              </a:rPr>
              <a:t>0</a:t>
            </a:r>
            <a:r>
              <a:rPr sz="1600" b="1" spc="-5" dirty="0">
                <a:latin typeface="Segoe UI"/>
                <a:cs typeface="Segoe UI"/>
              </a:rPr>
              <a:t>0,000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2141" y="5090921"/>
            <a:ext cx="19367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Vehicle Fuel -</a:t>
            </a:r>
            <a:r>
              <a:rPr sz="1600" b="1" spc="-4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Diesel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492" y="3946982"/>
            <a:ext cx="2403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Building Natural </a:t>
            </a:r>
            <a:r>
              <a:rPr sz="1600" b="1" dirty="0">
                <a:latin typeface="Segoe UI"/>
                <a:cs typeface="Segoe UI"/>
              </a:rPr>
              <a:t>Gas</a:t>
            </a:r>
            <a:r>
              <a:rPr sz="1600" b="1" spc="-6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Use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9896" y="2803905"/>
            <a:ext cx="2216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Building Electricity</a:t>
            </a:r>
            <a:r>
              <a:rPr sz="1600" b="1" spc="-65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Use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0739" y="1660398"/>
            <a:ext cx="21774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Segoe UI"/>
                <a:cs typeface="Segoe UI"/>
              </a:rPr>
              <a:t>Vehicle Fuel -</a:t>
            </a:r>
            <a:r>
              <a:rPr sz="1600" b="1" spc="-40" dirty="0">
                <a:latin typeface="Segoe UI"/>
                <a:cs typeface="Segoe UI"/>
              </a:rPr>
              <a:t> </a:t>
            </a:r>
            <a:r>
              <a:rPr sz="1600" b="1" spc="-5" dirty="0">
                <a:latin typeface="Segoe UI"/>
                <a:cs typeface="Segoe UI"/>
              </a:rPr>
              <a:t>Gasoline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493" y="798321"/>
            <a:ext cx="233299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b="1" spc="5" dirty="0">
                <a:latin typeface="Segoe UI"/>
                <a:cs typeface="Segoe UI"/>
              </a:rPr>
              <a:t>Emissions by</a:t>
            </a:r>
            <a:r>
              <a:rPr sz="1900" b="1" spc="-55" dirty="0">
                <a:latin typeface="Segoe UI"/>
                <a:cs typeface="Segoe UI"/>
              </a:rPr>
              <a:t> </a:t>
            </a:r>
            <a:r>
              <a:rPr sz="1900" b="1" spc="10" dirty="0">
                <a:latin typeface="Segoe UI"/>
                <a:cs typeface="Segoe UI"/>
              </a:rPr>
              <a:t>Source</a:t>
            </a:r>
            <a:endParaRPr sz="19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452104" y="4300728"/>
            <a:ext cx="2516505" cy="1161415"/>
          </a:xfrm>
          <a:custGeom>
            <a:avLst/>
            <a:gdLst/>
            <a:ahLst/>
            <a:cxnLst/>
            <a:rect l="l" t="t" r="r" b="b"/>
            <a:pathLst>
              <a:path w="2516504" h="1161414">
                <a:moveTo>
                  <a:pt x="290322" y="568325"/>
                </a:moveTo>
                <a:lnTo>
                  <a:pt x="0" y="864743"/>
                </a:lnTo>
                <a:lnTo>
                  <a:pt x="290322" y="1161288"/>
                </a:lnTo>
                <a:lnTo>
                  <a:pt x="290322" y="1009904"/>
                </a:lnTo>
                <a:lnTo>
                  <a:pt x="2516124" y="1009904"/>
                </a:lnTo>
                <a:lnTo>
                  <a:pt x="2516124" y="719582"/>
                </a:lnTo>
                <a:lnTo>
                  <a:pt x="290322" y="719582"/>
                </a:lnTo>
                <a:lnTo>
                  <a:pt x="290322" y="568325"/>
                </a:lnTo>
                <a:close/>
              </a:path>
              <a:path w="2516504" h="1161414">
                <a:moveTo>
                  <a:pt x="2516124" y="0"/>
                </a:moveTo>
                <a:lnTo>
                  <a:pt x="2225802" y="0"/>
                </a:lnTo>
                <a:lnTo>
                  <a:pt x="2225802" y="719582"/>
                </a:lnTo>
                <a:lnTo>
                  <a:pt x="2516124" y="719582"/>
                </a:lnTo>
                <a:lnTo>
                  <a:pt x="251612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636632" y="3047492"/>
            <a:ext cx="191516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Segoe UI"/>
                <a:cs typeface="Segoe UI"/>
              </a:rPr>
              <a:t>Mobility: </a:t>
            </a:r>
            <a:r>
              <a:rPr sz="2000" spc="-10" dirty="0">
                <a:latin typeface="Segoe UI"/>
                <a:cs typeface="Segoe UI"/>
              </a:rPr>
              <a:t>Bike,  </a:t>
            </a:r>
            <a:r>
              <a:rPr sz="2000" dirty="0">
                <a:latin typeface="Segoe UI"/>
                <a:cs typeface="Segoe UI"/>
              </a:rPr>
              <a:t>Walk, </a:t>
            </a:r>
            <a:r>
              <a:rPr sz="2000" spc="-25" dirty="0">
                <a:latin typeface="Segoe UI"/>
                <a:cs typeface="Segoe UI"/>
              </a:rPr>
              <a:t>Transit, </a:t>
            </a:r>
            <a:r>
              <a:rPr sz="2000" spc="-10" dirty="0">
                <a:latin typeface="Segoe UI"/>
                <a:cs typeface="Segoe UI"/>
              </a:rPr>
              <a:t>etc  </a:t>
            </a:r>
            <a:r>
              <a:rPr sz="2000" b="1" spc="-5" dirty="0">
                <a:latin typeface="Segoe UI"/>
                <a:cs typeface="Segoe UI"/>
              </a:rPr>
              <a:t>Electric</a:t>
            </a:r>
            <a:r>
              <a:rPr sz="2000" b="1" spc="-50" dirty="0">
                <a:latin typeface="Segoe UI"/>
                <a:cs typeface="Segoe UI"/>
              </a:rPr>
              <a:t> </a:t>
            </a:r>
            <a:r>
              <a:rPr sz="2000" b="1" spc="-20" dirty="0">
                <a:latin typeface="Segoe UI"/>
                <a:cs typeface="Segoe UI"/>
              </a:rPr>
              <a:t>Vehicles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52104" y="1539239"/>
            <a:ext cx="2516505" cy="1169035"/>
          </a:xfrm>
          <a:custGeom>
            <a:avLst/>
            <a:gdLst/>
            <a:ahLst/>
            <a:cxnLst/>
            <a:rect l="l" t="t" r="r" b="b"/>
            <a:pathLst>
              <a:path w="2516504" h="1169035">
                <a:moveTo>
                  <a:pt x="2516124" y="481584"/>
                </a:moveTo>
                <a:lnTo>
                  <a:pt x="2223897" y="481584"/>
                </a:lnTo>
                <a:lnTo>
                  <a:pt x="2223897" y="1168908"/>
                </a:lnTo>
                <a:lnTo>
                  <a:pt x="2516124" y="1168908"/>
                </a:lnTo>
                <a:lnTo>
                  <a:pt x="2516124" y="481584"/>
                </a:lnTo>
                <a:close/>
              </a:path>
              <a:path w="2516504" h="1169035">
                <a:moveTo>
                  <a:pt x="292226" y="0"/>
                </a:moveTo>
                <a:lnTo>
                  <a:pt x="0" y="335534"/>
                </a:lnTo>
                <a:lnTo>
                  <a:pt x="292226" y="670940"/>
                </a:lnTo>
                <a:lnTo>
                  <a:pt x="292226" y="481584"/>
                </a:lnTo>
                <a:lnTo>
                  <a:pt x="2516124" y="481584"/>
                </a:lnTo>
                <a:lnTo>
                  <a:pt x="2516124" y="189357"/>
                </a:lnTo>
                <a:lnTo>
                  <a:pt x="292226" y="189357"/>
                </a:lnTo>
                <a:lnTo>
                  <a:pt x="29222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968108" y="810513"/>
            <a:ext cx="18948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Climate</a:t>
            </a:r>
            <a:r>
              <a:rPr sz="2000" spc="-65" dirty="0"/>
              <a:t> </a:t>
            </a:r>
            <a:r>
              <a:rPr sz="2000" spc="-5" dirty="0"/>
              <a:t>Actions</a:t>
            </a:r>
            <a:endParaRPr sz="2000" dirty="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2" name="Rectangle 21"/>
          <p:cNvSpPr/>
          <p:nvPr/>
        </p:nvSpPr>
        <p:spPr>
          <a:xfrm>
            <a:off x="3224210" y="2612235"/>
            <a:ext cx="1371600" cy="6643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24210" y="3755235"/>
            <a:ext cx="738190" cy="6643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631012"/>
            <a:ext cx="81845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Sustainable </a:t>
            </a:r>
            <a:r>
              <a:rPr spc="-5" dirty="0"/>
              <a:t>Mobility</a:t>
            </a:r>
            <a:r>
              <a:rPr spc="-110" dirty="0"/>
              <a:t> </a:t>
            </a:r>
            <a:r>
              <a:rPr spc="-15" dirty="0"/>
              <a:t>Strategies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2110231"/>
            <a:ext cx="7994015" cy="241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Segoe UI"/>
                <a:cs typeface="Segoe UI"/>
              </a:rPr>
              <a:t>Increase </a:t>
            </a:r>
            <a:r>
              <a:rPr sz="2800" b="1" spc="-10" dirty="0">
                <a:latin typeface="Segoe UI"/>
                <a:cs typeface="Segoe UI"/>
              </a:rPr>
              <a:t>low and </a:t>
            </a:r>
            <a:r>
              <a:rPr sz="2800" b="1" spc="-5" dirty="0">
                <a:latin typeface="Segoe UI"/>
                <a:cs typeface="Segoe UI"/>
              </a:rPr>
              <a:t>zero carbon </a:t>
            </a:r>
            <a:r>
              <a:rPr sz="2800" b="1" spc="-10" dirty="0">
                <a:latin typeface="Segoe UI"/>
                <a:cs typeface="Segoe UI"/>
              </a:rPr>
              <a:t>mobility</a:t>
            </a:r>
            <a:r>
              <a:rPr sz="2800" b="1" spc="185" dirty="0">
                <a:latin typeface="Segoe UI"/>
                <a:cs typeface="Segoe UI"/>
              </a:rPr>
              <a:t> </a:t>
            </a:r>
            <a:r>
              <a:rPr sz="2800" b="1" spc="-10" dirty="0">
                <a:latin typeface="Segoe UI"/>
                <a:cs typeface="Segoe UI"/>
              </a:rPr>
              <a:t>options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7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Segoe UI"/>
                <a:cs typeface="Segoe UI"/>
              </a:rPr>
              <a:t>Increase </a:t>
            </a:r>
            <a:r>
              <a:rPr sz="2800" b="1" spc="-15" dirty="0">
                <a:latin typeface="Segoe UI"/>
                <a:cs typeface="Segoe UI"/>
              </a:rPr>
              <a:t>road </a:t>
            </a:r>
            <a:r>
              <a:rPr sz="2800" b="1" spc="-5" dirty="0">
                <a:latin typeface="Segoe UI"/>
                <a:cs typeface="Segoe UI"/>
              </a:rPr>
              <a:t>safety </a:t>
            </a:r>
            <a:r>
              <a:rPr sz="2800" b="1" spc="-10" dirty="0">
                <a:latin typeface="Segoe UI"/>
                <a:cs typeface="Segoe UI"/>
              </a:rPr>
              <a:t>for</a:t>
            </a:r>
            <a:r>
              <a:rPr sz="2800" b="1" spc="105" dirty="0">
                <a:latin typeface="Segoe UI"/>
                <a:cs typeface="Segoe UI"/>
              </a:rPr>
              <a:t> </a:t>
            </a:r>
            <a:r>
              <a:rPr sz="2800" b="1" spc="-10" dirty="0">
                <a:latin typeface="Segoe UI"/>
                <a:cs typeface="Segoe UI"/>
              </a:rPr>
              <a:t>all</a:t>
            </a:r>
            <a:endParaRPr sz="2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800" b="1" spc="-25" dirty="0">
                <a:latin typeface="Segoe UI"/>
                <a:cs typeface="Segoe UI"/>
              </a:rPr>
              <a:t>Transition </a:t>
            </a:r>
            <a:r>
              <a:rPr sz="2800" b="1" spc="-10" dirty="0">
                <a:latin typeface="Segoe UI"/>
                <a:cs typeface="Segoe UI"/>
              </a:rPr>
              <a:t>vehicles </a:t>
            </a:r>
            <a:r>
              <a:rPr sz="2800" b="1" spc="-5" dirty="0">
                <a:latin typeface="Segoe UI"/>
                <a:cs typeface="Segoe UI"/>
              </a:rPr>
              <a:t>to electric or zero</a:t>
            </a:r>
            <a:r>
              <a:rPr sz="2800" b="1" spc="110" dirty="0">
                <a:latin typeface="Segoe UI"/>
                <a:cs typeface="Segoe UI"/>
              </a:rPr>
              <a:t> </a:t>
            </a:r>
            <a:r>
              <a:rPr sz="2800" b="1" spc="-5" dirty="0">
                <a:latin typeface="Segoe UI"/>
                <a:cs typeface="Segoe UI"/>
              </a:rPr>
              <a:t>emission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nta monica expo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13534"/>
            <a:ext cx="88392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916939" y="329564"/>
            <a:ext cx="10358120" cy="1247008"/>
          </a:xfrm>
          <a:prstGeom prst="rect">
            <a:avLst/>
          </a:prstGeom>
        </p:spPr>
        <p:txBody>
          <a:bodyPr vert="horz" wrap="square" lIns="0" tIns="117348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440"/>
              </a:lnSpc>
              <a:spcBef>
                <a:spcPts val="540"/>
              </a:spcBef>
            </a:pPr>
            <a:r>
              <a:rPr lang="en-US" sz="4000" b="1" kern="0" spc="-5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</a:t>
            </a:r>
            <a:r>
              <a:rPr lang="en-US" sz="4000" b="1" kern="0" spc="-10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 </a:t>
            </a:r>
            <a:r>
              <a:rPr lang="en-US" sz="4000" b="1" kern="0" spc="-5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 </a:t>
            </a:r>
            <a:r>
              <a:rPr lang="en-US" sz="4000" b="1" kern="0" spc="-10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zero </a:t>
            </a:r>
            <a:r>
              <a:rPr lang="en-US" sz="4000" b="1" kern="0" spc="-5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carbon</a:t>
            </a:r>
            <a:r>
              <a:rPr lang="en-US" sz="4000" b="1" kern="0" spc="-204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b="1" kern="0" spc="-5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mobility  options</a:t>
            </a:r>
            <a:endParaRPr lang="en-US" sz="4000" b="1" kern="0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348" rIns="0" bIns="0" rtlCol="0">
            <a:spAutoFit/>
          </a:bodyPr>
          <a:lstStyle/>
          <a:p>
            <a:pPr marL="12700" marR="5080">
              <a:lnSpc>
                <a:spcPts val="4440"/>
              </a:lnSpc>
              <a:spcBef>
                <a:spcPts val="540"/>
              </a:spcBef>
            </a:pPr>
            <a:r>
              <a:rPr sz="4000" spc="-5" dirty="0"/>
              <a:t>Increase </a:t>
            </a:r>
            <a:r>
              <a:rPr sz="4000" spc="-10" dirty="0"/>
              <a:t>low </a:t>
            </a:r>
            <a:r>
              <a:rPr sz="4000" spc="-5" dirty="0"/>
              <a:t>&amp; </a:t>
            </a:r>
            <a:r>
              <a:rPr sz="4000" spc="-10" dirty="0"/>
              <a:t>zero </a:t>
            </a:r>
            <a:r>
              <a:rPr sz="4000" spc="-5" dirty="0"/>
              <a:t>carbon</a:t>
            </a:r>
            <a:r>
              <a:rPr sz="4000" spc="-204" dirty="0"/>
              <a:t> </a:t>
            </a:r>
            <a:r>
              <a:rPr sz="4000" spc="-5" dirty="0"/>
              <a:t>mobility  options</a:t>
            </a:r>
            <a:endParaRPr sz="4000" dirty="0"/>
          </a:p>
        </p:txBody>
      </p:sp>
      <p:sp>
        <p:nvSpPr>
          <p:cNvPr id="3" name="object 3"/>
          <p:cNvSpPr/>
          <p:nvPr/>
        </p:nvSpPr>
        <p:spPr>
          <a:xfrm>
            <a:off x="7257288" y="1690116"/>
            <a:ext cx="3509772" cy="2593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836" y="1690116"/>
            <a:ext cx="6147816" cy="4844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7288" y="4440935"/>
            <a:ext cx="3515867" cy="2093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Yale </a:t>
            </a:r>
            <a:r>
              <a:rPr spc="-5" dirty="0"/>
              <a:t>Climate </a:t>
            </a:r>
            <a:r>
              <a:rPr dirty="0"/>
              <a:t>Champions</a:t>
            </a:r>
            <a:r>
              <a:rPr spc="-15" dirty="0"/>
              <a:t> </a:t>
            </a:r>
            <a:r>
              <a:rPr spc="-5" dirty="0"/>
              <a:t>12.5.2018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812368"/>
            <a:ext cx="63449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Increase </a:t>
            </a:r>
            <a:r>
              <a:rPr sz="4000" spc="-15" dirty="0"/>
              <a:t>road </a:t>
            </a:r>
            <a:r>
              <a:rPr sz="4000" spc="-5" dirty="0"/>
              <a:t>safety </a:t>
            </a:r>
            <a:r>
              <a:rPr sz="4000" dirty="0"/>
              <a:t>for</a:t>
            </a:r>
            <a:r>
              <a:rPr sz="4000" spc="-40" dirty="0"/>
              <a:t> </a:t>
            </a:r>
            <a:r>
              <a:rPr sz="4000" spc="-10" dirty="0"/>
              <a:t>all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854196" y="1690116"/>
            <a:ext cx="3717036" cy="3052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30895" y="1690116"/>
            <a:ext cx="3706367" cy="31409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736" y="1690116"/>
            <a:ext cx="3015995" cy="2990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 marR="5080">
              <a:lnSpc>
                <a:spcPts val="4620"/>
              </a:lnSpc>
              <a:spcBef>
                <a:spcPts val="805"/>
              </a:spcBef>
            </a:pPr>
            <a:r>
              <a:rPr spc="-35" dirty="0"/>
              <a:t>Transition </a:t>
            </a:r>
            <a:r>
              <a:rPr spc="-10" dirty="0"/>
              <a:t>vehicles </a:t>
            </a:r>
            <a:r>
              <a:rPr spc="-5" dirty="0"/>
              <a:t>to electric or </a:t>
            </a:r>
            <a:r>
              <a:rPr dirty="0"/>
              <a:t>zero  </a:t>
            </a:r>
            <a:r>
              <a:rPr spc="-5" dirty="0"/>
              <a:t>emission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220979" y="1999488"/>
            <a:ext cx="3901440" cy="3005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8432" y="1993392"/>
            <a:ext cx="3672840" cy="3005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87283" y="1993392"/>
            <a:ext cx="3960876" cy="3005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2120900" y="508000"/>
          <a:ext cx="7073899" cy="598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own Arrow 2"/>
          <p:cNvSpPr/>
          <p:nvPr/>
        </p:nvSpPr>
        <p:spPr>
          <a:xfrm>
            <a:off x="6888438" y="1532904"/>
            <a:ext cx="1386923" cy="2137396"/>
          </a:xfrm>
          <a:prstGeom prst="downArrow">
            <a:avLst>
              <a:gd name="adj1" fmla="val 62414"/>
              <a:gd name="adj2" fmla="val 4496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-1.2%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25" y="1319600"/>
            <a:ext cx="11666733" cy="467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6400" y="342900"/>
            <a:ext cx="657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</a:rPr>
              <a:t>Registered Vehicles by Type</a:t>
            </a:r>
          </a:p>
        </p:txBody>
      </p:sp>
    </p:spTree>
    <p:extLst>
      <p:ext uri="{BB962C8B-B14F-4D97-AF65-F5344CB8AC3E}">
        <p14:creationId xmlns:p14="http://schemas.microsoft.com/office/powerpoint/2010/main" val="11375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038568"/>
              </p:ext>
            </p:extLst>
          </p:nvPr>
        </p:nvGraphicFramePr>
        <p:xfrm>
          <a:off x="1409700" y="203200"/>
          <a:ext cx="9398000" cy="626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84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E4D2-9239-4D7A-84D5-0E247319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lt"/>
                <a:cs typeface="+mj-lt"/>
              </a:rPr>
              <a:t>City Fleet 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lt"/>
                <a:cs typeface="+mj-lt"/>
              </a:rPr>
              <a:t>Fuel Consumption </a:t>
            </a:r>
            <a:b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lt"/>
                <a:cs typeface="+mj-lt"/>
              </a:rPr>
            </a:b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Trebuchet MS" panose="020B0603020202020204" pitchFamily="34" charset="0"/>
                <a:ea typeface="+mj-lt"/>
                <a:cs typeface="+mj-lt"/>
              </a:rPr>
              <a:t>(2014-2018)</a:t>
            </a:r>
            <a:endParaRPr lang="en-US" sz="3600" b="1" dirty="0">
              <a:solidFill>
                <a:schemeClr val="bg2">
                  <a:lumMod val="25000"/>
                </a:schemeClr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520919" y="1066800"/>
          <a:ext cx="11027953" cy="523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855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10358120" cy="4124206"/>
          </a:xfrm>
        </p:spPr>
        <p:txBody>
          <a:bodyPr/>
          <a:lstStyle/>
          <a:p>
            <a:r>
              <a:rPr lang="en-US" dirty="0" smtClean="0"/>
              <a:t>Garrett Wong</a:t>
            </a:r>
            <a:br>
              <a:rPr lang="en-US" dirty="0" smtClean="0"/>
            </a:br>
            <a:r>
              <a:rPr lang="en-US" sz="3200" dirty="0" smtClean="0"/>
              <a:t>Climate Program Manager</a:t>
            </a:r>
            <a:br>
              <a:rPr lang="en-US" sz="3200" dirty="0" smtClean="0"/>
            </a:br>
            <a:r>
              <a:rPr lang="en-US" sz="3200" dirty="0" smtClean="0"/>
              <a:t>County of Santa Barbara</a:t>
            </a:r>
            <a:br>
              <a:rPr lang="en-US" sz="3200" dirty="0" smtClean="0"/>
            </a:br>
            <a:r>
              <a:rPr lang="en-US" sz="3200" dirty="0" smtClean="0"/>
              <a:t>Aug 26, 2019 – current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Sr. Sustainability Analyst</a:t>
            </a:r>
            <a:br>
              <a:rPr lang="en-US" sz="3200" dirty="0" smtClean="0"/>
            </a:br>
            <a:r>
              <a:rPr lang="en-US" sz="3200" dirty="0" smtClean="0"/>
              <a:t>City of Santa Monica</a:t>
            </a:r>
            <a:br>
              <a:rPr lang="en-US" sz="3200" dirty="0" smtClean="0"/>
            </a:br>
            <a:r>
              <a:rPr lang="en-US" sz="3200" dirty="0" smtClean="0"/>
              <a:t>2012-2019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25625"/>
          <a:stretch/>
        </p:blipFill>
        <p:spPr>
          <a:xfrm>
            <a:off x="7043298" y="1066800"/>
            <a:ext cx="4225593" cy="432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6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482" y="766452"/>
            <a:ext cx="7620118" cy="5655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7827" b="788"/>
          <a:stretch/>
        </p:blipFill>
        <p:spPr>
          <a:xfrm>
            <a:off x="4038600" y="762000"/>
            <a:ext cx="7621298" cy="5611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8000" r="32666"/>
          <a:stretch/>
        </p:blipFill>
        <p:spPr>
          <a:xfrm>
            <a:off x="622264" y="2971250"/>
            <a:ext cx="3262520" cy="29718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916939" y="329564"/>
            <a:ext cx="10358120" cy="2078133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620"/>
              </a:lnSpc>
              <a:spcBef>
                <a:spcPts val="805"/>
              </a:spcBef>
            </a:pPr>
            <a:r>
              <a:rPr lang="en-US" sz="4000" b="1" kern="0" spc="-35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Monitoring </a:t>
            </a:r>
          </a:p>
          <a:p>
            <a:pPr marL="12700" marR="5080">
              <a:lnSpc>
                <a:spcPts val="4620"/>
              </a:lnSpc>
              <a:spcBef>
                <a:spcPts val="805"/>
              </a:spcBef>
            </a:pPr>
            <a:r>
              <a:rPr lang="en-US" sz="4000" b="1" kern="0" spc="-35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Air </a:t>
            </a:r>
          </a:p>
          <a:p>
            <a:pPr marL="12700" marR="5080">
              <a:lnSpc>
                <a:spcPts val="4620"/>
              </a:lnSpc>
              <a:spcBef>
                <a:spcPts val="805"/>
              </a:spcBef>
            </a:pPr>
            <a:r>
              <a:rPr lang="en-US" sz="4000" b="1" kern="0" spc="-35" dirty="0" smtClean="0">
                <a:solidFill>
                  <a:sysClr val="windowText" lastClr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Quality</a:t>
            </a:r>
            <a:endParaRPr lang="en-US" sz="4000" b="1" kern="0" spc="-5" dirty="0">
              <a:solidFill>
                <a:sysClr val="windowText" lastClr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1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988" y="630936"/>
            <a:ext cx="11489690" cy="830580"/>
          </a:xfrm>
          <a:custGeom>
            <a:avLst/>
            <a:gdLst/>
            <a:ahLst/>
            <a:cxnLst/>
            <a:rect l="l" t="t" r="r" b="b"/>
            <a:pathLst>
              <a:path w="11489690" h="830580">
                <a:moveTo>
                  <a:pt x="11406378" y="0"/>
                </a:moveTo>
                <a:lnTo>
                  <a:pt x="83057" y="0"/>
                </a:lnTo>
                <a:lnTo>
                  <a:pt x="50727" y="6530"/>
                </a:lnTo>
                <a:lnTo>
                  <a:pt x="24326" y="24336"/>
                </a:lnTo>
                <a:lnTo>
                  <a:pt x="6527" y="50738"/>
                </a:lnTo>
                <a:lnTo>
                  <a:pt x="0" y="83058"/>
                </a:lnTo>
                <a:lnTo>
                  <a:pt x="0" y="747522"/>
                </a:lnTo>
                <a:lnTo>
                  <a:pt x="6527" y="779841"/>
                </a:lnTo>
                <a:lnTo>
                  <a:pt x="24326" y="806243"/>
                </a:lnTo>
                <a:lnTo>
                  <a:pt x="50727" y="824049"/>
                </a:lnTo>
                <a:lnTo>
                  <a:pt x="83057" y="830579"/>
                </a:lnTo>
                <a:lnTo>
                  <a:pt x="11406378" y="830579"/>
                </a:lnTo>
                <a:lnTo>
                  <a:pt x="11438697" y="824049"/>
                </a:lnTo>
                <a:lnTo>
                  <a:pt x="11465099" y="806243"/>
                </a:lnTo>
                <a:lnTo>
                  <a:pt x="11482905" y="779841"/>
                </a:lnTo>
                <a:lnTo>
                  <a:pt x="11489436" y="747522"/>
                </a:lnTo>
                <a:lnTo>
                  <a:pt x="11489436" y="83058"/>
                </a:lnTo>
                <a:lnTo>
                  <a:pt x="11482905" y="50738"/>
                </a:lnTo>
                <a:lnTo>
                  <a:pt x="11465099" y="24336"/>
                </a:lnTo>
                <a:lnTo>
                  <a:pt x="11438697" y="6530"/>
                </a:lnTo>
                <a:lnTo>
                  <a:pt x="1140637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7210" y="752602"/>
            <a:ext cx="69037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FFFFFF"/>
                </a:solidFill>
              </a:rPr>
              <a:t>Climate Action </a:t>
            </a:r>
            <a:r>
              <a:rPr sz="3400" spc="-5" dirty="0">
                <a:solidFill>
                  <a:srgbClr val="FFFFFF"/>
                </a:solidFill>
              </a:rPr>
              <a:t>&amp; </a:t>
            </a:r>
            <a:r>
              <a:rPr sz="3400" spc="-10" dirty="0">
                <a:solidFill>
                  <a:srgbClr val="FFFFFF"/>
                </a:solidFill>
              </a:rPr>
              <a:t>Adaptation</a:t>
            </a:r>
            <a:r>
              <a:rPr sz="3400" spc="50" dirty="0">
                <a:solidFill>
                  <a:srgbClr val="FFFFFF"/>
                </a:solidFill>
              </a:rPr>
              <a:t> </a:t>
            </a:r>
            <a:r>
              <a:rPr sz="3400" spc="-10" dirty="0">
                <a:solidFill>
                  <a:srgbClr val="FFFFFF"/>
                </a:solidFill>
              </a:rPr>
              <a:t>Plan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297179" y="1844039"/>
            <a:ext cx="6120765" cy="876300"/>
          </a:xfrm>
          <a:custGeom>
            <a:avLst/>
            <a:gdLst/>
            <a:ahLst/>
            <a:cxnLst/>
            <a:rect l="l" t="t" r="r" b="b"/>
            <a:pathLst>
              <a:path w="6120765" h="876300">
                <a:moveTo>
                  <a:pt x="6032754" y="0"/>
                </a:moveTo>
                <a:lnTo>
                  <a:pt x="87630" y="0"/>
                </a:lnTo>
                <a:lnTo>
                  <a:pt x="53519" y="6887"/>
                </a:lnTo>
                <a:lnTo>
                  <a:pt x="25665" y="25669"/>
                </a:lnTo>
                <a:lnTo>
                  <a:pt x="6885" y="53524"/>
                </a:lnTo>
                <a:lnTo>
                  <a:pt x="0" y="87630"/>
                </a:lnTo>
                <a:lnTo>
                  <a:pt x="0" y="788670"/>
                </a:lnTo>
                <a:lnTo>
                  <a:pt x="6885" y="822775"/>
                </a:lnTo>
                <a:lnTo>
                  <a:pt x="25665" y="850630"/>
                </a:lnTo>
                <a:lnTo>
                  <a:pt x="53519" y="869412"/>
                </a:lnTo>
                <a:lnTo>
                  <a:pt x="87630" y="876300"/>
                </a:lnTo>
                <a:lnTo>
                  <a:pt x="6032754" y="876300"/>
                </a:lnTo>
                <a:lnTo>
                  <a:pt x="6066859" y="869412"/>
                </a:lnTo>
                <a:lnTo>
                  <a:pt x="6094714" y="850630"/>
                </a:lnTo>
                <a:lnTo>
                  <a:pt x="6113496" y="822775"/>
                </a:lnTo>
                <a:lnTo>
                  <a:pt x="6120384" y="788670"/>
                </a:lnTo>
                <a:lnTo>
                  <a:pt x="6120384" y="87630"/>
                </a:lnTo>
                <a:lnTo>
                  <a:pt x="6113496" y="53524"/>
                </a:lnTo>
                <a:lnTo>
                  <a:pt x="6094714" y="25669"/>
                </a:lnTo>
                <a:lnTo>
                  <a:pt x="6066859" y="6887"/>
                </a:lnTo>
                <a:lnTo>
                  <a:pt x="6032754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57145" y="2096770"/>
            <a:ext cx="26003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Segoe UI"/>
                <a:cs typeface="Segoe UI"/>
              </a:rPr>
              <a:t>Sustainable</a:t>
            </a:r>
            <a:r>
              <a:rPr sz="2100" b="1" spc="-8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Segoe UI"/>
                <a:cs typeface="Segoe UI"/>
              </a:rPr>
              <a:t>Mobility</a:t>
            </a:r>
            <a:endParaRPr sz="21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7179" y="3102864"/>
            <a:ext cx="984885" cy="1708785"/>
          </a:xfrm>
          <a:custGeom>
            <a:avLst/>
            <a:gdLst/>
            <a:ahLst/>
            <a:cxnLst/>
            <a:rect l="l" t="t" r="r" b="b"/>
            <a:pathLst>
              <a:path w="984885" h="1708785">
                <a:moveTo>
                  <a:pt x="886053" y="0"/>
                </a:moveTo>
                <a:lnTo>
                  <a:pt x="98450" y="0"/>
                </a:lnTo>
                <a:lnTo>
                  <a:pt x="60130" y="7735"/>
                </a:lnTo>
                <a:lnTo>
                  <a:pt x="28836" y="28829"/>
                </a:lnTo>
                <a:lnTo>
                  <a:pt x="7737" y="60114"/>
                </a:lnTo>
                <a:lnTo>
                  <a:pt x="0" y="98425"/>
                </a:lnTo>
                <a:lnTo>
                  <a:pt x="0" y="1609979"/>
                </a:lnTo>
                <a:lnTo>
                  <a:pt x="7737" y="1648289"/>
                </a:lnTo>
                <a:lnTo>
                  <a:pt x="28836" y="1679575"/>
                </a:lnTo>
                <a:lnTo>
                  <a:pt x="60130" y="1700668"/>
                </a:lnTo>
                <a:lnTo>
                  <a:pt x="98450" y="1708404"/>
                </a:lnTo>
                <a:lnTo>
                  <a:pt x="886053" y="1708404"/>
                </a:lnTo>
                <a:lnTo>
                  <a:pt x="924373" y="1700668"/>
                </a:lnTo>
                <a:lnTo>
                  <a:pt x="955667" y="1679575"/>
                </a:lnTo>
                <a:lnTo>
                  <a:pt x="976766" y="1648289"/>
                </a:lnTo>
                <a:lnTo>
                  <a:pt x="984504" y="1609979"/>
                </a:lnTo>
                <a:lnTo>
                  <a:pt x="984504" y="98425"/>
                </a:lnTo>
                <a:lnTo>
                  <a:pt x="976766" y="60114"/>
                </a:lnTo>
                <a:lnTo>
                  <a:pt x="955667" y="28829"/>
                </a:lnTo>
                <a:lnTo>
                  <a:pt x="924373" y="7735"/>
                </a:lnTo>
                <a:lnTo>
                  <a:pt x="88605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0446" y="3508628"/>
            <a:ext cx="935990" cy="878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998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Land Use 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&amp;      Circula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ion  Element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27403" y="3102864"/>
            <a:ext cx="984885" cy="1708785"/>
          </a:xfrm>
          <a:custGeom>
            <a:avLst/>
            <a:gdLst/>
            <a:ahLst/>
            <a:cxnLst/>
            <a:rect l="l" t="t" r="r" b="b"/>
            <a:pathLst>
              <a:path w="984885" h="1708785">
                <a:moveTo>
                  <a:pt x="886079" y="0"/>
                </a:moveTo>
                <a:lnTo>
                  <a:pt x="98425" y="0"/>
                </a:lnTo>
                <a:lnTo>
                  <a:pt x="60114" y="7735"/>
                </a:lnTo>
                <a:lnTo>
                  <a:pt x="28828" y="28829"/>
                </a:lnTo>
                <a:lnTo>
                  <a:pt x="7735" y="60114"/>
                </a:lnTo>
                <a:lnTo>
                  <a:pt x="0" y="98425"/>
                </a:lnTo>
                <a:lnTo>
                  <a:pt x="0" y="1609979"/>
                </a:lnTo>
                <a:lnTo>
                  <a:pt x="7735" y="1648289"/>
                </a:lnTo>
                <a:lnTo>
                  <a:pt x="28828" y="1679575"/>
                </a:lnTo>
                <a:lnTo>
                  <a:pt x="60114" y="1700668"/>
                </a:lnTo>
                <a:lnTo>
                  <a:pt x="98425" y="1708404"/>
                </a:lnTo>
                <a:lnTo>
                  <a:pt x="886079" y="1708404"/>
                </a:lnTo>
                <a:lnTo>
                  <a:pt x="924389" y="1700668"/>
                </a:lnTo>
                <a:lnTo>
                  <a:pt x="955674" y="1679575"/>
                </a:lnTo>
                <a:lnTo>
                  <a:pt x="976768" y="1648289"/>
                </a:lnTo>
                <a:lnTo>
                  <a:pt x="984504" y="1609979"/>
                </a:lnTo>
                <a:lnTo>
                  <a:pt x="984504" y="98425"/>
                </a:lnTo>
                <a:lnTo>
                  <a:pt x="976768" y="60114"/>
                </a:lnTo>
                <a:lnTo>
                  <a:pt x="955675" y="28829"/>
                </a:lnTo>
                <a:lnTo>
                  <a:pt x="924389" y="7735"/>
                </a:lnTo>
                <a:lnTo>
                  <a:pt x="886079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32636" y="3615054"/>
            <a:ext cx="57340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Bike 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ion  Plan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57627" y="3102864"/>
            <a:ext cx="986155" cy="1708785"/>
          </a:xfrm>
          <a:custGeom>
            <a:avLst/>
            <a:gdLst/>
            <a:ahLst/>
            <a:cxnLst/>
            <a:rect l="l" t="t" r="r" b="b"/>
            <a:pathLst>
              <a:path w="986154" h="1708785">
                <a:moveTo>
                  <a:pt x="887476" y="0"/>
                </a:moveTo>
                <a:lnTo>
                  <a:pt x="98552" y="0"/>
                </a:lnTo>
                <a:lnTo>
                  <a:pt x="60221" y="7754"/>
                </a:lnTo>
                <a:lnTo>
                  <a:pt x="28892" y="28892"/>
                </a:lnTo>
                <a:lnTo>
                  <a:pt x="7754" y="60221"/>
                </a:lnTo>
                <a:lnTo>
                  <a:pt x="0" y="98551"/>
                </a:lnTo>
                <a:lnTo>
                  <a:pt x="0" y="1609852"/>
                </a:lnTo>
                <a:lnTo>
                  <a:pt x="7754" y="1648182"/>
                </a:lnTo>
                <a:lnTo>
                  <a:pt x="28892" y="1679511"/>
                </a:lnTo>
                <a:lnTo>
                  <a:pt x="60221" y="1700649"/>
                </a:lnTo>
                <a:lnTo>
                  <a:pt x="98552" y="1708404"/>
                </a:lnTo>
                <a:lnTo>
                  <a:pt x="887476" y="1708404"/>
                </a:lnTo>
                <a:lnTo>
                  <a:pt x="925806" y="1700649"/>
                </a:lnTo>
                <a:lnTo>
                  <a:pt x="957135" y="1679511"/>
                </a:lnTo>
                <a:lnTo>
                  <a:pt x="978273" y="1648182"/>
                </a:lnTo>
                <a:lnTo>
                  <a:pt x="986027" y="1609852"/>
                </a:lnTo>
                <a:lnTo>
                  <a:pt x="986027" y="98551"/>
                </a:lnTo>
                <a:lnTo>
                  <a:pt x="978273" y="60221"/>
                </a:lnTo>
                <a:lnTo>
                  <a:pt x="957135" y="28892"/>
                </a:lnTo>
                <a:lnTo>
                  <a:pt x="925806" y="7754"/>
                </a:lnTo>
                <a:lnTo>
                  <a:pt x="88747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97379" y="3615054"/>
            <a:ext cx="906144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tr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ian  Action  Plan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89376" y="3102864"/>
            <a:ext cx="984885" cy="1708785"/>
          </a:xfrm>
          <a:custGeom>
            <a:avLst/>
            <a:gdLst/>
            <a:ahLst/>
            <a:cxnLst/>
            <a:rect l="l" t="t" r="r" b="b"/>
            <a:pathLst>
              <a:path w="984885" h="1708785">
                <a:moveTo>
                  <a:pt x="886078" y="0"/>
                </a:moveTo>
                <a:lnTo>
                  <a:pt x="98425" y="0"/>
                </a:lnTo>
                <a:lnTo>
                  <a:pt x="60114" y="7735"/>
                </a:lnTo>
                <a:lnTo>
                  <a:pt x="28828" y="28829"/>
                </a:lnTo>
                <a:lnTo>
                  <a:pt x="7735" y="60114"/>
                </a:lnTo>
                <a:lnTo>
                  <a:pt x="0" y="98425"/>
                </a:lnTo>
                <a:lnTo>
                  <a:pt x="0" y="1609979"/>
                </a:lnTo>
                <a:lnTo>
                  <a:pt x="7735" y="1648289"/>
                </a:lnTo>
                <a:lnTo>
                  <a:pt x="28829" y="1679575"/>
                </a:lnTo>
                <a:lnTo>
                  <a:pt x="60114" y="1700668"/>
                </a:lnTo>
                <a:lnTo>
                  <a:pt x="98425" y="1708404"/>
                </a:lnTo>
                <a:lnTo>
                  <a:pt x="886078" y="1708404"/>
                </a:lnTo>
                <a:lnTo>
                  <a:pt x="924389" y="1700668"/>
                </a:lnTo>
                <a:lnTo>
                  <a:pt x="955674" y="1679575"/>
                </a:lnTo>
                <a:lnTo>
                  <a:pt x="976768" y="1648289"/>
                </a:lnTo>
                <a:lnTo>
                  <a:pt x="984503" y="1609979"/>
                </a:lnTo>
                <a:lnTo>
                  <a:pt x="984503" y="98425"/>
                </a:lnTo>
                <a:lnTo>
                  <a:pt x="976768" y="60114"/>
                </a:lnTo>
                <a:lnTo>
                  <a:pt x="955675" y="28829"/>
                </a:lnTo>
                <a:lnTo>
                  <a:pt x="924389" y="7735"/>
                </a:lnTo>
                <a:lnTo>
                  <a:pt x="88607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63544" y="3721353"/>
            <a:ext cx="8375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EV</a:t>
            </a:r>
            <a:r>
              <a:rPr sz="1400" b="1" spc="-8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Action 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Plan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19600" y="3102864"/>
            <a:ext cx="984885" cy="1708785"/>
          </a:xfrm>
          <a:custGeom>
            <a:avLst/>
            <a:gdLst/>
            <a:ahLst/>
            <a:cxnLst/>
            <a:rect l="l" t="t" r="r" b="b"/>
            <a:pathLst>
              <a:path w="984885" h="1708785">
                <a:moveTo>
                  <a:pt x="886078" y="0"/>
                </a:moveTo>
                <a:lnTo>
                  <a:pt x="98425" y="0"/>
                </a:lnTo>
                <a:lnTo>
                  <a:pt x="60114" y="7735"/>
                </a:lnTo>
                <a:lnTo>
                  <a:pt x="28828" y="28829"/>
                </a:lnTo>
                <a:lnTo>
                  <a:pt x="7735" y="60114"/>
                </a:lnTo>
                <a:lnTo>
                  <a:pt x="0" y="98425"/>
                </a:lnTo>
                <a:lnTo>
                  <a:pt x="0" y="1609979"/>
                </a:lnTo>
                <a:lnTo>
                  <a:pt x="7735" y="1648289"/>
                </a:lnTo>
                <a:lnTo>
                  <a:pt x="28829" y="1679575"/>
                </a:lnTo>
                <a:lnTo>
                  <a:pt x="60114" y="1700668"/>
                </a:lnTo>
                <a:lnTo>
                  <a:pt x="98425" y="1708404"/>
                </a:lnTo>
                <a:lnTo>
                  <a:pt x="886078" y="1708404"/>
                </a:lnTo>
                <a:lnTo>
                  <a:pt x="924389" y="1700668"/>
                </a:lnTo>
                <a:lnTo>
                  <a:pt x="955674" y="1679575"/>
                </a:lnTo>
                <a:lnTo>
                  <a:pt x="976768" y="1648289"/>
                </a:lnTo>
                <a:lnTo>
                  <a:pt x="984503" y="1609979"/>
                </a:lnTo>
                <a:lnTo>
                  <a:pt x="984503" y="98425"/>
                </a:lnTo>
                <a:lnTo>
                  <a:pt x="976768" y="60114"/>
                </a:lnTo>
                <a:lnTo>
                  <a:pt x="955675" y="28829"/>
                </a:lnTo>
                <a:lnTo>
                  <a:pt x="924389" y="7735"/>
                </a:lnTo>
                <a:lnTo>
                  <a:pt x="88607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495927" y="3508628"/>
            <a:ext cx="835025" cy="878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99800"/>
              </a:lnSpc>
              <a:spcBef>
                <a:spcPts val="105"/>
              </a:spcBef>
            </a:pPr>
            <a:r>
              <a:rPr sz="1400" b="1" spc="-20" dirty="0">
                <a:solidFill>
                  <a:srgbClr val="FFFFFF"/>
                </a:solidFill>
                <a:latin typeface="Segoe UI"/>
                <a:cs typeface="Segoe UI"/>
              </a:rPr>
              <a:t>Transit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– 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Light Rail 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&amp;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Bus  P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ams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63540" y="3102864"/>
            <a:ext cx="966469" cy="1716405"/>
          </a:xfrm>
          <a:custGeom>
            <a:avLst/>
            <a:gdLst/>
            <a:ahLst/>
            <a:cxnLst/>
            <a:rect l="l" t="t" r="r" b="b"/>
            <a:pathLst>
              <a:path w="966470" h="1716404">
                <a:moveTo>
                  <a:pt x="869569" y="0"/>
                </a:moveTo>
                <a:lnTo>
                  <a:pt x="96647" y="0"/>
                </a:lnTo>
                <a:lnTo>
                  <a:pt x="59043" y="7600"/>
                </a:lnTo>
                <a:lnTo>
                  <a:pt x="28321" y="28321"/>
                </a:lnTo>
                <a:lnTo>
                  <a:pt x="7600" y="59043"/>
                </a:lnTo>
                <a:lnTo>
                  <a:pt x="0" y="96647"/>
                </a:lnTo>
                <a:lnTo>
                  <a:pt x="0" y="1619377"/>
                </a:lnTo>
                <a:lnTo>
                  <a:pt x="7600" y="1656980"/>
                </a:lnTo>
                <a:lnTo>
                  <a:pt x="28321" y="1687703"/>
                </a:lnTo>
                <a:lnTo>
                  <a:pt x="59043" y="1708423"/>
                </a:lnTo>
                <a:lnTo>
                  <a:pt x="96647" y="1716024"/>
                </a:lnTo>
                <a:lnTo>
                  <a:pt x="869569" y="1716024"/>
                </a:lnTo>
                <a:lnTo>
                  <a:pt x="907172" y="1708423"/>
                </a:lnTo>
                <a:lnTo>
                  <a:pt x="937895" y="1687703"/>
                </a:lnTo>
                <a:lnTo>
                  <a:pt x="958615" y="1656980"/>
                </a:lnTo>
                <a:lnTo>
                  <a:pt x="966215" y="1619377"/>
                </a:lnTo>
                <a:lnTo>
                  <a:pt x="966215" y="96647"/>
                </a:lnTo>
                <a:lnTo>
                  <a:pt x="958615" y="59043"/>
                </a:lnTo>
                <a:lnTo>
                  <a:pt x="937895" y="28321"/>
                </a:lnTo>
                <a:lnTo>
                  <a:pt x="907172" y="7600"/>
                </a:lnTo>
                <a:lnTo>
                  <a:pt x="869569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75757" y="3603281"/>
            <a:ext cx="540385" cy="61658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Vi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ion</a:t>
            </a:r>
            <a:endParaRPr sz="1400">
              <a:latin typeface="Segoe UI"/>
              <a:cs typeface="Segoe UI"/>
            </a:endParaRPr>
          </a:p>
          <a:p>
            <a:pPr marL="1270" algn="ctr">
              <a:lnSpc>
                <a:spcPct val="100000"/>
              </a:lnSpc>
              <a:spcBef>
                <a:spcPts val="65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Zero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09004" y="1844039"/>
            <a:ext cx="4076700" cy="876300"/>
          </a:xfrm>
          <a:custGeom>
            <a:avLst/>
            <a:gdLst/>
            <a:ahLst/>
            <a:cxnLst/>
            <a:rect l="l" t="t" r="r" b="b"/>
            <a:pathLst>
              <a:path w="4076700" h="876300">
                <a:moveTo>
                  <a:pt x="3989070" y="0"/>
                </a:moveTo>
                <a:lnTo>
                  <a:pt x="87629" y="0"/>
                </a:lnTo>
                <a:lnTo>
                  <a:pt x="53524" y="6887"/>
                </a:lnTo>
                <a:lnTo>
                  <a:pt x="25669" y="25669"/>
                </a:lnTo>
                <a:lnTo>
                  <a:pt x="6887" y="53524"/>
                </a:lnTo>
                <a:lnTo>
                  <a:pt x="0" y="87630"/>
                </a:lnTo>
                <a:lnTo>
                  <a:pt x="0" y="788670"/>
                </a:lnTo>
                <a:lnTo>
                  <a:pt x="6887" y="822775"/>
                </a:lnTo>
                <a:lnTo>
                  <a:pt x="25669" y="850630"/>
                </a:lnTo>
                <a:lnTo>
                  <a:pt x="53524" y="869412"/>
                </a:lnTo>
                <a:lnTo>
                  <a:pt x="87629" y="876300"/>
                </a:lnTo>
                <a:lnTo>
                  <a:pt x="3989070" y="876300"/>
                </a:lnTo>
                <a:lnTo>
                  <a:pt x="4023175" y="869412"/>
                </a:lnTo>
                <a:lnTo>
                  <a:pt x="4051030" y="850630"/>
                </a:lnTo>
                <a:lnTo>
                  <a:pt x="4069812" y="822775"/>
                </a:lnTo>
                <a:lnTo>
                  <a:pt x="4076700" y="788670"/>
                </a:lnTo>
                <a:lnTo>
                  <a:pt x="4076700" y="87630"/>
                </a:lnTo>
                <a:lnTo>
                  <a:pt x="4069812" y="53524"/>
                </a:lnTo>
                <a:lnTo>
                  <a:pt x="4051030" y="25669"/>
                </a:lnTo>
                <a:lnTo>
                  <a:pt x="4023175" y="6887"/>
                </a:lnTo>
                <a:lnTo>
                  <a:pt x="3989070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70318" y="2096770"/>
            <a:ext cx="335661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Segoe UI"/>
                <a:cs typeface="Segoe UI"/>
              </a:rPr>
              <a:t>Zero </a:t>
            </a:r>
            <a:r>
              <a:rPr sz="2100" b="1" spc="-5" dirty="0">
                <a:solidFill>
                  <a:srgbClr val="FFFFFF"/>
                </a:solidFill>
                <a:latin typeface="Segoe UI"/>
                <a:cs typeface="Segoe UI"/>
              </a:rPr>
              <a:t>Net Carbon</a:t>
            </a:r>
            <a:r>
              <a:rPr sz="2100" b="1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100" b="1" spc="-5" dirty="0">
                <a:solidFill>
                  <a:srgbClr val="FFFFFF"/>
                </a:solidFill>
                <a:latin typeface="Segoe UI"/>
                <a:cs typeface="Segoe UI"/>
              </a:rPr>
              <a:t>Buildings</a:t>
            </a:r>
            <a:endParaRPr sz="2100">
              <a:latin typeface="Segoe UI"/>
              <a:cs typeface="Segoe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09004" y="3102864"/>
            <a:ext cx="984885" cy="1708785"/>
          </a:xfrm>
          <a:custGeom>
            <a:avLst/>
            <a:gdLst/>
            <a:ahLst/>
            <a:cxnLst/>
            <a:rect l="l" t="t" r="r" b="b"/>
            <a:pathLst>
              <a:path w="984884" h="1708785">
                <a:moveTo>
                  <a:pt x="886078" y="0"/>
                </a:moveTo>
                <a:lnTo>
                  <a:pt x="98425" y="0"/>
                </a:lnTo>
                <a:lnTo>
                  <a:pt x="60114" y="7735"/>
                </a:lnTo>
                <a:lnTo>
                  <a:pt x="28829" y="28829"/>
                </a:lnTo>
                <a:lnTo>
                  <a:pt x="7735" y="60114"/>
                </a:lnTo>
                <a:lnTo>
                  <a:pt x="0" y="98425"/>
                </a:lnTo>
                <a:lnTo>
                  <a:pt x="0" y="1609979"/>
                </a:lnTo>
                <a:lnTo>
                  <a:pt x="7735" y="1648289"/>
                </a:lnTo>
                <a:lnTo>
                  <a:pt x="28828" y="1679575"/>
                </a:lnTo>
                <a:lnTo>
                  <a:pt x="60114" y="1700668"/>
                </a:lnTo>
                <a:lnTo>
                  <a:pt x="98425" y="1708404"/>
                </a:lnTo>
                <a:lnTo>
                  <a:pt x="886078" y="1708404"/>
                </a:lnTo>
                <a:lnTo>
                  <a:pt x="924389" y="1700668"/>
                </a:lnTo>
                <a:lnTo>
                  <a:pt x="955675" y="1679575"/>
                </a:lnTo>
                <a:lnTo>
                  <a:pt x="976768" y="1648289"/>
                </a:lnTo>
                <a:lnTo>
                  <a:pt x="984503" y="1609979"/>
                </a:lnTo>
                <a:lnTo>
                  <a:pt x="984503" y="98425"/>
                </a:lnTo>
                <a:lnTo>
                  <a:pt x="976768" y="60114"/>
                </a:lnTo>
                <a:lnTo>
                  <a:pt x="955675" y="28829"/>
                </a:lnTo>
                <a:lnTo>
                  <a:pt x="924389" y="7735"/>
                </a:lnTo>
                <a:lnTo>
                  <a:pt x="886078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70980" y="3640963"/>
            <a:ext cx="859790" cy="64071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42240" marR="5080" indent="-129539">
              <a:lnSpc>
                <a:spcPct val="101400"/>
              </a:lnSpc>
              <a:spcBef>
                <a:spcPts val="80"/>
              </a:spcBef>
            </a:pP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Co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mm</a:t>
            </a:r>
            <a:r>
              <a:rPr sz="1200" b="1" spc="-10" dirty="0">
                <a:solidFill>
                  <a:srgbClr val="FFFFFF"/>
                </a:solidFill>
                <a:latin typeface="Segoe UI"/>
                <a:cs typeface="Segoe UI"/>
              </a:rPr>
              <a:t>un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ity 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Choice  Energy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39228" y="3102864"/>
            <a:ext cx="984885" cy="1708785"/>
          </a:xfrm>
          <a:custGeom>
            <a:avLst/>
            <a:gdLst/>
            <a:ahLst/>
            <a:cxnLst/>
            <a:rect l="l" t="t" r="r" b="b"/>
            <a:pathLst>
              <a:path w="984884" h="1708785">
                <a:moveTo>
                  <a:pt x="886078" y="0"/>
                </a:moveTo>
                <a:lnTo>
                  <a:pt x="98425" y="0"/>
                </a:lnTo>
                <a:lnTo>
                  <a:pt x="60114" y="7735"/>
                </a:lnTo>
                <a:lnTo>
                  <a:pt x="28829" y="28829"/>
                </a:lnTo>
                <a:lnTo>
                  <a:pt x="7735" y="60114"/>
                </a:lnTo>
                <a:lnTo>
                  <a:pt x="0" y="98425"/>
                </a:lnTo>
                <a:lnTo>
                  <a:pt x="0" y="1609979"/>
                </a:lnTo>
                <a:lnTo>
                  <a:pt x="7735" y="1648289"/>
                </a:lnTo>
                <a:lnTo>
                  <a:pt x="28828" y="1679575"/>
                </a:lnTo>
                <a:lnTo>
                  <a:pt x="60114" y="1700668"/>
                </a:lnTo>
                <a:lnTo>
                  <a:pt x="98425" y="1708404"/>
                </a:lnTo>
                <a:lnTo>
                  <a:pt x="886078" y="1708404"/>
                </a:lnTo>
                <a:lnTo>
                  <a:pt x="924389" y="1700668"/>
                </a:lnTo>
                <a:lnTo>
                  <a:pt x="955675" y="1679575"/>
                </a:lnTo>
                <a:lnTo>
                  <a:pt x="976768" y="1648289"/>
                </a:lnTo>
                <a:lnTo>
                  <a:pt x="984503" y="1609979"/>
                </a:lnTo>
                <a:lnTo>
                  <a:pt x="984503" y="98425"/>
                </a:lnTo>
                <a:lnTo>
                  <a:pt x="976768" y="60114"/>
                </a:lnTo>
                <a:lnTo>
                  <a:pt x="955675" y="28829"/>
                </a:lnTo>
                <a:lnTo>
                  <a:pt x="924389" y="7735"/>
                </a:lnTo>
                <a:lnTo>
                  <a:pt x="88607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669148" y="3615054"/>
            <a:ext cx="7270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Existing  Buil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ing  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Policies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69452" y="3102864"/>
            <a:ext cx="986155" cy="1708785"/>
          </a:xfrm>
          <a:custGeom>
            <a:avLst/>
            <a:gdLst/>
            <a:ahLst/>
            <a:cxnLst/>
            <a:rect l="l" t="t" r="r" b="b"/>
            <a:pathLst>
              <a:path w="986154" h="1708785">
                <a:moveTo>
                  <a:pt x="887476" y="0"/>
                </a:moveTo>
                <a:lnTo>
                  <a:pt x="98551" y="0"/>
                </a:lnTo>
                <a:lnTo>
                  <a:pt x="60221" y="7754"/>
                </a:lnTo>
                <a:lnTo>
                  <a:pt x="28892" y="28892"/>
                </a:lnTo>
                <a:lnTo>
                  <a:pt x="7754" y="60221"/>
                </a:lnTo>
                <a:lnTo>
                  <a:pt x="0" y="98551"/>
                </a:lnTo>
                <a:lnTo>
                  <a:pt x="0" y="1609852"/>
                </a:lnTo>
                <a:lnTo>
                  <a:pt x="7754" y="1648182"/>
                </a:lnTo>
                <a:lnTo>
                  <a:pt x="28892" y="1679511"/>
                </a:lnTo>
                <a:lnTo>
                  <a:pt x="60221" y="1700649"/>
                </a:lnTo>
                <a:lnTo>
                  <a:pt x="98551" y="1708404"/>
                </a:lnTo>
                <a:lnTo>
                  <a:pt x="887476" y="1708404"/>
                </a:lnTo>
                <a:lnTo>
                  <a:pt x="925806" y="1700649"/>
                </a:lnTo>
                <a:lnTo>
                  <a:pt x="957135" y="1679511"/>
                </a:lnTo>
                <a:lnTo>
                  <a:pt x="978273" y="1648182"/>
                </a:lnTo>
                <a:lnTo>
                  <a:pt x="986027" y="1609852"/>
                </a:lnTo>
                <a:lnTo>
                  <a:pt x="986027" y="98551"/>
                </a:lnTo>
                <a:lnTo>
                  <a:pt x="978273" y="60221"/>
                </a:lnTo>
                <a:lnTo>
                  <a:pt x="957135" y="28892"/>
                </a:lnTo>
                <a:lnTo>
                  <a:pt x="925806" y="7754"/>
                </a:lnTo>
                <a:lnTo>
                  <a:pt x="887476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695435" y="3508628"/>
            <a:ext cx="734695" cy="878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99800"/>
              </a:lnSpc>
              <a:spcBef>
                <a:spcPts val="105"/>
              </a:spcBef>
            </a:pPr>
            <a:r>
              <a:rPr sz="1400" b="1" spc="-4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nt 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Energy  Action  Plan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601200" y="3102864"/>
            <a:ext cx="984885" cy="1708785"/>
          </a:xfrm>
          <a:custGeom>
            <a:avLst/>
            <a:gdLst/>
            <a:ahLst/>
            <a:cxnLst/>
            <a:rect l="l" t="t" r="r" b="b"/>
            <a:pathLst>
              <a:path w="984884" h="1708785">
                <a:moveTo>
                  <a:pt x="886078" y="0"/>
                </a:moveTo>
                <a:lnTo>
                  <a:pt x="98425" y="0"/>
                </a:lnTo>
                <a:lnTo>
                  <a:pt x="60114" y="7735"/>
                </a:lnTo>
                <a:lnTo>
                  <a:pt x="28829" y="28829"/>
                </a:lnTo>
                <a:lnTo>
                  <a:pt x="7735" y="60114"/>
                </a:lnTo>
                <a:lnTo>
                  <a:pt x="0" y="98425"/>
                </a:lnTo>
                <a:lnTo>
                  <a:pt x="0" y="1609979"/>
                </a:lnTo>
                <a:lnTo>
                  <a:pt x="7735" y="1648289"/>
                </a:lnTo>
                <a:lnTo>
                  <a:pt x="28828" y="1679575"/>
                </a:lnTo>
                <a:lnTo>
                  <a:pt x="60114" y="1700668"/>
                </a:lnTo>
                <a:lnTo>
                  <a:pt x="98425" y="1708404"/>
                </a:lnTo>
                <a:lnTo>
                  <a:pt x="886078" y="1708404"/>
                </a:lnTo>
                <a:lnTo>
                  <a:pt x="924389" y="1700668"/>
                </a:lnTo>
                <a:lnTo>
                  <a:pt x="955674" y="1679575"/>
                </a:lnTo>
                <a:lnTo>
                  <a:pt x="976768" y="1648289"/>
                </a:lnTo>
                <a:lnTo>
                  <a:pt x="984503" y="1609979"/>
                </a:lnTo>
                <a:lnTo>
                  <a:pt x="984503" y="98425"/>
                </a:lnTo>
                <a:lnTo>
                  <a:pt x="976768" y="60114"/>
                </a:lnTo>
                <a:lnTo>
                  <a:pt x="955675" y="28829"/>
                </a:lnTo>
                <a:lnTo>
                  <a:pt x="924389" y="7735"/>
                </a:lnTo>
                <a:lnTo>
                  <a:pt x="886078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671431" y="3534536"/>
            <a:ext cx="847725" cy="85216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699"/>
              </a:lnSpc>
              <a:spcBef>
                <a:spcPts val="90"/>
              </a:spcBef>
            </a:pP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b="1" spc="-10" dirty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200" b="1" dirty="0">
                <a:solidFill>
                  <a:srgbClr val="FFFFFF"/>
                </a:solidFill>
                <a:latin typeface="Segoe UI"/>
                <a:cs typeface="Segoe UI"/>
              </a:rPr>
              <a:t>stai</a:t>
            </a:r>
            <a:r>
              <a:rPr sz="1200" b="1" spc="-10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b="1" spc="-5" dirty="0">
                <a:solidFill>
                  <a:srgbClr val="FFFFFF"/>
                </a:solidFill>
                <a:latin typeface="Segoe UI"/>
                <a:cs typeface="Segoe UI"/>
              </a:rPr>
              <a:t>able 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Energy  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Master 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Plan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677143" y="1844039"/>
            <a:ext cx="1087120" cy="876300"/>
          </a:xfrm>
          <a:custGeom>
            <a:avLst/>
            <a:gdLst/>
            <a:ahLst/>
            <a:cxnLst/>
            <a:rect l="l" t="t" r="r" b="b"/>
            <a:pathLst>
              <a:path w="1087120" h="876300">
                <a:moveTo>
                  <a:pt x="998981" y="0"/>
                </a:moveTo>
                <a:lnTo>
                  <a:pt x="87629" y="0"/>
                </a:lnTo>
                <a:lnTo>
                  <a:pt x="53524" y="6887"/>
                </a:lnTo>
                <a:lnTo>
                  <a:pt x="25669" y="25669"/>
                </a:lnTo>
                <a:lnTo>
                  <a:pt x="6887" y="53524"/>
                </a:lnTo>
                <a:lnTo>
                  <a:pt x="0" y="87630"/>
                </a:lnTo>
                <a:lnTo>
                  <a:pt x="0" y="788670"/>
                </a:lnTo>
                <a:lnTo>
                  <a:pt x="6887" y="822775"/>
                </a:lnTo>
                <a:lnTo>
                  <a:pt x="25669" y="850630"/>
                </a:lnTo>
                <a:lnTo>
                  <a:pt x="53524" y="869412"/>
                </a:lnTo>
                <a:lnTo>
                  <a:pt x="87629" y="876300"/>
                </a:lnTo>
                <a:lnTo>
                  <a:pt x="998981" y="876300"/>
                </a:lnTo>
                <a:lnTo>
                  <a:pt x="1033087" y="869412"/>
                </a:lnTo>
                <a:lnTo>
                  <a:pt x="1060942" y="850630"/>
                </a:lnTo>
                <a:lnTo>
                  <a:pt x="1079724" y="822775"/>
                </a:lnTo>
                <a:lnTo>
                  <a:pt x="1086611" y="788670"/>
                </a:lnTo>
                <a:lnTo>
                  <a:pt x="1086611" y="87630"/>
                </a:lnTo>
                <a:lnTo>
                  <a:pt x="1079724" y="53524"/>
                </a:lnTo>
                <a:lnTo>
                  <a:pt x="1060942" y="25669"/>
                </a:lnTo>
                <a:lnTo>
                  <a:pt x="1033087" y="6887"/>
                </a:lnTo>
                <a:lnTo>
                  <a:pt x="998981" y="0"/>
                </a:lnTo>
                <a:close/>
              </a:path>
            </a:pathLst>
          </a:custGeom>
          <a:solidFill>
            <a:srgbClr val="8496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0826242" y="1937130"/>
            <a:ext cx="790575" cy="66421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93980">
              <a:lnSpc>
                <a:spcPts val="2510"/>
              </a:lnSpc>
              <a:spcBef>
                <a:spcPts val="190"/>
              </a:spcBef>
            </a:pPr>
            <a:r>
              <a:rPr sz="2100" b="1" spc="-5" dirty="0">
                <a:solidFill>
                  <a:srgbClr val="FFFFFF"/>
                </a:solidFill>
                <a:latin typeface="Segoe UI"/>
                <a:cs typeface="Segoe UI"/>
              </a:rPr>
              <a:t>Zero  </a:t>
            </a:r>
            <a:r>
              <a:rPr sz="2100" b="1" spc="-85" dirty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2100" b="1" spc="-5" dirty="0">
                <a:solidFill>
                  <a:srgbClr val="FFFFFF"/>
                </a:solidFill>
                <a:latin typeface="Segoe UI"/>
                <a:cs typeface="Segoe UI"/>
              </a:rPr>
              <a:t>as</a:t>
            </a:r>
            <a:r>
              <a:rPr sz="2100" b="1" spc="-1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100" b="1" dirty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endParaRPr sz="2100">
              <a:latin typeface="Segoe UI"/>
              <a:cs typeface="Segoe U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727435" y="3102864"/>
            <a:ext cx="986155" cy="1708785"/>
          </a:xfrm>
          <a:custGeom>
            <a:avLst/>
            <a:gdLst/>
            <a:ahLst/>
            <a:cxnLst/>
            <a:rect l="l" t="t" r="r" b="b"/>
            <a:pathLst>
              <a:path w="986154" h="1708785">
                <a:moveTo>
                  <a:pt x="887476" y="0"/>
                </a:moveTo>
                <a:lnTo>
                  <a:pt x="98552" y="0"/>
                </a:lnTo>
                <a:lnTo>
                  <a:pt x="60221" y="7754"/>
                </a:lnTo>
                <a:lnTo>
                  <a:pt x="28892" y="28892"/>
                </a:lnTo>
                <a:lnTo>
                  <a:pt x="7754" y="60221"/>
                </a:lnTo>
                <a:lnTo>
                  <a:pt x="0" y="98551"/>
                </a:lnTo>
                <a:lnTo>
                  <a:pt x="0" y="1609852"/>
                </a:lnTo>
                <a:lnTo>
                  <a:pt x="7754" y="1648182"/>
                </a:lnTo>
                <a:lnTo>
                  <a:pt x="28892" y="1679511"/>
                </a:lnTo>
                <a:lnTo>
                  <a:pt x="60221" y="1700649"/>
                </a:lnTo>
                <a:lnTo>
                  <a:pt x="98552" y="1708404"/>
                </a:lnTo>
                <a:lnTo>
                  <a:pt x="887476" y="1708404"/>
                </a:lnTo>
                <a:lnTo>
                  <a:pt x="925806" y="1700649"/>
                </a:lnTo>
                <a:lnTo>
                  <a:pt x="957135" y="1679511"/>
                </a:lnTo>
                <a:lnTo>
                  <a:pt x="978273" y="1648182"/>
                </a:lnTo>
                <a:lnTo>
                  <a:pt x="986028" y="1609852"/>
                </a:lnTo>
                <a:lnTo>
                  <a:pt x="986028" y="98551"/>
                </a:lnTo>
                <a:lnTo>
                  <a:pt x="978273" y="60221"/>
                </a:lnTo>
                <a:lnTo>
                  <a:pt x="957135" y="28892"/>
                </a:lnTo>
                <a:lnTo>
                  <a:pt x="925806" y="7754"/>
                </a:lnTo>
                <a:lnTo>
                  <a:pt x="88747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745216" y="3401948"/>
            <a:ext cx="952500" cy="1092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999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Zero  </a:t>
            </a:r>
            <a:r>
              <a:rPr sz="1400" b="1" spc="-15" dirty="0">
                <a:solidFill>
                  <a:srgbClr val="FFFFFF"/>
                </a:solidFill>
                <a:latin typeface="Segoe UI"/>
                <a:cs typeface="Segoe UI"/>
              </a:rPr>
              <a:t>Waste 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Strategic  O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era</a:t>
            </a:r>
            <a:r>
              <a:rPr sz="1400" b="1" spc="5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io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ns  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Plan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630167" y="5737859"/>
            <a:ext cx="2113915" cy="619125"/>
          </a:xfrm>
          <a:custGeom>
            <a:avLst/>
            <a:gdLst/>
            <a:ahLst/>
            <a:cxnLst/>
            <a:rect l="l" t="t" r="r" b="b"/>
            <a:pathLst>
              <a:path w="2113915" h="619125">
                <a:moveTo>
                  <a:pt x="2010664" y="0"/>
                </a:moveTo>
                <a:lnTo>
                  <a:pt x="103124" y="0"/>
                </a:lnTo>
                <a:lnTo>
                  <a:pt x="63007" y="8104"/>
                </a:lnTo>
                <a:lnTo>
                  <a:pt x="30226" y="30206"/>
                </a:lnTo>
                <a:lnTo>
                  <a:pt x="8112" y="62986"/>
                </a:lnTo>
                <a:lnTo>
                  <a:pt x="0" y="103123"/>
                </a:lnTo>
                <a:lnTo>
                  <a:pt x="0" y="515619"/>
                </a:lnTo>
                <a:lnTo>
                  <a:pt x="8112" y="555757"/>
                </a:lnTo>
                <a:lnTo>
                  <a:pt x="30225" y="588537"/>
                </a:lnTo>
                <a:lnTo>
                  <a:pt x="63007" y="610639"/>
                </a:lnTo>
                <a:lnTo>
                  <a:pt x="103124" y="618743"/>
                </a:lnTo>
                <a:lnTo>
                  <a:pt x="2010664" y="618743"/>
                </a:lnTo>
                <a:lnTo>
                  <a:pt x="2050780" y="610639"/>
                </a:lnTo>
                <a:lnTo>
                  <a:pt x="2083562" y="588537"/>
                </a:lnTo>
                <a:lnTo>
                  <a:pt x="2105675" y="555757"/>
                </a:lnTo>
                <a:lnTo>
                  <a:pt x="2113788" y="515619"/>
                </a:lnTo>
                <a:lnTo>
                  <a:pt x="2113788" y="103123"/>
                </a:lnTo>
                <a:lnTo>
                  <a:pt x="2105675" y="62986"/>
                </a:lnTo>
                <a:lnTo>
                  <a:pt x="2083562" y="30206"/>
                </a:lnTo>
                <a:lnTo>
                  <a:pt x="2050780" y="8104"/>
                </a:lnTo>
                <a:lnTo>
                  <a:pt x="201066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30167" y="5737859"/>
            <a:ext cx="2113915" cy="619125"/>
          </a:xfrm>
          <a:custGeom>
            <a:avLst/>
            <a:gdLst/>
            <a:ahLst/>
            <a:cxnLst/>
            <a:rect l="l" t="t" r="r" b="b"/>
            <a:pathLst>
              <a:path w="2113915" h="619125">
                <a:moveTo>
                  <a:pt x="0" y="103123"/>
                </a:moveTo>
                <a:lnTo>
                  <a:pt x="8112" y="62986"/>
                </a:lnTo>
                <a:lnTo>
                  <a:pt x="30226" y="30206"/>
                </a:lnTo>
                <a:lnTo>
                  <a:pt x="63007" y="8104"/>
                </a:lnTo>
                <a:lnTo>
                  <a:pt x="103124" y="0"/>
                </a:lnTo>
                <a:lnTo>
                  <a:pt x="2010664" y="0"/>
                </a:lnTo>
                <a:lnTo>
                  <a:pt x="2050780" y="8104"/>
                </a:lnTo>
                <a:lnTo>
                  <a:pt x="2083562" y="30206"/>
                </a:lnTo>
                <a:lnTo>
                  <a:pt x="2105675" y="62986"/>
                </a:lnTo>
                <a:lnTo>
                  <a:pt x="2113788" y="103123"/>
                </a:lnTo>
                <a:lnTo>
                  <a:pt x="2113788" y="515619"/>
                </a:lnTo>
                <a:lnTo>
                  <a:pt x="2105675" y="555757"/>
                </a:lnTo>
                <a:lnTo>
                  <a:pt x="2083562" y="588537"/>
                </a:lnTo>
                <a:lnTo>
                  <a:pt x="2050780" y="610639"/>
                </a:lnTo>
                <a:lnTo>
                  <a:pt x="2010664" y="618743"/>
                </a:lnTo>
                <a:lnTo>
                  <a:pt x="103124" y="618743"/>
                </a:lnTo>
                <a:lnTo>
                  <a:pt x="63007" y="610639"/>
                </a:lnTo>
                <a:lnTo>
                  <a:pt x="30225" y="588537"/>
                </a:lnTo>
                <a:lnTo>
                  <a:pt x="8112" y="555757"/>
                </a:lnTo>
                <a:lnTo>
                  <a:pt x="0" y="515619"/>
                </a:lnTo>
                <a:lnTo>
                  <a:pt x="0" y="10312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207255" y="5892800"/>
            <a:ext cx="961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Segoe UI"/>
                <a:cs typeface="Segoe UI"/>
              </a:rPr>
              <a:t>Adopted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094476" y="5737859"/>
            <a:ext cx="2112645" cy="619125"/>
          </a:xfrm>
          <a:custGeom>
            <a:avLst/>
            <a:gdLst/>
            <a:ahLst/>
            <a:cxnLst/>
            <a:rect l="l" t="t" r="r" b="b"/>
            <a:pathLst>
              <a:path w="2112645" h="619125">
                <a:moveTo>
                  <a:pt x="2009140" y="0"/>
                </a:moveTo>
                <a:lnTo>
                  <a:pt x="103124" y="0"/>
                </a:lnTo>
                <a:lnTo>
                  <a:pt x="63007" y="8103"/>
                </a:lnTo>
                <a:lnTo>
                  <a:pt x="30225" y="30202"/>
                </a:lnTo>
                <a:lnTo>
                  <a:pt x="8112" y="62981"/>
                </a:lnTo>
                <a:lnTo>
                  <a:pt x="0" y="103123"/>
                </a:lnTo>
                <a:lnTo>
                  <a:pt x="0" y="515619"/>
                </a:lnTo>
                <a:lnTo>
                  <a:pt x="8112" y="555757"/>
                </a:lnTo>
                <a:lnTo>
                  <a:pt x="30225" y="588537"/>
                </a:lnTo>
                <a:lnTo>
                  <a:pt x="63007" y="610639"/>
                </a:lnTo>
                <a:lnTo>
                  <a:pt x="103124" y="618743"/>
                </a:lnTo>
                <a:lnTo>
                  <a:pt x="2009140" y="618743"/>
                </a:lnTo>
                <a:lnTo>
                  <a:pt x="2049256" y="610639"/>
                </a:lnTo>
                <a:lnTo>
                  <a:pt x="2082038" y="588537"/>
                </a:lnTo>
                <a:lnTo>
                  <a:pt x="2104151" y="555757"/>
                </a:lnTo>
                <a:lnTo>
                  <a:pt x="2112264" y="515619"/>
                </a:lnTo>
                <a:lnTo>
                  <a:pt x="2112264" y="103123"/>
                </a:lnTo>
                <a:lnTo>
                  <a:pt x="2104151" y="62981"/>
                </a:lnTo>
                <a:lnTo>
                  <a:pt x="2082037" y="30202"/>
                </a:lnTo>
                <a:lnTo>
                  <a:pt x="2049256" y="8103"/>
                </a:lnTo>
                <a:lnTo>
                  <a:pt x="2009140" y="0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702679" y="5892800"/>
            <a:ext cx="8966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Segoe UI"/>
                <a:cs typeface="Segoe UI"/>
              </a:rPr>
              <a:t>Planned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8995"/>
            <a:ext cx="12191999" cy="6100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43601" y="2340610"/>
            <a:ext cx="5386196" cy="13202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7445" algn="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</a:rPr>
              <a:t>Thank</a:t>
            </a:r>
            <a:r>
              <a:rPr sz="2800" spc="-55" dirty="0">
                <a:solidFill>
                  <a:srgbClr val="FFFFFF"/>
                </a:solidFill>
              </a:rPr>
              <a:t> </a:t>
            </a:r>
            <a:r>
              <a:rPr sz="2800" spc="-75" dirty="0">
                <a:solidFill>
                  <a:srgbClr val="FFFFFF"/>
                </a:solidFill>
              </a:rPr>
              <a:t>You!</a:t>
            </a:r>
            <a:endParaRPr sz="2800" dirty="0"/>
          </a:p>
          <a:p>
            <a:pPr algn="r">
              <a:lnSpc>
                <a:spcPct val="100000"/>
              </a:lnSpc>
              <a:spcBef>
                <a:spcPts val="25"/>
              </a:spcBef>
            </a:pPr>
            <a:r>
              <a:rPr lang="en-US" sz="29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www.sustainablesm.org</a:t>
            </a:r>
            <a:endParaRPr sz="29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2700" algn="r">
              <a:lnSpc>
                <a:spcPct val="100000"/>
              </a:lnSpc>
              <a:spcBef>
                <a:spcPts val="5"/>
              </a:spcBef>
            </a:pPr>
            <a:r>
              <a:rPr lang="en-US" sz="2800" spc="-15" dirty="0" smtClean="0">
                <a:solidFill>
                  <a:srgbClr val="FFFFFF"/>
                </a:solidFill>
              </a:rPr>
              <a:t>gwong@co</a:t>
            </a:r>
            <a:r>
              <a:rPr lang="en-US" sz="2800" spc="-15" dirty="0" smtClean="0">
                <a:solidFill>
                  <a:srgbClr val="FFFFFF"/>
                </a:solidFill>
              </a:rPr>
              <a:t>.santa-barbara.ca.us</a:t>
            </a:r>
            <a:endParaRPr sz="28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635" y="1404336"/>
            <a:ext cx="6312611" cy="5023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61627" y="1876950"/>
            <a:ext cx="372554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Segoe UI"/>
                <a:cs typeface="Segoe UI"/>
              </a:rPr>
              <a:t>8.3 </a:t>
            </a:r>
            <a:r>
              <a:rPr sz="2800" spc="-10" dirty="0">
                <a:latin typeface="Segoe UI"/>
                <a:cs typeface="Segoe UI"/>
              </a:rPr>
              <a:t>square</a:t>
            </a:r>
            <a:r>
              <a:rPr sz="2800" spc="-15" dirty="0">
                <a:latin typeface="Segoe UI"/>
                <a:cs typeface="Segoe UI"/>
              </a:rPr>
              <a:t> </a:t>
            </a:r>
            <a:r>
              <a:rPr sz="2800" spc="-10" dirty="0">
                <a:latin typeface="Segoe UI"/>
                <a:cs typeface="Segoe UI"/>
              </a:rPr>
              <a:t>miles</a:t>
            </a:r>
            <a:endParaRPr sz="2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401955">
              <a:lnSpc>
                <a:spcPct val="100000"/>
              </a:lnSpc>
            </a:pPr>
            <a:r>
              <a:rPr sz="2800" b="1" spc="-15" dirty="0">
                <a:latin typeface="Segoe UI"/>
                <a:cs typeface="Segoe UI"/>
              </a:rPr>
              <a:t>Population: </a:t>
            </a:r>
            <a:r>
              <a:rPr sz="2800" spc="-5" dirty="0">
                <a:latin typeface="Segoe UI"/>
                <a:cs typeface="Segoe UI"/>
              </a:rPr>
              <a:t>~92,000  </a:t>
            </a:r>
            <a:r>
              <a:rPr sz="2800" b="1" spc="-10" dirty="0">
                <a:latin typeface="Segoe UI"/>
                <a:cs typeface="Segoe UI"/>
              </a:rPr>
              <a:t>Daytime: </a:t>
            </a:r>
            <a:r>
              <a:rPr sz="2800" spc="-5" dirty="0">
                <a:latin typeface="Segoe UI"/>
                <a:cs typeface="Segoe UI"/>
              </a:rPr>
              <a:t>~250-  300,000</a:t>
            </a:r>
            <a:endParaRPr sz="2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800" b="1" spc="-10" dirty="0">
                <a:latin typeface="Segoe UI"/>
                <a:cs typeface="Segoe UI"/>
              </a:rPr>
              <a:t>Major </a:t>
            </a:r>
            <a:r>
              <a:rPr sz="2800" b="1" spc="-5" dirty="0">
                <a:latin typeface="Segoe UI"/>
                <a:cs typeface="Segoe UI"/>
              </a:rPr>
              <a:t>industries:  </a:t>
            </a:r>
            <a:r>
              <a:rPr sz="2800" dirty="0">
                <a:latin typeface="Segoe UI"/>
                <a:cs typeface="Segoe UI"/>
              </a:rPr>
              <a:t>Entertainment,</a:t>
            </a:r>
            <a:r>
              <a:rPr sz="2800" spc="-20" dirty="0">
                <a:latin typeface="Segoe UI"/>
                <a:cs typeface="Segoe UI"/>
              </a:rPr>
              <a:t> </a:t>
            </a:r>
            <a:r>
              <a:rPr sz="2800" spc="-40" dirty="0">
                <a:latin typeface="Segoe UI"/>
                <a:cs typeface="Segoe UI"/>
              </a:rPr>
              <a:t>Tourism,  </a:t>
            </a:r>
            <a:r>
              <a:rPr sz="2800" spc="-45" dirty="0">
                <a:latin typeface="Segoe UI"/>
                <a:cs typeface="Segoe UI"/>
              </a:rPr>
              <a:t>Technology, </a:t>
            </a:r>
            <a:r>
              <a:rPr sz="2800" spc="-5" dirty="0">
                <a:latin typeface="Segoe UI"/>
                <a:cs typeface="Segoe UI"/>
              </a:rPr>
              <a:t>Health,  </a:t>
            </a:r>
            <a:r>
              <a:rPr sz="2800" spc="-15" dirty="0">
                <a:latin typeface="Segoe UI"/>
                <a:cs typeface="Segoe UI"/>
              </a:rPr>
              <a:t>Retail</a:t>
            </a:r>
            <a:endParaRPr sz="2800" dirty="0">
              <a:latin typeface="Segoe UI"/>
              <a:cs typeface="Segoe U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7788" y="543813"/>
            <a:ext cx="525907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10" dirty="0"/>
              <a:t>About </a:t>
            </a:r>
            <a:r>
              <a:rPr sz="4300" spc="-5" dirty="0"/>
              <a:t>Santa</a:t>
            </a:r>
            <a:r>
              <a:rPr sz="4300" spc="-50" dirty="0"/>
              <a:t> </a:t>
            </a:r>
            <a:r>
              <a:rPr sz="4300" spc="-5" dirty="0"/>
              <a:t>Monica</a:t>
            </a:r>
            <a:endParaRPr sz="4300"/>
          </a:p>
        </p:txBody>
      </p:sp>
      <p:sp>
        <p:nvSpPr>
          <p:cNvPr id="7" name="object 3"/>
          <p:cNvSpPr txBox="1"/>
          <p:nvPr/>
        </p:nvSpPr>
        <p:spPr>
          <a:xfrm>
            <a:off x="4876800" y="2819400"/>
            <a:ext cx="3725545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smtClean="0">
                <a:solidFill>
                  <a:schemeClr val="bg1">
                    <a:lumMod val="65000"/>
                  </a:schemeClr>
                </a:solidFill>
                <a:latin typeface="Segoe UI"/>
                <a:cs typeface="Segoe UI"/>
              </a:rPr>
              <a:t>Los Angeles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smtClean="0">
                <a:solidFill>
                  <a:schemeClr val="bg1">
                    <a:lumMod val="65000"/>
                  </a:schemeClr>
                </a:solidFill>
                <a:latin typeface="Segoe UI"/>
                <a:cs typeface="Segoe UI"/>
              </a:rPr>
              <a:t>County</a:t>
            </a:r>
          </a:p>
        </p:txBody>
      </p:sp>
      <p:sp>
        <p:nvSpPr>
          <p:cNvPr id="8" name="object 3"/>
          <p:cNvSpPr txBox="1"/>
          <p:nvPr/>
        </p:nvSpPr>
        <p:spPr>
          <a:xfrm>
            <a:off x="457200" y="4267200"/>
            <a:ext cx="3725545" cy="2217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smtClean="0">
                <a:solidFill>
                  <a:schemeClr val="bg1">
                    <a:lumMod val="65000"/>
                  </a:schemeClr>
                </a:solidFill>
                <a:latin typeface="Segoe UI"/>
                <a:cs typeface="Segoe UI"/>
              </a:rPr>
              <a:t>Los Angeles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smtClean="0">
                <a:solidFill>
                  <a:schemeClr val="bg1">
                    <a:lumMod val="65000"/>
                  </a:schemeClr>
                </a:solidFill>
                <a:latin typeface="Segoe UI"/>
                <a:cs typeface="Segoe UI"/>
              </a:rPr>
              <a:t>City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en-US" sz="2800" b="1" spc="-5" dirty="0">
              <a:solidFill>
                <a:schemeClr val="bg1">
                  <a:lumMod val="65000"/>
                </a:schemeClr>
              </a:solidFill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smtClean="0">
                <a:solidFill>
                  <a:srgbClr val="FF0000"/>
                </a:solidFill>
                <a:latin typeface="Segoe UI"/>
                <a:cs typeface="Segoe UI"/>
              </a:rPr>
              <a:t>City of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smtClean="0">
                <a:solidFill>
                  <a:srgbClr val="FF0000"/>
                </a:solidFill>
                <a:latin typeface="Segoe UI"/>
                <a:cs typeface="Segoe UI"/>
              </a:rPr>
              <a:t>Santa Monica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991973" y="4495800"/>
            <a:ext cx="1970427" cy="304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48513" y="5029200"/>
            <a:ext cx="1913887" cy="7571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7236" y="348995"/>
            <a:ext cx="2936748" cy="2938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8495" y="3454908"/>
            <a:ext cx="2956559" cy="2936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4296" y="348995"/>
            <a:ext cx="2915411" cy="2938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0579" y="3454908"/>
            <a:ext cx="2929128" cy="29367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8495" y="348995"/>
            <a:ext cx="2956559" cy="2938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8947" y="3454908"/>
            <a:ext cx="2955036" cy="2955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25" dirty="0"/>
              <a:t>Yale </a:t>
            </a:r>
            <a:r>
              <a:rPr spc="-5" dirty="0"/>
              <a:t>Climate </a:t>
            </a:r>
            <a:r>
              <a:rPr dirty="0"/>
              <a:t>Champions</a:t>
            </a:r>
            <a:r>
              <a:rPr spc="-15" dirty="0"/>
              <a:t> </a:t>
            </a:r>
            <a:r>
              <a:rPr spc="-5" dirty="0"/>
              <a:t>12.5.2018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-34413"/>
            <a:ext cx="11125200" cy="836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5104" y="3422903"/>
            <a:ext cx="2689860" cy="268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65547" y="606551"/>
            <a:ext cx="2689859" cy="2691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4468" y="591312"/>
            <a:ext cx="2706624" cy="2706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5547" y="3422903"/>
            <a:ext cx="2689859" cy="2689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71231" y="3422903"/>
            <a:ext cx="2689860" cy="2689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5104" y="606551"/>
            <a:ext cx="2689860" cy="2691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8827" y="565084"/>
            <a:ext cx="2750820" cy="3199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922" y="336041"/>
            <a:ext cx="2771140" cy="3575685"/>
          </a:xfrm>
          <a:custGeom>
            <a:avLst/>
            <a:gdLst/>
            <a:ahLst/>
            <a:cxnLst/>
            <a:rect l="l" t="t" r="r" b="b"/>
            <a:pathLst>
              <a:path w="2771140" h="3575685">
                <a:moveTo>
                  <a:pt x="0" y="3575304"/>
                </a:moveTo>
                <a:lnTo>
                  <a:pt x="2770631" y="3575304"/>
                </a:lnTo>
                <a:lnTo>
                  <a:pt x="2770631" y="0"/>
                </a:lnTo>
                <a:lnTo>
                  <a:pt x="0" y="0"/>
                </a:lnTo>
                <a:lnTo>
                  <a:pt x="0" y="3575304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0347" y="419100"/>
            <a:ext cx="3846576" cy="2974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60441" y="409194"/>
            <a:ext cx="3866515" cy="2994660"/>
          </a:xfrm>
          <a:custGeom>
            <a:avLst/>
            <a:gdLst/>
            <a:ahLst/>
            <a:cxnLst/>
            <a:rect l="l" t="t" r="r" b="b"/>
            <a:pathLst>
              <a:path w="3866515" h="2994660">
                <a:moveTo>
                  <a:pt x="0" y="2994660"/>
                </a:moveTo>
                <a:lnTo>
                  <a:pt x="3866388" y="2994660"/>
                </a:lnTo>
                <a:lnTo>
                  <a:pt x="3866388" y="0"/>
                </a:lnTo>
                <a:lnTo>
                  <a:pt x="0" y="0"/>
                </a:lnTo>
                <a:lnTo>
                  <a:pt x="0" y="299466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70976" y="2350007"/>
            <a:ext cx="3026664" cy="3918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61069" y="2340101"/>
            <a:ext cx="3046730" cy="3938270"/>
          </a:xfrm>
          <a:custGeom>
            <a:avLst/>
            <a:gdLst/>
            <a:ahLst/>
            <a:cxnLst/>
            <a:rect l="l" t="t" r="r" b="b"/>
            <a:pathLst>
              <a:path w="3046729" h="3938270">
                <a:moveTo>
                  <a:pt x="0" y="3938016"/>
                </a:moveTo>
                <a:lnTo>
                  <a:pt x="3046476" y="3938016"/>
                </a:lnTo>
                <a:lnTo>
                  <a:pt x="3046476" y="0"/>
                </a:lnTo>
                <a:lnTo>
                  <a:pt x="0" y="0"/>
                </a:lnTo>
                <a:lnTo>
                  <a:pt x="0" y="393801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6123" y="2673095"/>
            <a:ext cx="4663439" cy="35951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6217" y="2663189"/>
            <a:ext cx="4683760" cy="3615054"/>
          </a:xfrm>
          <a:custGeom>
            <a:avLst/>
            <a:gdLst/>
            <a:ahLst/>
            <a:cxnLst/>
            <a:rect l="l" t="t" r="r" b="b"/>
            <a:pathLst>
              <a:path w="4683759" h="3615054">
                <a:moveTo>
                  <a:pt x="0" y="3614928"/>
                </a:moveTo>
                <a:lnTo>
                  <a:pt x="4683252" y="3614928"/>
                </a:lnTo>
                <a:lnTo>
                  <a:pt x="4683252" y="0"/>
                </a:lnTo>
                <a:lnTo>
                  <a:pt x="0" y="0"/>
                </a:lnTo>
                <a:lnTo>
                  <a:pt x="0" y="3614928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00532"/>
            <a:ext cx="84150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 smtClean="0">
                <a:latin typeface="Arial Narrow"/>
                <a:cs typeface="Arial Narrow"/>
              </a:rPr>
              <a:t>Getting </a:t>
            </a:r>
            <a:r>
              <a:rPr sz="4800" b="1" dirty="0">
                <a:latin typeface="Arial Narrow"/>
                <a:cs typeface="Arial Narrow"/>
              </a:rPr>
              <a:t>to Carbon </a:t>
            </a:r>
            <a:r>
              <a:rPr sz="4800" b="1" spc="-5" dirty="0">
                <a:latin typeface="Arial Narrow"/>
                <a:cs typeface="Arial Narrow"/>
              </a:rPr>
              <a:t>Neutrality</a:t>
            </a:r>
            <a:endParaRPr sz="4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6939" y="1327607"/>
            <a:ext cx="10163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 smtClean="0">
                <a:latin typeface="Arial Narrow"/>
                <a:cs typeface="Arial Narrow"/>
              </a:rPr>
              <a:t>80</a:t>
            </a:r>
            <a:r>
              <a:rPr sz="4000" b="1" spc="-5" dirty="0">
                <a:latin typeface="Arial Narrow"/>
                <a:cs typeface="Arial Narrow"/>
              </a:rPr>
              <a:t>% below 1990</a:t>
            </a:r>
            <a:r>
              <a:rPr sz="4000" b="1" spc="5" dirty="0">
                <a:latin typeface="Arial Narrow"/>
                <a:cs typeface="Arial Narrow"/>
              </a:rPr>
              <a:t> </a:t>
            </a:r>
            <a:r>
              <a:rPr sz="4000" b="1" spc="-10" dirty="0" smtClean="0">
                <a:latin typeface="Arial Narrow"/>
                <a:cs typeface="Arial Narrow"/>
              </a:rPr>
              <a:t>levels</a:t>
            </a:r>
            <a:r>
              <a:rPr lang="en-US" sz="4000" b="1" spc="-10" dirty="0" smtClean="0">
                <a:latin typeface="Arial Narrow"/>
                <a:cs typeface="Arial Narrow"/>
              </a:rPr>
              <a:t> by 2030</a:t>
            </a:r>
            <a:endParaRPr sz="40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6939" y="2280938"/>
            <a:ext cx="7464698" cy="3311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354" y="677613"/>
            <a:ext cx="38100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83004" y="1740280"/>
          <a:ext cx="4166870" cy="4413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299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spc="-1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SECTOR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3A3838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SOURCE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Residential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b="1" spc="-5" dirty="0">
                          <a:latin typeface="Segoe UI"/>
                          <a:cs typeface="Segoe UI"/>
                        </a:rPr>
                        <a:t>Annual </a:t>
                      </a:r>
                      <a:r>
                        <a:rPr sz="1500" b="1" dirty="0">
                          <a:latin typeface="Segoe UI"/>
                          <a:cs typeface="Segoe UI"/>
                        </a:rPr>
                        <a:t>Electricity</a:t>
                      </a:r>
                      <a:r>
                        <a:rPr sz="1500" b="1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5" dirty="0">
                          <a:latin typeface="Segoe UI"/>
                          <a:cs typeface="Segoe UI"/>
                        </a:rPr>
                        <a:t>Use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2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spc="-5" dirty="0">
                          <a:latin typeface="Segoe UI"/>
                          <a:cs typeface="Segoe UI"/>
                        </a:rPr>
                        <a:t>Annual Natural </a:t>
                      </a:r>
                      <a:r>
                        <a:rPr sz="1500" b="1" dirty="0">
                          <a:latin typeface="Segoe UI"/>
                          <a:cs typeface="Segoe UI"/>
                        </a:rPr>
                        <a:t>Gas </a:t>
                      </a:r>
                      <a:r>
                        <a:rPr sz="1500" b="1" spc="-5" dirty="0">
                          <a:latin typeface="Segoe UI"/>
                          <a:cs typeface="Segoe UI"/>
                        </a:rPr>
                        <a:t>Use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108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Commercial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500" b="1" spc="-5" dirty="0">
                          <a:latin typeface="Segoe UI"/>
                          <a:cs typeface="Segoe UI"/>
                        </a:rPr>
                        <a:t>Annual </a:t>
                      </a:r>
                      <a:r>
                        <a:rPr sz="1500" b="1" dirty="0">
                          <a:latin typeface="Segoe UI"/>
                          <a:cs typeface="Segoe UI"/>
                        </a:rPr>
                        <a:t>Electricity</a:t>
                      </a:r>
                      <a:r>
                        <a:rPr sz="1500" b="1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5" dirty="0">
                          <a:latin typeface="Segoe UI"/>
                          <a:cs typeface="Segoe UI"/>
                        </a:rPr>
                        <a:t>Use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500" b="1" spc="-5" dirty="0">
                          <a:latin typeface="Segoe UI"/>
                          <a:cs typeface="Segoe UI"/>
                        </a:rPr>
                        <a:t>Annual Natural </a:t>
                      </a:r>
                      <a:r>
                        <a:rPr sz="1500" b="1" dirty="0">
                          <a:latin typeface="Segoe UI"/>
                          <a:cs typeface="Segoe UI"/>
                        </a:rPr>
                        <a:t>Gas </a:t>
                      </a:r>
                      <a:r>
                        <a:rPr sz="1500" b="1" spc="-5" dirty="0">
                          <a:latin typeface="Segoe UI"/>
                          <a:cs typeface="Segoe UI"/>
                        </a:rPr>
                        <a:t>Use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F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29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Industrial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F5FC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sz="1500" b="1" spc="-5" dirty="0">
                          <a:latin typeface="Segoe UI"/>
                          <a:cs typeface="Segoe UI"/>
                        </a:rPr>
                        <a:t>Annual </a:t>
                      </a:r>
                      <a:r>
                        <a:rPr sz="1500" b="1" dirty="0">
                          <a:latin typeface="Segoe UI"/>
                          <a:cs typeface="Segoe UI"/>
                        </a:rPr>
                        <a:t>Electricity</a:t>
                      </a:r>
                      <a:r>
                        <a:rPr sz="1500" b="1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5" dirty="0">
                          <a:latin typeface="Segoe UI"/>
                          <a:cs typeface="Segoe UI"/>
                        </a:rPr>
                        <a:t>Use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622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B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29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F5FC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500" b="1" spc="-5" dirty="0">
                          <a:latin typeface="Segoe UI"/>
                          <a:cs typeface="Segoe UI"/>
                        </a:rPr>
                        <a:t>Annual Natural </a:t>
                      </a:r>
                      <a:r>
                        <a:rPr sz="1500" b="1" dirty="0">
                          <a:latin typeface="Segoe UI"/>
                          <a:cs typeface="Segoe UI"/>
                        </a:rPr>
                        <a:t>Gas </a:t>
                      </a:r>
                      <a:r>
                        <a:rPr sz="1500" b="1" spc="-5" dirty="0">
                          <a:latin typeface="Segoe UI"/>
                          <a:cs typeface="Segoe UI"/>
                        </a:rPr>
                        <a:t>Use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615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1B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594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500" b="1" spc="-20" dirty="0">
                          <a:latin typeface="Segoe UI"/>
                          <a:cs typeface="Segoe UI"/>
                        </a:rPr>
                        <a:t>Waste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500" b="1" spc="-5" dirty="0">
                          <a:latin typeface="Segoe UI"/>
                          <a:cs typeface="Segoe UI"/>
                        </a:rPr>
                        <a:t>Landfilled</a:t>
                      </a:r>
                      <a:r>
                        <a:rPr sz="1500" b="1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20" dirty="0">
                          <a:latin typeface="Segoe UI"/>
                          <a:cs typeface="Segoe UI"/>
                        </a:rPr>
                        <a:t>Waste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990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7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5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500" b="1" spc="-10" dirty="0">
                          <a:latin typeface="Segoe UI"/>
                          <a:cs typeface="Segoe UI"/>
                        </a:rPr>
                        <a:t>Transportation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44195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b="1" spc="-15" dirty="0">
                          <a:latin typeface="Segoe UI"/>
                          <a:cs typeface="Segoe UI"/>
                        </a:rPr>
                        <a:t>Vehicle </a:t>
                      </a:r>
                      <a:r>
                        <a:rPr sz="1500" b="1" dirty="0">
                          <a:latin typeface="Segoe UI"/>
                          <a:cs typeface="Segoe UI"/>
                        </a:rPr>
                        <a:t>Miles</a:t>
                      </a:r>
                      <a:r>
                        <a:rPr sz="1500" b="1" spc="-10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spc="-15" dirty="0">
                          <a:latin typeface="Segoe UI"/>
                          <a:cs typeface="Segoe UI"/>
                        </a:rPr>
                        <a:t>Traveled  </a:t>
                      </a:r>
                      <a:r>
                        <a:rPr sz="1500" b="1" spc="-5" dirty="0">
                          <a:latin typeface="Segoe UI"/>
                          <a:cs typeface="Segoe UI"/>
                        </a:rPr>
                        <a:t>(modeled)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7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55181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500" b="1" spc="-5" dirty="0">
                          <a:latin typeface="Segoe UI"/>
                          <a:cs typeface="Segoe UI"/>
                        </a:rPr>
                        <a:t>Regional </a:t>
                      </a:r>
                      <a:r>
                        <a:rPr sz="1500" b="1" spc="-15" dirty="0">
                          <a:latin typeface="Segoe UI"/>
                          <a:cs typeface="Segoe UI"/>
                        </a:rPr>
                        <a:t>Vehicle</a:t>
                      </a:r>
                      <a:r>
                        <a:rPr sz="1500" b="1" spc="-114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dirty="0">
                          <a:latin typeface="Segoe UI"/>
                          <a:cs typeface="Segoe UI"/>
                        </a:rPr>
                        <a:t>Mix  </a:t>
                      </a:r>
                      <a:r>
                        <a:rPr sz="1500" b="1" spc="-5" dirty="0">
                          <a:latin typeface="Segoe UI"/>
                          <a:cs typeface="Segoe UI"/>
                        </a:rPr>
                        <a:t>(modeled)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008"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Aviation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500" b="1" spc="-5" dirty="0">
                          <a:latin typeface="Segoe UI"/>
                          <a:cs typeface="Segoe UI"/>
                        </a:rPr>
                        <a:t>Aviation</a:t>
                      </a:r>
                      <a:r>
                        <a:rPr sz="1500" b="1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500" b="1" dirty="0">
                          <a:latin typeface="Segoe UI"/>
                          <a:cs typeface="Segoe UI"/>
                        </a:rPr>
                        <a:t>Fuel</a:t>
                      </a:r>
                      <a:endParaRPr sz="1500">
                        <a:latin typeface="Segoe UI"/>
                        <a:cs typeface="Segoe UI"/>
                      </a:endParaRPr>
                    </a:p>
                  </a:txBody>
                  <a:tcPr marL="0" marR="0" marT="685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9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8439657" y="1863217"/>
            <a:ext cx="1300480" cy="1889125"/>
          </a:xfrm>
          <a:custGeom>
            <a:avLst/>
            <a:gdLst/>
            <a:ahLst/>
            <a:cxnLst/>
            <a:rect l="l" t="t" r="r" b="b"/>
            <a:pathLst>
              <a:path w="1300479" h="1889125">
                <a:moveTo>
                  <a:pt x="0" y="0"/>
                </a:moveTo>
                <a:lnTo>
                  <a:pt x="0" y="1889125"/>
                </a:lnTo>
                <a:lnTo>
                  <a:pt x="1300226" y="518668"/>
                </a:lnTo>
                <a:lnTo>
                  <a:pt x="1263508" y="484747"/>
                </a:lnTo>
                <a:lnTo>
                  <a:pt x="1226000" y="451887"/>
                </a:lnTo>
                <a:lnTo>
                  <a:pt x="1187722" y="420097"/>
                </a:lnTo>
                <a:lnTo>
                  <a:pt x="1148700" y="389386"/>
                </a:lnTo>
                <a:lnTo>
                  <a:pt x="1108957" y="359764"/>
                </a:lnTo>
                <a:lnTo>
                  <a:pt x="1068516" y="331240"/>
                </a:lnTo>
                <a:lnTo>
                  <a:pt x="1027401" y="303824"/>
                </a:lnTo>
                <a:lnTo>
                  <a:pt x="985635" y="277525"/>
                </a:lnTo>
                <a:lnTo>
                  <a:pt x="943243" y="252352"/>
                </a:lnTo>
                <a:lnTo>
                  <a:pt x="900246" y="228315"/>
                </a:lnTo>
                <a:lnTo>
                  <a:pt x="856671" y="205424"/>
                </a:lnTo>
                <a:lnTo>
                  <a:pt x="812538" y="183688"/>
                </a:lnTo>
                <a:lnTo>
                  <a:pt x="767873" y="163115"/>
                </a:lnTo>
                <a:lnTo>
                  <a:pt x="722699" y="143717"/>
                </a:lnTo>
                <a:lnTo>
                  <a:pt x="677039" y="125502"/>
                </a:lnTo>
                <a:lnTo>
                  <a:pt x="630917" y="108479"/>
                </a:lnTo>
                <a:lnTo>
                  <a:pt x="584357" y="92658"/>
                </a:lnTo>
                <a:lnTo>
                  <a:pt x="537381" y="78049"/>
                </a:lnTo>
                <a:lnTo>
                  <a:pt x="490014" y="64660"/>
                </a:lnTo>
                <a:lnTo>
                  <a:pt x="442279" y="52502"/>
                </a:lnTo>
                <a:lnTo>
                  <a:pt x="394200" y="41584"/>
                </a:lnTo>
                <a:lnTo>
                  <a:pt x="345800" y="31914"/>
                </a:lnTo>
                <a:lnTo>
                  <a:pt x="297103" y="23504"/>
                </a:lnTo>
                <a:lnTo>
                  <a:pt x="248133" y="16361"/>
                </a:lnTo>
                <a:lnTo>
                  <a:pt x="198912" y="10496"/>
                </a:lnTo>
                <a:lnTo>
                  <a:pt x="149465" y="5918"/>
                </a:lnTo>
                <a:lnTo>
                  <a:pt x="99815" y="2636"/>
                </a:lnTo>
                <a:lnTo>
                  <a:pt x="49985" y="66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39657" y="2381885"/>
            <a:ext cx="1889125" cy="1435735"/>
          </a:xfrm>
          <a:custGeom>
            <a:avLst/>
            <a:gdLst/>
            <a:ahLst/>
            <a:cxnLst/>
            <a:rect l="l" t="t" r="r" b="b"/>
            <a:pathLst>
              <a:path w="1889125" h="1435735">
                <a:moveTo>
                  <a:pt x="1300226" y="0"/>
                </a:moveTo>
                <a:lnTo>
                  <a:pt x="0" y="1370457"/>
                </a:lnTo>
                <a:lnTo>
                  <a:pt x="1887982" y="1435227"/>
                </a:lnTo>
                <a:lnTo>
                  <a:pt x="1889040" y="1384610"/>
                </a:lnTo>
                <a:lnTo>
                  <a:pt x="1888746" y="1334124"/>
                </a:lnTo>
                <a:lnTo>
                  <a:pt x="1887110" y="1283792"/>
                </a:lnTo>
                <a:lnTo>
                  <a:pt x="1884140" y="1233638"/>
                </a:lnTo>
                <a:lnTo>
                  <a:pt x="1879848" y="1183687"/>
                </a:lnTo>
                <a:lnTo>
                  <a:pt x="1874243" y="1133962"/>
                </a:lnTo>
                <a:lnTo>
                  <a:pt x="1867336" y="1084488"/>
                </a:lnTo>
                <a:lnTo>
                  <a:pt x="1859135" y="1035290"/>
                </a:lnTo>
                <a:lnTo>
                  <a:pt x="1849651" y="986390"/>
                </a:lnTo>
                <a:lnTo>
                  <a:pt x="1838893" y="937815"/>
                </a:lnTo>
                <a:lnTo>
                  <a:pt x="1826873" y="889587"/>
                </a:lnTo>
                <a:lnTo>
                  <a:pt x="1813599" y="841730"/>
                </a:lnTo>
                <a:lnTo>
                  <a:pt x="1799082" y="794271"/>
                </a:lnTo>
                <a:lnTo>
                  <a:pt x="1783332" y="747231"/>
                </a:lnTo>
                <a:lnTo>
                  <a:pt x="1766358" y="700636"/>
                </a:lnTo>
                <a:lnTo>
                  <a:pt x="1748170" y="654510"/>
                </a:lnTo>
                <a:lnTo>
                  <a:pt x="1728779" y="608877"/>
                </a:lnTo>
                <a:lnTo>
                  <a:pt x="1708194" y="563761"/>
                </a:lnTo>
                <a:lnTo>
                  <a:pt x="1686426" y="519186"/>
                </a:lnTo>
                <a:lnTo>
                  <a:pt x="1663483" y="475177"/>
                </a:lnTo>
                <a:lnTo>
                  <a:pt x="1639376" y="431758"/>
                </a:lnTo>
                <a:lnTo>
                  <a:pt x="1614116" y="388953"/>
                </a:lnTo>
                <a:lnTo>
                  <a:pt x="1587711" y="346786"/>
                </a:lnTo>
                <a:lnTo>
                  <a:pt x="1560173" y="305282"/>
                </a:lnTo>
                <a:lnTo>
                  <a:pt x="1531510" y="264464"/>
                </a:lnTo>
                <a:lnTo>
                  <a:pt x="1501733" y="224357"/>
                </a:lnTo>
                <a:lnTo>
                  <a:pt x="1470851" y="184985"/>
                </a:lnTo>
                <a:lnTo>
                  <a:pt x="1438875" y="146373"/>
                </a:lnTo>
                <a:lnTo>
                  <a:pt x="1405815" y="108544"/>
                </a:lnTo>
                <a:lnTo>
                  <a:pt x="1371680" y="71522"/>
                </a:lnTo>
                <a:lnTo>
                  <a:pt x="1336480" y="35333"/>
                </a:lnTo>
                <a:lnTo>
                  <a:pt x="1300226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39657" y="2381885"/>
            <a:ext cx="1889125" cy="1435735"/>
          </a:xfrm>
          <a:custGeom>
            <a:avLst/>
            <a:gdLst/>
            <a:ahLst/>
            <a:cxnLst/>
            <a:rect l="l" t="t" r="r" b="b"/>
            <a:pathLst>
              <a:path w="1889125" h="1435735">
                <a:moveTo>
                  <a:pt x="1300226" y="0"/>
                </a:moveTo>
                <a:lnTo>
                  <a:pt x="1336480" y="35333"/>
                </a:lnTo>
                <a:lnTo>
                  <a:pt x="1371680" y="71522"/>
                </a:lnTo>
                <a:lnTo>
                  <a:pt x="1405815" y="108544"/>
                </a:lnTo>
                <a:lnTo>
                  <a:pt x="1438875" y="146373"/>
                </a:lnTo>
                <a:lnTo>
                  <a:pt x="1470851" y="184985"/>
                </a:lnTo>
                <a:lnTo>
                  <a:pt x="1501733" y="224357"/>
                </a:lnTo>
                <a:lnTo>
                  <a:pt x="1531510" y="264464"/>
                </a:lnTo>
                <a:lnTo>
                  <a:pt x="1560173" y="305282"/>
                </a:lnTo>
                <a:lnTo>
                  <a:pt x="1587711" y="346786"/>
                </a:lnTo>
                <a:lnTo>
                  <a:pt x="1614116" y="388953"/>
                </a:lnTo>
                <a:lnTo>
                  <a:pt x="1639376" y="431758"/>
                </a:lnTo>
                <a:lnTo>
                  <a:pt x="1663483" y="475177"/>
                </a:lnTo>
                <a:lnTo>
                  <a:pt x="1686426" y="519186"/>
                </a:lnTo>
                <a:lnTo>
                  <a:pt x="1708194" y="563761"/>
                </a:lnTo>
                <a:lnTo>
                  <a:pt x="1728779" y="608877"/>
                </a:lnTo>
                <a:lnTo>
                  <a:pt x="1748170" y="654510"/>
                </a:lnTo>
                <a:lnTo>
                  <a:pt x="1766358" y="700636"/>
                </a:lnTo>
                <a:lnTo>
                  <a:pt x="1783332" y="747231"/>
                </a:lnTo>
                <a:lnTo>
                  <a:pt x="1799082" y="794271"/>
                </a:lnTo>
                <a:lnTo>
                  <a:pt x="1813599" y="841730"/>
                </a:lnTo>
                <a:lnTo>
                  <a:pt x="1826873" y="889587"/>
                </a:lnTo>
                <a:lnTo>
                  <a:pt x="1838893" y="937815"/>
                </a:lnTo>
                <a:lnTo>
                  <a:pt x="1849651" y="986390"/>
                </a:lnTo>
                <a:lnTo>
                  <a:pt x="1859135" y="1035290"/>
                </a:lnTo>
                <a:lnTo>
                  <a:pt x="1867336" y="1084488"/>
                </a:lnTo>
                <a:lnTo>
                  <a:pt x="1874243" y="1133962"/>
                </a:lnTo>
                <a:lnTo>
                  <a:pt x="1879848" y="1183687"/>
                </a:lnTo>
                <a:lnTo>
                  <a:pt x="1884140" y="1233638"/>
                </a:lnTo>
                <a:lnTo>
                  <a:pt x="1887110" y="1283792"/>
                </a:lnTo>
                <a:lnTo>
                  <a:pt x="1888746" y="1334124"/>
                </a:lnTo>
                <a:lnTo>
                  <a:pt x="1889040" y="1384610"/>
                </a:lnTo>
                <a:lnTo>
                  <a:pt x="1887982" y="1435227"/>
                </a:lnTo>
                <a:lnTo>
                  <a:pt x="0" y="1370457"/>
                </a:lnTo>
                <a:lnTo>
                  <a:pt x="1300226" y="0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39657" y="3752341"/>
            <a:ext cx="1888489" cy="599440"/>
          </a:xfrm>
          <a:custGeom>
            <a:avLst/>
            <a:gdLst/>
            <a:ahLst/>
            <a:cxnLst/>
            <a:rect l="l" t="t" r="r" b="b"/>
            <a:pathLst>
              <a:path w="1888490" h="599439">
                <a:moveTo>
                  <a:pt x="0" y="0"/>
                </a:moveTo>
                <a:lnTo>
                  <a:pt x="1791589" y="598931"/>
                </a:lnTo>
                <a:lnTo>
                  <a:pt x="1806689" y="551714"/>
                </a:lnTo>
                <a:lnTo>
                  <a:pt x="1820538" y="504150"/>
                </a:lnTo>
                <a:lnTo>
                  <a:pt x="1833129" y="456267"/>
                </a:lnTo>
                <a:lnTo>
                  <a:pt x="1844458" y="408089"/>
                </a:lnTo>
                <a:lnTo>
                  <a:pt x="1854519" y="359643"/>
                </a:lnTo>
                <a:lnTo>
                  <a:pt x="1863308" y="310954"/>
                </a:lnTo>
                <a:lnTo>
                  <a:pt x="1870819" y="262048"/>
                </a:lnTo>
                <a:lnTo>
                  <a:pt x="1877047" y="212951"/>
                </a:lnTo>
                <a:lnTo>
                  <a:pt x="1881987" y="163688"/>
                </a:lnTo>
                <a:lnTo>
                  <a:pt x="1885633" y="114286"/>
                </a:lnTo>
                <a:lnTo>
                  <a:pt x="1887982" y="64769"/>
                </a:lnTo>
                <a:lnTo>
                  <a:pt x="0" y="0"/>
                </a:lnTo>
                <a:close/>
              </a:path>
            </a:pathLst>
          </a:custGeom>
          <a:solidFill>
            <a:srgbClr val="9F5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39657" y="3752341"/>
            <a:ext cx="1888489" cy="599440"/>
          </a:xfrm>
          <a:custGeom>
            <a:avLst/>
            <a:gdLst/>
            <a:ahLst/>
            <a:cxnLst/>
            <a:rect l="l" t="t" r="r" b="b"/>
            <a:pathLst>
              <a:path w="1888490" h="599439">
                <a:moveTo>
                  <a:pt x="1887982" y="64769"/>
                </a:moveTo>
                <a:lnTo>
                  <a:pt x="1885633" y="114286"/>
                </a:lnTo>
                <a:lnTo>
                  <a:pt x="1881987" y="163688"/>
                </a:lnTo>
                <a:lnTo>
                  <a:pt x="1877047" y="212951"/>
                </a:lnTo>
                <a:lnTo>
                  <a:pt x="1870819" y="262048"/>
                </a:lnTo>
                <a:lnTo>
                  <a:pt x="1863308" y="310954"/>
                </a:lnTo>
                <a:lnTo>
                  <a:pt x="1854519" y="359643"/>
                </a:lnTo>
                <a:lnTo>
                  <a:pt x="1844458" y="408089"/>
                </a:lnTo>
                <a:lnTo>
                  <a:pt x="1833129" y="456267"/>
                </a:lnTo>
                <a:lnTo>
                  <a:pt x="1820538" y="504150"/>
                </a:lnTo>
                <a:lnTo>
                  <a:pt x="1806689" y="551714"/>
                </a:lnTo>
                <a:lnTo>
                  <a:pt x="1791589" y="598931"/>
                </a:lnTo>
                <a:lnTo>
                  <a:pt x="0" y="0"/>
                </a:lnTo>
                <a:lnTo>
                  <a:pt x="1887982" y="6476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0076" y="1972691"/>
            <a:ext cx="3681729" cy="3669665"/>
          </a:xfrm>
          <a:custGeom>
            <a:avLst/>
            <a:gdLst/>
            <a:ahLst/>
            <a:cxnLst/>
            <a:rect l="l" t="t" r="r" b="b"/>
            <a:pathLst>
              <a:path w="3681729" h="3669665">
                <a:moveTo>
                  <a:pt x="1255851" y="0"/>
                </a:moveTo>
                <a:lnTo>
                  <a:pt x="1209273" y="17284"/>
                </a:lnTo>
                <a:lnTo>
                  <a:pt x="1163300" y="35730"/>
                </a:lnTo>
                <a:lnTo>
                  <a:pt x="1117949" y="55318"/>
                </a:lnTo>
                <a:lnTo>
                  <a:pt x="1073236" y="76032"/>
                </a:lnTo>
                <a:lnTo>
                  <a:pt x="1029180" y="97854"/>
                </a:lnTo>
                <a:lnTo>
                  <a:pt x="985797" y="120767"/>
                </a:lnTo>
                <a:lnTo>
                  <a:pt x="943105" y="144752"/>
                </a:lnTo>
                <a:lnTo>
                  <a:pt x="901120" y="169793"/>
                </a:lnTo>
                <a:lnTo>
                  <a:pt x="859860" y="195871"/>
                </a:lnTo>
                <a:lnTo>
                  <a:pt x="819342" y="222970"/>
                </a:lnTo>
                <a:lnTo>
                  <a:pt x="779584" y="251072"/>
                </a:lnTo>
                <a:lnTo>
                  <a:pt x="740603" y="280158"/>
                </a:lnTo>
                <a:lnTo>
                  <a:pt x="702415" y="310213"/>
                </a:lnTo>
                <a:lnTo>
                  <a:pt x="665039" y="341217"/>
                </a:lnTo>
                <a:lnTo>
                  <a:pt x="628490" y="373154"/>
                </a:lnTo>
                <a:lnTo>
                  <a:pt x="592788" y="406006"/>
                </a:lnTo>
                <a:lnTo>
                  <a:pt x="557948" y="439756"/>
                </a:lnTo>
                <a:lnTo>
                  <a:pt x="523988" y="474385"/>
                </a:lnTo>
                <a:lnTo>
                  <a:pt x="490925" y="509877"/>
                </a:lnTo>
                <a:lnTo>
                  <a:pt x="458776" y="546214"/>
                </a:lnTo>
                <a:lnTo>
                  <a:pt x="427560" y="583378"/>
                </a:lnTo>
                <a:lnTo>
                  <a:pt x="397292" y="621351"/>
                </a:lnTo>
                <a:lnTo>
                  <a:pt x="367990" y="660117"/>
                </a:lnTo>
                <a:lnTo>
                  <a:pt x="339672" y="699658"/>
                </a:lnTo>
                <a:lnTo>
                  <a:pt x="312354" y="739956"/>
                </a:lnTo>
                <a:lnTo>
                  <a:pt x="286053" y="780993"/>
                </a:lnTo>
                <a:lnTo>
                  <a:pt x="260788" y="822753"/>
                </a:lnTo>
                <a:lnTo>
                  <a:pt x="236575" y="865217"/>
                </a:lnTo>
                <a:lnTo>
                  <a:pt x="213431" y="908368"/>
                </a:lnTo>
                <a:lnTo>
                  <a:pt x="191374" y="952188"/>
                </a:lnTo>
                <a:lnTo>
                  <a:pt x="170421" y="996661"/>
                </a:lnTo>
                <a:lnTo>
                  <a:pt x="150589" y="1041768"/>
                </a:lnTo>
                <a:lnTo>
                  <a:pt x="131895" y="1087491"/>
                </a:lnTo>
                <a:lnTo>
                  <a:pt x="114357" y="1133814"/>
                </a:lnTo>
                <a:lnTo>
                  <a:pt x="97992" y="1180719"/>
                </a:lnTo>
                <a:lnTo>
                  <a:pt x="83335" y="1226440"/>
                </a:lnTo>
                <a:lnTo>
                  <a:pt x="69898" y="1272259"/>
                </a:lnTo>
                <a:lnTo>
                  <a:pt x="57670" y="1318156"/>
                </a:lnTo>
                <a:lnTo>
                  <a:pt x="46645" y="1364114"/>
                </a:lnTo>
                <a:lnTo>
                  <a:pt x="36812" y="1410115"/>
                </a:lnTo>
                <a:lnTo>
                  <a:pt x="28162" y="1456142"/>
                </a:lnTo>
                <a:lnTo>
                  <a:pt x="20686" y="1502175"/>
                </a:lnTo>
                <a:lnTo>
                  <a:pt x="14377" y="1548198"/>
                </a:lnTo>
                <a:lnTo>
                  <a:pt x="9224" y="1594192"/>
                </a:lnTo>
                <a:lnTo>
                  <a:pt x="5219" y="1640140"/>
                </a:lnTo>
                <a:lnTo>
                  <a:pt x="2352" y="1686023"/>
                </a:lnTo>
                <a:lnTo>
                  <a:pt x="615" y="1731824"/>
                </a:lnTo>
                <a:lnTo>
                  <a:pt x="0" y="1777524"/>
                </a:lnTo>
                <a:lnTo>
                  <a:pt x="496" y="1823106"/>
                </a:lnTo>
                <a:lnTo>
                  <a:pt x="2095" y="1868552"/>
                </a:lnTo>
                <a:lnTo>
                  <a:pt x="4788" y="1913844"/>
                </a:lnTo>
                <a:lnTo>
                  <a:pt x="8566" y="1958964"/>
                </a:lnTo>
                <a:lnTo>
                  <a:pt x="13420" y="2003894"/>
                </a:lnTo>
                <a:lnTo>
                  <a:pt x="19342" y="2048616"/>
                </a:lnTo>
                <a:lnTo>
                  <a:pt x="26322" y="2093113"/>
                </a:lnTo>
                <a:lnTo>
                  <a:pt x="34351" y="2137365"/>
                </a:lnTo>
                <a:lnTo>
                  <a:pt x="43420" y="2181357"/>
                </a:lnTo>
                <a:lnTo>
                  <a:pt x="53521" y="2225068"/>
                </a:lnTo>
                <a:lnTo>
                  <a:pt x="64644" y="2268482"/>
                </a:lnTo>
                <a:lnTo>
                  <a:pt x="76781" y="2311581"/>
                </a:lnTo>
                <a:lnTo>
                  <a:pt x="89923" y="2354347"/>
                </a:lnTo>
                <a:lnTo>
                  <a:pt x="104060" y="2396761"/>
                </a:lnTo>
                <a:lnTo>
                  <a:pt x="119183" y="2438807"/>
                </a:lnTo>
                <a:lnTo>
                  <a:pt x="135285" y="2480465"/>
                </a:lnTo>
                <a:lnTo>
                  <a:pt x="152355" y="2521718"/>
                </a:lnTo>
                <a:lnTo>
                  <a:pt x="170385" y="2562549"/>
                </a:lnTo>
                <a:lnTo>
                  <a:pt x="189366" y="2602938"/>
                </a:lnTo>
                <a:lnTo>
                  <a:pt x="209289" y="2642869"/>
                </a:lnTo>
                <a:lnTo>
                  <a:pt x="230145" y="2682324"/>
                </a:lnTo>
                <a:lnTo>
                  <a:pt x="251925" y="2721283"/>
                </a:lnTo>
                <a:lnTo>
                  <a:pt x="274621" y="2759731"/>
                </a:lnTo>
                <a:lnTo>
                  <a:pt x="298222" y="2797648"/>
                </a:lnTo>
                <a:lnTo>
                  <a:pt x="322721" y="2835017"/>
                </a:lnTo>
                <a:lnTo>
                  <a:pt x="348108" y="2871819"/>
                </a:lnTo>
                <a:lnTo>
                  <a:pt x="374374" y="2908037"/>
                </a:lnTo>
                <a:lnTo>
                  <a:pt x="401510" y="2943654"/>
                </a:lnTo>
                <a:lnTo>
                  <a:pt x="429508" y="2978650"/>
                </a:lnTo>
                <a:lnTo>
                  <a:pt x="458359" y="3013008"/>
                </a:lnTo>
                <a:lnTo>
                  <a:pt x="488053" y="3046711"/>
                </a:lnTo>
                <a:lnTo>
                  <a:pt x="518582" y="3079740"/>
                </a:lnTo>
                <a:lnTo>
                  <a:pt x="549936" y="3112077"/>
                </a:lnTo>
                <a:lnTo>
                  <a:pt x="582107" y="3143705"/>
                </a:lnTo>
                <a:lnTo>
                  <a:pt x="615086" y="3174605"/>
                </a:lnTo>
                <a:lnTo>
                  <a:pt x="648864" y="3204760"/>
                </a:lnTo>
                <a:lnTo>
                  <a:pt x="683432" y="3234151"/>
                </a:lnTo>
                <a:lnTo>
                  <a:pt x="718780" y="3262761"/>
                </a:lnTo>
                <a:lnTo>
                  <a:pt x="754901" y="3290573"/>
                </a:lnTo>
                <a:lnTo>
                  <a:pt x="791784" y="3317567"/>
                </a:lnTo>
                <a:lnTo>
                  <a:pt x="829422" y="3343726"/>
                </a:lnTo>
                <a:lnTo>
                  <a:pt x="867805" y="3369032"/>
                </a:lnTo>
                <a:lnTo>
                  <a:pt x="906924" y="3393467"/>
                </a:lnTo>
                <a:lnTo>
                  <a:pt x="946770" y="3417013"/>
                </a:lnTo>
                <a:lnTo>
                  <a:pt x="987335" y="3439653"/>
                </a:lnTo>
                <a:lnTo>
                  <a:pt x="1028609" y="3461368"/>
                </a:lnTo>
                <a:lnTo>
                  <a:pt x="1070583" y="3482141"/>
                </a:lnTo>
                <a:lnTo>
                  <a:pt x="1113249" y="3501953"/>
                </a:lnTo>
                <a:lnTo>
                  <a:pt x="1156598" y="3520787"/>
                </a:lnTo>
                <a:lnTo>
                  <a:pt x="1200620" y="3538625"/>
                </a:lnTo>
                <a:lnTo>
                  <a:pt x="1245306" y="3555448"/>
                </a:lnTo>
                <a:lnTo>
                  <a:pt x="1290649" y="3571240"/>
                </a:lnTo>
                <a:lnTo>
                  <a:pt x="1336370" y="3585894"/>
                </a:lnTo>
                <a:lnTo>
                  <a:pt x="1382189" y="3599329"/>
                </a:lnTo>
                <a:lnTo>
                  <a:pt x="1428087" y="3611554"/>
                </a:lnTo>
                <a:lnTo>
                  <a:pt x="1474046" y="3622578"/>
                </a:lnTo>
                <a:lnTo>
                  <a:pt x="1520048" y="3632410"/>
                </a:lnTo>
                <a:lnTo>
                  <a:pt x="1566075" y="3641058"/>
                </a:lnTo>
                <a:lnTo>
                  <a:pt x="1612109" y="3648532"/>
                </a:lnTo>
                <a:lnTo>
                  <a:pt x="1658133" y="3654840"/>
                </a:lnTo>
                <a:lnTo>
                  <a:pt x="1704129" y="3659992"/>
                </a:lnTo>
                <a:lnTo>
                  <a:pt x="1750078" y="3663996"/>
                </a:lnTo>
                <a:lnTo>
                  <a:pt x="1795962" y="3666861"/>
                </a:lnTo>
                <a:lnTo>
                  <a:pt x="1841764" y="3668597"/>
                </a:lnTo>
                <a:lnTo>
                  <a:pt x="1887466" y="3669212"/>
                </a:lnTo>
                <a:lnTo>
                  <a:pt x="1933050" y="3668715"/>
                </a:lnTo>
                <a:lnTo>
                  <a:pt x="1978498" y="3667116"/>
                </a:lnTo>
                <a:lnTo>
                  <a:pt x="2023792" y="3664422"/>
                </a:lnTo>
                <a:lnTo>
                  <a:pt x="2068913" y="3660643"/>
                </a:lnTo>
                <a:lnTo>
                  <a:pt x="2113845" y="3655789"/>
                </a:lnTo>
                <a:lnTo>
                  <a:pt x="2158569" y="3649867"/>
                </a:lnTo>
                <a:lnTo>
                  <a:pt x="2203068" y="3642887"/>
                </a:lnTo>
                <a:lnTo>
                  <a:pt x="2247322" y="3634858"/>
                </a:lnTo>
                <a:lnTo>
                  <a:pt x="2291316" y="3625788"/>
                </a:lnTo>
                <a:lnTo>
                  <a:pt x="2335029" y="3615688"/>
                </a:lnTo>
                <a:lnTo>
                  <a:pt x="2378445" y="3604564"/>
                </a:lnTo>
                <a:lnTo>
                  <a:pt x="2421546" y="3592428"/>
                </a:lnTo>
                <a:lnTo>
                  <a:pt x="2464314" y="3579287"/>
                </a:lnTo>
                <a:lnTo>
                  <a:pt x="2506730" y="3565150"/>
                </a:lnTo>
                <a:lnTo>
                  <a:pt x="2548777" y="3550026"/>
                </a:lnTo>
                <a:lnTo>
                  <a:pt x="2590437" y="3533925"/>
                </a:lnTo>
                <a:lnTo>
                  <a:pt x="2631692" y="3516856"/>
                </a:lnTo>
                <a:lnTo>
                  <a:pt x="2672524" y="3498826"/>
                </a:lnTo>
                <a:lnTo>
                  <a:pt x="2712915" y="3479845"/>
                </a:lnTo>
                <a:lnTo>
                  <a:pt x="2752848" y="3459923"/>
                </a:lnTo>
                <a:lnTo>
                  <a:pt x="2792304" y="3439068"/>
                </a:lnTo>
                <a:lnTo>
                  <a:pt x="2831265" y="3417288"/>
                </a:lnTo>
                <a:lnTo>
                  <a:pt x="2869713" y="3394594"/>
                </a:lnTo>
                <a:lnTo>
                  <a:pt x="2907631" y="3370993"/>
                </a:lnTo>
                <a:lnTo>
                  <a:pt x="2945001" y="3346495"/>
                </a:lnTo>
                <a:lnTo>
                  <a:pt x="2981804" y="3321109"/>
                </a:lnTo>
                <a:lnTo>
                  <a:pt x="3018023" y="3294844"/>
                </a:lnTo>
                <a:lnTo>
                  <a:pt x="3053640" y="3267708"/>
                </a:lnTo>
                <a:lnTo>
                  <a:pt x="3088636" y="3239710"/>
                </a:lnTo>
                <a:lnTo>
                  <a:pt x="3122995" y="3210861"/>
                </a:lnTo>
                <a:lnTo>
                  <a:pt x="3156698" y="3181167"/>
                </a:lnTo>
                <a:lnTo>
                  <a:pt x="3189726" y="3150639"/>
                </a:lnTo>
                <a:lnTo>
                  <a:pt x="3222063" y="3119286"/>
                </a:lnTo>
                <a:lnTo>
                  <a:pt x="3253690" y="3087115"/>
                </a:lnTo>
                <a:lnTo>
                  <a:pt x="3284590" y="3054137"/>
                </a:lnTo>
                <a:lnTo>
                  <a:pt x="3314743" y="3020360"/>
                </a:lnTo>
                <a:lnTo>
                  <a:pt x="3344133" y="2985793"/>
                </a:lnTo>
                <a:lnTo>
                  <a:pt x="3372742" y="2950445"/>
                </a:lnTo>
                <a:lnTo>
                  <a:pt x="3400552" y="2914326"/>
                </a:lnTo>
                <a:lnTo>
                  <a:pt x="3427543" y="2877443"/>
                </a:lnTo>
                <a:lnTo>
                  <a:pt x="3453700" y="2839806"/>
                </a:lnTo>
                <a:lnTo>
                  <a:pt x="3479004" y="2801423"/>
                </a:lnTo>
                <a:lnTo>
                  <a:pt x="3503436" y="2762305"/>
                </a:lnTo>
                <a:lnTo>
                  <a:pt x="3526980" y="2722459"/>
                </a:lnTo>
                <a:lnTo>
                  <a:pt x="3549616" y="2681895"/>
                </a:lnTo>
                <a:lnTo>
                  <a:pt x="3571327" y="2640621"/>
                </a:lnTo>
                <a:lnTo>
                  <a:pt x="3592096" y="2598647"/>
                </a:lnTo>
                <a:lnTo>
                  <a:pt x="3611904" y="2555981"/>
                </a:lnTo>
                <a:lnTo>
                  <a:pt x="3630733" y="2512633"/>
                </a:lnTo>
                <a:lnTo>
                  <a:pt x="3648566" y="2468611"/>
                </a:lnTo>
                <a:lnTo>
                  <a:pt x="3665384" y="2423925"/>
                </a:lnTo>
                <a:lnTo>
                  <a:pt x="3681170" y="2378583"/>
                </a:lnTo>
                <a:lnTo>
                  <a:pt x="1889581" y="1779651"/>
                </a:lnTo>
                <a:lnTo>
                  <a:pt x="125585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50076" y="1972691"/>
            <a:ext cx="3681729" cy="3669665"/>
          </a:xfrm>
          <a:custGeom>
            <a:avLst/>
            <a:gdLst/>
            <a:ahLst/>
            <a:cxnLst/>
            <a:rect l="l" t="t" r="r" b="b"/>
            <a:pathLst>
              <a:path w="3681729" h="3669665">
                <a:moveTo>
                  <a:pt x="3681170" y="2378583"/>
                </a:moveTo>
                <a:lnTo>
                  <a:pt x="3665384" y="2423925"/>
                </a:lnTo>
                <a:lnTo>
                  <a:pt x="3648566" y="2468611"/>
                </a:lnTo>
                <a:lnTo>
                  <a:pt x="3630733" y="2512633"/>
                </a:lnTo>
                <a:lnTo>
                  <a:pt x="3611904" y="2555981"/>
                </a:lnTo>
                <a:lnTo>
                  <a:pt x="3592096" y="2598647"/>
                </a:lnTo>
                <a:lnTo>
                  <a:pt x="3571327" y="2640621"/>
                </a:lnTo>
                <a:lnTo>
                  <a:pt x="3549616" y="2681895"/>
                </a:lnTo>
                <a:lnTo>
                  <a:pt x="3526980" y="2722459"/>
                </a:lnTo>
                <a:lnTo>
                  <a:pt x="3503436" y="2762305"/>
                </a:lnTo>
                <a:lnTo>
                  <a:pt x="3479004" y="2801423"/>
                </a:lnTo>
                <a:lnTo>
                  <a:pt x="3453700" y="2839806"/>
                </a:lnTo>
                <a:lnTo>
                  <a:pt x="3427543" y="2877443"/>
                </a:lnTo>
                <a:lnTo>
                  <a:pt x="3400552" y="2914326"/>
                </a:lnTo>
                <a:lnTo>
                  <a:pt x="3372742" y="2950445"/>
                </a:lnTo>
                <a:lnTo>
                  <a:pt x="3344133" y="2985793"/>
                </a:lnTo>
                <a:lnTo>
                  <a:pt x="3314743" y="3020360"/>
                </a:lnTo>
                <a:lnTo>
                  <a:pt x="3284590" y="3054137"/>
                </a:lnTo>
                <a:lnTo>
                  <a:pt x="3253690" y="3087115"/>
                </a:lnTo>
                <a:lnTo>
                  <a:pt x="3222063" y="3119286"/>
                </a:lnTo>
                <a:lnTo>
                  <a:pt x="3189726" y="3150639"/>
                </a:lnTo>
                <a:lnTo>
                  <a:pt x="3156698" y="3181167"/>
                </a:lnTo>
                <a:lnTo>
                  <a:pt x="3122995" y="3210861"/>
                </a:lnTo>
                <a:lnTo>
                  <a:pt x="3088636" y="3239710"/>
                </a:lnTo>
                <a:lnTo>
                  <a:pt x="3053640" y="3267708"/>
                </a:lnTo>
                <a:lnTo>
                  <a:pt x="3018023" y="3294844"/>
                </a:lnTo>
                <a:lnTo>
                  <a:pt x="2981804" y="3321109"/>
                </a:lnTo>
                <a:lnTo>
                  <a:pt x="2945001" y="3346495"/>
                </a:lnTo>
                <a:lnTo>
                  <a:pt x="2907631" y="3370993"/>
                </a:lnTo>
                <a:lnTo>
                  <a:pt x="2869713" y="3394594"/>
                </a:lnTo>
                <a:lnTo>
                  <a:pt x="2831265" y="3417288"/>
                </a:lnTo>
                <a:lnTo>
                  <a:pt x="2792304" y="3439068"/>
                </a:lnTo>
                <a:lnTo>
                  <a:pt x="2752848" y="3459923"/>
                </a:lnTo>
                <a:lnTo>
                  <a:pt x="2712915" y="3479845"/>
                </a:lnTo>
                <a:lnTo>
                  <a:pt x="2672524" y="3498826"/>
                </a:lnTo>
                <a:lnTo>
                  <a:pt x="2631692" y="3516856"/>
                </a:lnTo>
                <a:lnTo>
                  <a:pt x="2590437" y="3533925"/>
                </a:lnTo>
                <a:lnTo>
                  <a:pt x="2548777" y="3550026"/>
                </a:lnTo>
                <a:lnTo>
                  <a:pt x="2506730" y="3565150"/>
                </a:lnTo>
                <a:lnTo>
                  <a:pt x="2464314" y="3579287"/>
                </a:lnTo>
                <a:lnTo>
                  <a:pt x="2421546" y="3592428"/>
                </a:lnTo>
                <a:lnTo>
                  <a:pt x="2378445" y="3604564"/>
                </a:lnTo>
                <a:lnTo>
                  <a:pt x="2335029" y="3615688"/>
                </a:lnTo>
                <a:lnTo>
                  <a:pt x="2291316" y="3625788"/>
                </a:lnTo>
                <a:lnTo>
                  <a:pt x="2247322" y="3634858"/>
                </a:lnTo>
                <a:lnTo>
                  <a:pt x="2203068" y="3642887"/>
                </a:lnTo>
                <a:lnTo>
                  <a:pt x="2158569" y="3649867"/>
                </a:lnTo>
                <a:lnTo>
                  <a:pt x="2113845" y="3655789"/>
                </a:lnTo>
                <a:lnTo>
                  <a:pt x="2068913" y="3660643"/>
                </a:lnTo>
                <a:lnTo>
                  <a:pt x="2023792" y="3664422"/>
                </a:lnTo>
                <a:lnTo>
                  <a:pt x="1978498" y="3667116"/>
                </a:lnTo>
                <a:lnTo>
                  <a:pt x="1933050" y="3668715"/>
                </a:lnTo>
                <a:lnTo>
                  <a:pt x="1887466" y="3669212"/>
                </a:lnTo>
                <a:lnTo>
                  <a:pt x="1841764" y="3668597"/>
                </a:lnTo>
                <a:lnTo>
                  <a:pt x="1795962" y="3666861"/>
                </a:lnTo>
                <a:lnTo>
                  <a:pt x="1750078" y="3663996"/>
                </a:lnTo>
                <a:lnTo>
                  <a:pt x="1704129" y="3659992"/>
                </a:lnTo>
                <a:lnTo>
                  <a:pt x="1658133" y="3654840"/>
                </a:lnTo>
                <a:lnTo>
                  <a:pt x="1612109" y="3648532"/>
                </a:lnTo>
                <a:lnTo>
                  <a:pt x="1566075" y="3641058"/>
                </a:lnTo>
                <a:lnTo>
                  <a:pt x="1520048" y="3632410"/>
                </a:lnTo>
                <a:lnTo>
                  <a:pt x="1474046" y="3622578"/>
                </a:lnTo>
                <a:lnTo>
                  <a:pt x="1428087" y="3611554"/>
                </a:lnTo>
                <a:lnTo>
                  <a:pt x="1382189" y="3599329"/>
                </a:lnTo>
                <a:lnTo>
                  <a:pt x="1336370" y="3585894"/>
                </a:lnTo>
                <a:lnTo>
                  <a:pt x="1290649" y="3571240"/>
                </a:lnTo>
                <a:lnTo>
                  <a:pt x="1245306" y="3555448"/>
                </a:lnTo>
                <a:lnTo>
                  <a:pt x="1200620" y="3538625"/>
                </a:lnTo>
                <a:lnTo>
                  <a:pt x="1156598" y="3520787"/>
                </a:lnTo>
                <a:lnTo>
                  <a:pt x="1113249" y="3501953"/>
                </a:lnTo>
                <a:lnTo>
                  <a:pt x="1070583" y="3482141"/>
                </a:lnTo>
                <a:lnTo>
                  <a:pt x="1028609" y="3461368"/>
                </a:lnTo>
                <a:lnTo>
                  <a:pt x="987335" y="3439653"/>
                </a:lnTo>
                <a:lnTo>
                  <a:pt x="946770" y="3417013"/>
                </a:lnTo>
                <a:lnTo>
                  <a:pt x="906924" y="3393467"/>
                </a:lnTo>
                <a:lnTo>
                  <a:pt x="867805" y="3369032"/>
                </a:lnTo>
                <a:lnTo>
                  <a:pt x="829422" y="3343726"/>
                </a:lnTo>
                <a:lnTo>
                  <a:pt x="791784" y="3317567"/>
                </a:lnTo>
                <a:lnTo>
                  <a:pt x="754901" y="3290573"/>
                </a:lnTo>
                <a:lnTo>
                  <a:pt x="718780" y="3262761"/>
                </a:lnTo>
                <a:lnTo>
                  <a:pt x="683432" y="3234151"/>
                </a:lnTo>
                <a:lnTo>
                  <a:pt x="648864" y="3204760"/>
                </a:lnTo>
                <a:lnTo>
                  <a:pt x="615086" y="3174605"/>
                </a:lnTo>
                <a:lnTo>
                  <a:pt x="582107" y="3143705"/>
                </a:lnTo>
                <a:lnTo>
                  <a:pt x="549936" y="3112077"/>
                </a:lnTo>
                <a:lnTo>
                  <a:pt x="518582" y="3079740"/>
                </a:lnTo>
                <a:lnTo>
                  <a:pt x="488053" y="3046711"/>
                </a:lnTo>
                <a:lnTo>
                  <a:pt x="458359" y="3013008"/>
                </a:lnTo>
                <a:lnTo>
                  <a:pt x="429508" y="2978650"/>
                </a:lnTo>
                <a:lnTo>
                  <a:pt x="401510" y="2943654"/>
                </a:lnTo>
                <a:lnTo>
                  <a:pt x="374374" y="2908037"/>
                </a:lnTo>
                <a:lnTo>
                  <a:pt x="348108" y="2871819"/>
                </a:lnTo>
                <a:lnTo>
                  <a:pt x="322721" y="2835017"/>
                </a:lnTo>
                <a:lnTo>
                  <a:pt x="298222" y="2797648"/>
                </a:lnTo>
                <a:lnTo>
                  <a:pt x="274621" y="2759731"/>
                </a:lnTo>
                <a:lnTo>
                  <a:pt x="251925" y="2721283"/>
                </a:lnTo>
                <a:lnTo>
                  <a:pt x="230145" y="2682324"/>
                </a:lnTo>
                <a:lnTo>
                  <a:pt x="209289" y="2642869"/>
                </a:lnTo>
                <a:lnTo>
                  <a:pt x="189366" y="2602938"/>
                </a:lnTo>
                <a:lnTo>
                  <a:pt x="170385" y="2562549"/>
                </a:lnTo>
                <a:lnTo>
                  <a:pt x="152355" y="2521718"/>
                </a:lnTo>
                <a:lnTo>
                  <a:pt x="135285" y="2480465"/>
                </a:lnTo>
                <a:lnTo>
                  <a:pt x="119183" y="2438807"/>
                </a:lnTo>
                <a:lnTo>
                  <a:pt x="104060" y="2396761"/>
                </a:lnTo>
                <a:lnTo>
                  <a:pt x="89923" y="2354347"/>
                </a:lnTo>
                <a:lnTo>
                  <a:pt x="76781" y="2311581"/>
                </a:lnTo>
                <a:lnTo>
                  <a:pt x="64644" y="2268482"/>
                </a:lnTo>
                <a:lnTo>
                  <a:pt x="53521" y="2225068"/>
                </a:lnTo>
                <a:lnTo>
                  <a:pt x="43420" y="2181357"/>
                </a:lnTo>
                <a:lnTo>
                  <a:pt x="34351" y="2137365"/>
                </a:lnTo>
                <a:lnTo>
                  <a:pt x="26322" y="2093113"/>
                </a:lnTo>
                <a:lnTo>
                  <a:pt x="19342" y="2048616"/>
                </a:lnTo>
                <a:lnTo>
                  <a:pt x="13420" y="2003894"/>
                </a:lnTo>
                <a:lnTo>
                  <a:pt x="8566" y="1958964"/>
                </a:lnTo>
                <a:lnTo>
                  <a:pt x="4788" y="1913844"/>
                </a:lnTo>
                <a:lnTo>
                  <a:pt x="2095" y="1868552"/>
                </a:lnTo>
                <a:lnTo>
                  <a:pt x="496" y="1823106"/>
                </a:lnTo>
                <a:lnTo>
                  <a:pt x="0" y="1777524"/>
                </a:lnTo>
                <a:lnTo>
                  <a:pt x="615" y="1731824"/>
                </a:lnTo>
                <a:lnTo>
                  <a:pt x="2352" y="1686023"/>
                </a:lnTo>
                <a:lnTo>
                  <a:pt x="5219" y="1640140"/>
                </a:lnTo>
                <a:lnTo>
                  <a:pt x="9224" y="1594192"/>
                </a:lnTo>
                <a:lnTo>
                  <a:pt x="14377" y="1548198"/>
                </a:lnTo>
                <a:lnTo>
                  <a:pt x="20686" y="1502175"/>
                </a:lnTo>
                <a:lnTo>
                  <a:pt x="28162" y="1456142"/>
                </a:lnTo>
                <a:lnTo>
                  <a:pt x="36812" y="1410115"/>
                </a:lnTo>
                <a:lnTo>
                  <a:pt x="46645" y="1364114"/>
                </a:lnTo>
                <a:lnTo>
                  <a:pt x="57670" y="1318156"/>
                </a:lnTo>
                <a:lnTo>
                  <a:pt x="69898" y="1272259"/>
                </a:lnTo>
                <a:lnTo>
                  <a:pt x="83335" y="1226440"/>
                </a:lnTo>
                <a:lnTo>
                  <a:pt x="97992" y="1180719"/>
                </a:lnTo>
                <a:lnTo>
                  <a:pt x="114357" y="1133814"/>
                </a:lnTo>
                <a:lnTo>
                  <a:pt x="131895" y="1087491"/>
                </a:lnTo>
                <a:lnTo>
                  <a:pt x="150589" y="1041768"/>
                </a:lnTo>
                <a:lnTo>
                  <a:pt x="170421" y="996661"/>
                </a:lnTo>
                <a:lnTo>
                  <a:pt x="191374" y="952188"/>
                </a:lnTo>
                <a:lnTo>
                  <a:pt x="213431" y="908368"/>
                </a:lnTo>
                <a:lnTo>
                  <a:pt x="236575" y="865217"/>
                </a:lnTo>
                <a:lnTo>
                  <a:pt x="260788" y="822753"/>
                </a:lnTo>
                <a:lnTo>
                  <a:pt x="286053" y="780993"/>
                </a:lnTo>
                <a:lnTo>
                  <a:pt x="312354" y="739956"/>
                </a:lnTo>
                <a:lnTo>
                  <a:pt x="339672" y="699658"/>
                </a:lnTo>
                <a:lnTo>
                  <a:pt x="367990" y="660117"/>
                </a:lnTo>
                <a:lnTo>
                  <a:pt x="397292" y="621351"/>
                </a:lnTo>
                <a:lnTo>
                  <a:pt x="427560" y="583378"/>
                </a:lnTo>
                <a:lnTo>
                  <a:pt x="458776" y="546214"/>
                </a:lnTo>
                <a:lnTo>
                  <a:pt x="490925" y="509877"/>
                </a:lnTo>
                <a:lnTo>
                  <a:pt x="523988" y="474385"/>
                </a:lnTo>
                <a:lnTo>
                  <a:pt x="557948" y="439756"/>
                </a:lnTo>
                <a:lnTo>
                  <a:pt x="592788" y="406006"/>
                </a:lnTo>
                <a:lnTo>
                  <a:pt x="628490" y="373154"/>
                </a:lnTo>
                <a:lnTo>
                  <a:pt x="665039" y="341217"/>
                </a:lnTo>
                <a:lnTo>
                  <a:pt x="702415" y="310213"/>
                </a:lnTo>
                <a:lnTo>
                  <a:pt x="740603" y="280158"/>
                </a:lnTo>
                <a:lnTo>
                  <a:pt x="779584" y="251072"/>
                </a:lnTo>
                <a:lnTo>
                  <a:pt x="819342" y="222970"/>
                </a:lnTo>
                <a:lnTo>
                  <a:pt x="859860" y="195871"/>
                </a:lnTo>
                <a:lnTo>
                  <a:pt x="901120" y="169793"/>
                </a:lnTo>
                <a:lnTo>
                  <a:pt x="943105" y="144752"/>
                </a:lnTo>
                <a:lnTo>
                  <a:pt x="985797" y="120767"/>
                </a:lnTo>
                <a:lnTo>
                  <a:pt x="1029180" y="97854"/>
                </a:lnTo>
                <a:lnTo>
                  <a:pt x="1073236" y="76032"/>
                </a:lnTo>
                <a:lnTo>
                  <a:pt x="1117949" y="55318"/>
                </a:lnTo>
                <a:lnTo>
                  <a:pt x="1163300" y="35730"/>
                </a:lnTo>
                <a:lnTo>
                  <a:pt x="1209273" y="17284"/>
                </a:lnTo>
                <a:lnTo>
                  <a:pt x="1255851" y="0"/>
                </a:lnTo>
                <a:lnTo>
                  <a:pt x="1889581" y="1779651"/>
                </a:lnTo>
                <a:lnTo>
                  <a:pt x="3681170" y="2378583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05928" y="1898395"/>
            <a:ext cx="633730" cy="1854200"/>
          </a:xfrm>
          <a:custGeom>
            <a:avLst/>
            <a:gdLst/>
            <a:ahLst/>
            <a:cxnLst/>
            <a:rect l="l" t="t" r="r" b="b"/>
            <a:pathLst>
              <a:path w="633729" h="1854200">
                <a:moveTo>
                  <a:pt x="271399" y="0"/>
                </a:moveTo>
                <a:lnTo>
                  <a:pt x="225427" y="9533"/>
                </a:lnTo>
                <a:lnTo>
                  <a:pt x="179728" y="20221"/>
                </a:lnTo>
                <a:lnTo>
                  <a:pt x="134318" y="32051"/>
                </a:lnTo>
                <a:lnTo>
                  <a:pt x="89215" y="45014"/>
                </a:lnTo>
                <a:lnTo>
                  <a:pt x="44436" y="59099"/>
                </a:lnTo>
                <a:lnTo>
                  <a:pt x="0" y="74294"/>
                </a:lnTo>
                <a:lnTo>
                  <a:pt x="633729" y="1853945"/>
                </a:lnTo>
                <a:lnTo>
                  <a:pt x="27139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05928" y="1898395"/>
            <a:ext cx="633730" cy="1854200"/>
          </a:xfrm>
          <a:custGeom>
            <a:avLst/>
            <a:gdLst/>
            <a:ahLst/>
            <a:cxnLst/>
            <a:rect l="l" t="t" r="r" b="b"/>
            <a:pathLst>
              <a:path w="633729" h="1854200">
                <a:moveTo>
                  <a:pt x="0" y="74294"/>
                </a:moveTo>
                <a:lnTo>
                  <a:pt x="44436" y="59099"/>
                </a:lnTo>
                <a:lnTo>
                  <a:pt x="89215" y="45014"/>
                </a:lnTo>
                <a:lnTo>
                  <a:pt x="134318" y="32051"/>
                </a:lnTo>
                <a:lnTo>
                  <a:pt x="179728" y="20221"/>
                </a:lnTo>
                <a:lnTo>
                  <a:pt x="225427" y="9533"/>
                </a:lnTo>
                <a:lnTo>
                  <a:pt x="271399" y="0"/>
                </a:lnTo>
                <a:lnTo>
                  <a:pt x="633729" y="1853945"/>
                </a:lnTo>
                <a:lnTo>
                  <a:pt x="0" y="74294"/>
                </a:lnTo>
                <a:close/>
              </a:path>
            </a:pathLst>
          </a:custGeom>
          <a:ln w="198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77327" y="1863217"/>
            <a:ext cx="362585" cy="1889125"/>
          </a:xfrm>
          <a:custGeom>
            <a:avLst/>
            <a:gdLst/>
            <a:ahLst/>
            <a:cxnLst/>
            <a:rect l="l" t="t" r="r" b="b"/>
            <a:pathLst>
              <a:path w="362584" h="1889125">
                <a:moveTo>
                  <a:pt x="362330" y="0"/>
                </a:moveTo>
                <a:lnTo>
                  <a:pt x="310216" y="722"/>
                </a:lnTo>
                <a:lnTo>
                  <a:pt x="258174" y="2886"/>
                </a:lnTo>
                <a:lnTo>
                  <a:pt x="206233" y="6488"/>
                </a:lnTo>
                <a:lnTo>
                  <a:pt x="154418" y="11522"/>
                </a:lnTo>
                <a:lnTo>
                  <a:pt x="102756" y="17985"/>
                </a:lnTo>
                <a:lnTo>
                  <a:pt x="51275" y="25872"/>
                </a:lnTo>
                <a:lnTo>
                  <a:pt x="0" y="35179"/>
                </a:lnTo>
                <a:lnTo>
                  <a:pt x="362330" y="1889125"/>
                </a:lnTo>
                <a:lnTo>
                  <a:pt x="36233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77327" y="1863217"/>
            <a:ext cx="362585" cy="1889125"/>
          </a:xfrm>
          <a:custGeom>
            <a:avLst/>
            <a:gdLst/>
            <a:ahLst/>
            <a:cxnLst/>
            <a:rect l="l" t="t" r="r" b="b"/>
            <a:pathLst>
              <a:path w="362584" h="1889125">
                <a:moveTo>
                  <a:pt x="0" y="35179"/>
                </a:moveTo>
                <a:lnTo>
                  <a:pt x="51275" y="25872"/>
                </a:lnTo>
                <a:lnTo>
                  <a:pt x="102756" y="17985"/>
                </a:lnTo>
                <a:lnTo>
                  <a:pt x="154418" y="11522"/>
                </a:lnTo>
                <a:lnTo>
                  <a:pt x="206233" y="6488"/>
                </a:lnTo>
                <a:lnTo>
                  <a:pt x="258174" y="2886"/>
                </a:lnTo>
                <a:lnTo>
                  <a:pt x="310216" y="722"/>
                </a:lnTo>
                <a:lnTo>
                  <a:pt x="362330" y="0"/>
                </a:lnTo>
                <a:lnTo>
                  <a:pt x="362330" y="1889125"/>
                </a:lnTo>
                <a:lnTo>
                  <a:pt x="0" y="35179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40040" y="1764792"/>
            <a:ext cx="5080" cy="166370"/>
          </a:xfrm>
          <a:custGeom>
            <a:avLst/>
            <a:gdLst/>
            <a:ahLst/>
            <a:cxnLst/>
            <a:rect l="l" t="t" r="r" b="b"/>
            <a:pathLst>
              <a:path w="5079" h="166369">
                <a:moveTo>
                  <a:pt x="0" y="166116"/>
                </a:moveTo>
                <a:lnTo>
                  <a:pt x="4571" y="0"/>
                </a:lnTo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74405" y="2225319"/>
            <a:ext cx="1662430" cy="140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835" marR="595630" indent="-318770">
              <a:lnSpc>
                <a:spcPct val="110800"/>
              </a:lnSpc>
              <a:spcBef>
                <a:spcPts val="100"/>
              </a:spcBef>
            </a:pPr>
            <a:r>
              <a:rPr sz="1600" b="1" spc="-40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es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ide</a:t>
            </a:r>
            <a:r>
              <a:rPr sz="1600" b="1" spc="-15" dirty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ial  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12%</a:t>
            </a:r>
            <a:endParaRPr sz="16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876935" marR="5080" indent="-361315">
              <a:lnSpc>
                <a:spcPct val="110600"/>
              </a:lnSpc>
            </a:pP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Comme</a:t>
            </a:r>
            <a:r>
              <a:rPr sz="1600" b="1" spc="-15" dirty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ci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Segoe UI"/>
                <a:cs typeface="Segoe UI"/>
              </a:rPr>
              <a:t>l  </a:t>
            </a:r>
            <a:r>
              <a:rPr sz="1600" b="1" dirty="0">
                <a:solidFill>
                  <a:srgbClr val="FFFFFF"/>
                </a:solidFill>
                <a:latin typeface="Segoe UI"/>
                <a:cs typeface="Segoe UI"/>
              </a:rPr>
              <a:t>14%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9482708" y="3706215"/>
            <a:ext cx="824865" cy="497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5080" indent="-271780">
              <a:lnSpc>
                <a:spcPct val="1107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Indu</a:t>
            </a:r>
            <a:r>
              <a:rPr sz="1400" b="1" spc="-10" dirty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b="1" dirty="0">
                <a:solidFill>
                  <a:srgbClr val="FFFFFF"/>
                </a:solidFill>
                <a:latin typeface="Segoe UI"/>
                <a:cs typeface="Segoe UI"/>
              </a:rPr>
              <a:t>tr</a:t>
            </a:r>
            <a:r>
              <a:rPr sz="1400" b="1" spc="-5" dirty="0">
                <a:solidFill>
                  <a:srgbClr val="FFFFFF"/>
                </a:solidFill>
                <a:latin typeface="Segoe UI"/>
                <a:cs typeface="Segoe UI"/>
              </a:rPr>
              <a:t>ial  5%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66838" y="3856761"/>
            <a:ext cx="1438910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2540" algn="ctr">
              <a:lnSpc>
                <a:spcPct val="1109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404040"/>
                </a:solidFill>
                <a:latin typeface="Segoe UI"/>
                <a:cs typeface="Segoe UI"/>
              </a:rPr>
              <a:t>Vehicle  </a:t>
            </a:r>
            <a:r>
              <a:rPr sz="1600" b="1" spc="-125" dirty="0">
                <a:solidFill>
                  <a:srgbClr val="404040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404040"/>
                </a:solidFill>
                <a:latin typeface="Segoe UI"/>
                <a:cs typeface="Segoe UI"/>
              </a:rPr>
              <a:t>ra</a:t>
            </a:r>
            <a:r>
              <a:rPr sz="1600" b="1" spc="-10" dirty="0">
                <a:solidFill>
                  <a:srgbClr val="404040"/>
                </a:solidFill>
                <a:latin typeface="Segoe UI"/>
                <a:cs typeface="Segoe UI"/>
              </a:rPr>
              <a:t>n</a:t>
            </a:r>
            <a:r>
              <a:rPr sz="1600" b="1" spc="-5" dirty="0">
                <a:solidFill>
                  <a:srgbClr val="404040"/>
                </a:solidFill>
                <a:latin typeface="Segoe UI"/>
                <a:cs typeface="Segoe UI"/>
              </a:rPr>
              <a:t>s</a:t>
            </a:r>
            <a:r>
              <a:rPr sz="1600" b="1" spc="-10" dirty="0">
                <a:solidFill>
                  <a:srgbClr val="404040"/>
                </a:solidFill>
                <a:latin typeface="Segoe UI"/>
                <a:cs typeface="Segoe UI"/>
              </a:rPr>
              <a:t>po</a:t>
            </a:r>
            <a:r>
              <a:rPr sz="1600" b="1" spc="35" dirty="0">
                <a:solidFill>
                  <a:srgbClr val="404040"/>
                </a:solidFill>
                <a:latin typeface="Segoe UI"/>
                <a:cs typeface="Segoe UI"/>
              </a:rPr>
              <a:t>r</a:t>
            </a:r>
            <a:r>
              <a:rPr sz="1600" b="1" spc="-10" dirty="0">
                <a:solidFill>
                  <a:srgbClr val="404040"/>
                </a:solidFill>
                <a:latin typeface="Segoe UI"/>
                <a:cs typeface="Segoe UI"/>
              </a:rPr>
              <a:t>t</a:t>
            </a:r>
            <a:r>
              <a:rPr sz="1600" b="1" dirty="0">
                <a:solidFill>
                  <a:srgbClr val="404040"/>
                </a:solidFill>
                <a:latin typeface="Segoe UI"/>
                <a:cs typeface="Segoe UI"/>
              </a:rPr>
              <a:t>a</a:t>
            </a:r>
            <a:r>
              <a:rPr sz="1600" b="1" spc="-10" dirty="0">
                <a:solidFill>
                  <a:srgbClr val="404040"/>
                </a:solidFill>
                <a:latin typeface="Segoe UI"/>
                <a:cs typeface="Segoe UI"/>
              </a:rPr>
              <a:t>t</a:t>
            </a:r>
            <a:r>
              <a:rPr sz="1600" b="1" spc="-5" dirty="0">
                <a:solidFill>
                  <a:srgbClr val="404040"/>
                </a:solidFill>
                <a:latin typeface="Segoe UI"/>
                <a:cs typeface="Segoe UI"/>
              </a:rPr>
              <a:t>i</a:t>
            </a:r>
            <a:r>
              <a:rPr sz="1600" b="1" spc="-10" dirty="0">
                <a:solidFill>
                  <a:srgbClr val="404040"/>
                </a:solidFill>
                <a:latin typeface="Segoe UI"/>
                <a:cs typeface="Segoe UI"/>
              </a:rPr>
              <a:t>on  </a:t>
            </a:r>
            <a:r>
              <a:rPr sz="1600" b="1" spc="-5" dirty="0">
                <a:solidFill>
                  <a:srgbClr val="404040"/>
                </a:solidFill>
                <a:latin typeface="Segoe UI"/>
                <a:cs typeface="Segoe UI"/>
              </a:rPr>
              <a:t>64%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66761" y="1820417"/>
            <a:ext cx="319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Segoe UI"/>
                <a:cs typeface="Segoe UI"/>
              </a:rPr>
              <a:t>2%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13778" y="1550669"/>
            <a:ext cx="15030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404040"/>
                </a:solidFill>
                <a:latin typeface="Segoe UI"/>
                <a:cs typeface="Segoe UI"/>
              </a:rPr>
              <a:t>Aviation</a:t>
            </a:r>
            <a:r>
              <a:rPr sz="1600" b="1" spc="250" dirty="0">
                <a:solidFill>
                  <a:srgbClr val="404040"/>
                </a:solidFill>
                <a:latin typeface="Segoe UI"/>
                <a:cs typeface="Segoe UI"/>
              </a:rPr>
              <a:t> </a:t>
            </a:r>
            <a:r>
              <a:rPr sz="2400" b="1" spc="-30" baseline="36458" dirty="0">
                <a:solidFill>
                  <a:srgbClr val="404040"/>
                </a:solidFill>
                <a:latin typeface="Segoe UI"/>
                <a:cs typeface="Segoe UI"/>
              </a:rPr>
              <a:t>Waste</a:t>
            </a:r>
            <a:endParaRPr sz="2400" baseline="36458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52892" y="1687194"/>
            <a:ext cx="3194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404040"/>
                </a:solidFill>
                <a:latin typeface="Segoe UI"/>
                <a:cs typeface="Segoe UI"/>
              </a:rPr>
              <a:t>3%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61656" y="5846470"/>
            <a:ext cx="236029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-10" dirty="0">
                <a:solidFill>
                  <a:srgbClr val="585858"/>
                </a:solidFill>
                <a:latin typeface="Segoe UI"/>
                <a:cs typeface="Segoe UI"/>
              </a:rPr>
              <a:t>Emissions by Source</a:t>
            </a:r>
            <a:r>
              <a:rPr sz="1450" b="1" spc="-20" dirty="0">
                <a:solidFill>
                  <a:srgbClr val="585858"/>
                </a:solidFill>
                <a:latin typeface="Segoe UI"/>
                <a:cs typeface="Segoe UI"/>
              </a:rPr>
              <a:t> </a:t>
            </a:r>
            <a:r>
              <a:rPr sz="1450" b="1" spc="-15" dirty="0">
                <a:solidFill>
                  <a:srgbClr val="585858"/>
                </a:solidFill>
                <a:latin typeface="Segoe UI"/>
                <a:cs typeface="Segoe UI"/>
              </a:rPr>
              <a:t>(2015)</a:t>
            </a:r>
            <a:endParaRPr sz="1450">
              <a:latin typeface="Segoe UI"/>
              <a:cs typeface="Segoe U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27431" y="351536"/>
            <a:ext cx="10454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Where do Santa </a:t>
            </a:r>
            <a:r>
              <a:rPr sz="4000" spc="-45" dirty="0"/>
              <a:t>Monica’s </a:t>
            </a:r>
            <a:r>
              <a:rPr sz="4000" spc="-10" dirty="0"/>
              <a:t>greenhouse</a:t>
            </a:r>
            <a:r>
              <a:rPr sz="4000" spc="85" dirty="0"/>
              <a:t> </a:t>
            </a:r>
            <a:r>
              <a:rPr sz="4000" spc="-10" dirty="0"/>
              <a:t>gases</a:t>
            </a:r>
            <a:endParaRPr sz="4000"/>
          </a:p>
        </p:txBody>
      </p:sp>
      <p:sp>
        <p:nvSpPr>
          <p:cNvPr id="23" name="object 23"/>
          <p:cNvSpPr txBox="1"/>
          <p:nvPr/>
        </p:nvSpPr>
        <p:spPr>
          <a:xfrm>
            <a:off x="427431" y="900429"/>
            <a:ext cx="28543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Segoe UI"/>
                <a:cs typeface="Segoe UI"/>
              </a:rPr>
              <a:t>come</a:t>
            </a:r>
            <a:r>
              <a:rPr sz="4000" b="1" spc="-55" dirty="0">
                <a:latin typeface="Segoe UI"/>
                <a:cs typeface="Segoe UI"/>
              </a:rPr>
              <a:t> </a:t>
            </a:r>
            <a:r>
              <a:rPr sz="4000" b="1" spc="-10" dirty="0">
                <a:latin typeface="Segoe UI"/>
                <a:cs typeface="Segoe UI"/>
              </a:rPr>
              <a:t>from?</a:t>
            </a:r>
            <a:endParaRPr sz="40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355</Words>
  <Application>Microsoft Office PowerPoint</Application>
  <PresentationFormat>Widescreen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Century Gothic</vt:lpstr>
      <vt:lpstr>Segoe UI</vt:lpstr>
      <vt:lpstr>Times New Roman</vt:lpstr>
      <vt:lpstr>Trebuchet MS</vt:lpstr>
      <vt:lpstr>Office Theme</vt:lpstr>
      <vt:lpstr>Managing Mobility, Emissions &amp; Air Quality in City of Santa Monica  </vt:lpstr>
      <vt:lpstr>Garrett Wong Climate Program Manager County of Santa Barbara Aug 26, 2019 – current  Sr. Sustainability Analyst City of Santa Monica 2012-2019</vt:lpstr>
      <vt:lpstr>About Santa Monica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 Santa Monica’s greenhouse gases</vt:lpstr>
      <vt:lpstr>Climate Actions</vt:lpstr>
      <vt:lpstr>Sustainable Mobility Strategies</vt:lpstr>
      <vt:lpstr>PowerPoint Presentation</vt:lpstr>
      <vt:lpstr>Increase low &amp; zero carbon mobility  options</vt:lpstr>
      <vt:lpstr>Increase road safety for all</vt:lpstr>
      <vt:lpstr>Transition vehicles to electric or zero  emission</vt:lpstr>
      <vt:lpstr>PowerPoint Presentation</vt:lpstr>
      <vt:lpstr>PowerPoint Presentation</vt:lpstr>
      <vt:lpstr>PowerPoint Presentation</vt:lpstr>
      <vt:lpstr>City Fleet Fuel Consumption  (2014-2018)</vt:lpstr>
      <vt:lpstr>PowerPoint Presentation</vt:lpstr>
      <vt:lpstr>Climate Action &amp; Adaptation Plan</vt:lpstr>
      <vt:lpstr>Thank You! www.sustainablesm.org gwong@co.santa-barbara.ca.us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Garrett T. Wong</dc:creator>
  <cp:lastModifiedBy>Wong, Garrett</cp:lastModifiedBy>
  <cp:revision>4</cp:revision>
  <dcterms:created xsi:type="dcterms:W3CDTF">2019-08-27T16:07:46Z</dcterms:created>
  <dcterms:modified xsi:type="dcterms:W3CDTF">2019-08-27T23:41:05Z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2019-08-27T00:00:00Z</vt:filetime>
  </property>
</Properties>
</file>