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6" r:id="rId12"/>
    <p:sldId id="265" r:id="rId13"/>
    <p:sldId id="271" r:id="rId14"/>
    <p:sldId id="272" r:id="rId15"/>
    <p:sldId id="273" r:id="rId16"/>
    <p:sldId id="275" r:id="rId17"/>
    <p:sldId id="276" r:id="rId18"/>
    <p:sldId id="274"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BA6C8-5069-43B8-B069-1048757DB138}" type="doc">
      <dgm:prSet loTypeId="urn:microsoft.com/office/officeart/2005/8/layout/cycle8" loCatId="cycle" qsTypeId="urn:microsoft.com/office/officeart/2005/8/quickstyle/simple1" qsCatId="simple" csTypeId="urn:microsoft.com/office/officeart/2005/8/colors/colorful1#1" csCatId="colorful" phldr="1"/>
      <dgm:spPr/>
    </dgm:pt>
    <dgm:pt modelId="{C8A35E7F-A96B-42BA-B30D-AB27F6A7CF4B}">
      <dgm:prSet phldrT="[Text]" custT="1"/>
      <dgm:spPr/>
      <dgm:t>
        <a:bodyPr/>
        <a:lstStyle/>
        <a:p>
          <a:r>
            <a:rPr lang="en-GB" sz="4000" dirty="0"/>
            <a:t>RTPI</a:t>
          </a:r>
        </a:p>
      </dgm:t>
    </dgm:pt>
    <dgm:pt modelId="{CFD1041A-7BC1-49C0-B82E-B75C90FB9E5A}" type="parTrans" cxnId="{A708092C-734E-460D-9645-0C4EEA330290}">
      <dgm:prSet/>
      <dgm:spPr/>
      <dgm:t>
        <a:bodyPr/>
        <a:lstStyle/>
        <a:p>
          <a:endParaRPr lang="en-GB"/>
        </a:p>
      </dgm:t>
    </dgm:pt>
    <dgm:pt modelId="{893FA0A6-269D-4174-ABA6-93651C400B3F}" type="sibTrans" cxnId="{A708092C-734E-460D-9645-0C4EEA330290}">
      <dgm:prSet/>
      <dgm:spPr/>
      <dgm:t>
        <a:bodyPr/>
        <a:lstStyle/>
        <a:p>
          <a:endParaRPr lang="en-GB"/>
        </a:p>
      </dgm:t>
    </dgm:pt>
    <dgm:pt modelId="{DB8DF462-AE74-452B-A4F0-E90D7679046D}">
      <dgm:prSet phldrT="[Text]" custT="1"/>
      <dgm:spPr/>
      <dgm:t>
        <a:bodyPr/>
        <a:lstStyle/>
        <a:p>
          <a:r>
            <a:rPr lang="en-GB" sz="4000" dirty="0"/>
            <a:t>AFCS</a:t>
          </a:r>
        </a:p>
      </dgm:t>
    </dgm:pt>
    <dgm:pt modelId="{CB146F81-B392-4132-8AE9-33096A63ECA0}" type="parTrans" cxnId="{9B0AA80F-0285-467B-90A3-1053A50D8C5E}">
      <dgm:prSet/>
      <dgm:spPr/>
      <dgm:t>
        <a:bodyPr/>
        <a:lstStyle/>
        <a:p>
          <a:endParaRPr lang="en-GB"/>
        </a:p>
      </dgm:t>
    </dgm:pt>
    <dgm:pt modelId="{709C2090-3EC3-45D8-A3D9-52C1F0B5000C}" type="sibTrans" cxnId="{9B0AA80F-0285-467B-90A3-1053A50D8C5E}">
      <dgm:prSet/>
      <dgm:spPr/>
      <dgm:t>
        <a:bodyPr/>
        <a:lstStyle/>
        <a:p>
          <a:endParaRPr lang="en-GB"/>
        </a:p>
      </dgm:t>
    </dgm:pt>
    <dgm:pt modelId="{88A18D89-5C3D-4E1B-BA7C-00EE176CC8E0}">
      <dgm:prSet phldrT="[Text]" custT="1"/>
      <dgm:spPr/>
      <dgm:t>
        <a:bodyPr/>
        <a:lstStyle/>
        <a:p>
          <a:r>
            <a:rPr lang="en-GB" sz="4000" dirty="0"/>
            <a:t>ITS</a:t>
          </a:r>
        </a:p>
      </dgm:t>
    </dgm:pt>
    <dgm:pt modelId="{2E31D7ED-5F54-4F6F-953C-1ED1A7D9792C}" type="parTrans" cxnId="{504DE467-AD7D-460C-9F16-EF4F9EEFFB91}">
      <dgm:prSet/>
      <dgm:spPr/>
      <dgm:t>
        <a:bodyPr/>
        <a:lstStyle/>
        <a:p>
          <a:endParaRPr lang="en-GB"/>
        </a:p>
      </dgm:t>
    </dgm:pt>
    <dgm:pt modelId="{9BF689F9-C044-4366-AE68-D7DE4E52E284}" type="sibTrans" cxnId="{504DE467-AD7D-460C-9F16-EF4F9EEFFB91}">
      <dgm:prSet/>
      <dgm:spPr/>
      <dgm:t>
        <a:bodyPr/>
        <a:lstStyle/>
        <a:p>
          <a:endParaRPr lang="en-GB"/>
        </a:p>
      </dgm:t>
    </dgm:pt>
    <dgm:pt modelId="{51E27FB3-A1E3-434C-98BF-CB5736B4A2F4}" type="pres">
      <dgm:prSet presAssocID="{3D3BA6C8-5069-43B8-B069-1048757DB138}" presName="compositeShape" presStyleCnt="0">
        <dgm:presLayoutVars>
          <dgm:chMax val="7"/>
          <dgm:dir/>
          <dgm:resizeHandles val="exact"/>
        </dgm:presLayoutVars>
      </dgm:prSet>
      <dgm:spPr/>
    </dgm:pt>
    <dgm:pt modelId="{983C9089-6FAC-48C0-A5CA-48FAC435FD01}" type="pres">
      <dgm:prSet presAssocID="{3D3BA6C8-5069-43B8-B069-1048757DB138}" presName="wedge1" presStyleLbl="node1" presStyleIdx="0" presStyleCnt="3"/>
      <dgm:spPr/>
      <dgm:t>
        <a:bodyPr/>
        <a:lstStyle/>
        <a:p>
          <a:endParaRPr lang="en-US"/>
        </a:p>
      </dgm:t>
    </dgm:pt>
    <dgm:pt modelId="{C353C615-AF2D-44EF-8B08-DAA89C9AA4F6}" type="pres">
      <dgm:prSet presAssocID="{3D3BA6C8-5069-43B8-B069-1048757DB138}" presName="dummy1a" presStyleCnt="0"/>
      <dgm:spPr/>
    </dgm:pt>
    <dgm:pt modelId="{263649F7-0984-4767-96A1-B756C1987323}" type="pres">
      <dgm:prSet presAssocID="{3D3BA6C8-5069-43B8-B069-1048757DB138}" presName="dummy1b" presStyleCnt="0"/>
      <dgm:spPr/>
    </dgm:pt>
    <dgm:pt modelId="{AB622E99-A482-4338-B039-4204E3076781}" type="pres">
      <dgm:prSet presAssocID="{3D3BA6C8-5069-43B8-B069-1048757DB138}" presName="wedge1Tx" presStyleLbl="node1" presStyleIdx="0" presStyleCnt="3">
        <dgm:presLayoutVars>
          <dgm:chMax val="0"/>
          <dgm:chPref val="0"/>
          <dgm:bulletEnabled val="1"/>
        </dgm:presLayoutVars>
      </dgm:prSet>
      <dgm:spPr/>
      <dgm:t>
        <a:bodyPr/>
        <a:lstStyle/>
        <a:p>
          <a:endParaRPr lang="en-US"/>
        </a:p>
      </dgm:t>
    </dgm:pt>
    <dgm:pt modelId="{E8D31D8B-C512-4526-8406-E417424D05C9}" type="pres">
      <dgm:prSet presAssocID="{3D3BA6C8-5069-43B8-B069-1048757DB138}" presName="wedge2" presStyleLbl="node1" presStyleIdx="1" presStyleCnt="3" custLinFactNeighborY="2983"/>
      <dgm:spPr/>
      <dgm:t>
        <a:bodyPr/>
        <a:lstStyle/>
        <a:p>
          <a:endParaRPr lang="en-US"/>
        </a:p>
      </dgm:t>
    </dgm:pt>
    <dgm:pt modelId="{5344B772-B10E-410A-9627-D2D61FEB2937}" type="pres">
      <dgm:prSet presAssocID="{3D3BA6C8-5069-43B8-B069-1048757DB138}" presName="dummy2a" presStyleCnt="0"/>
      <dgm:spPr/>
    </dgm:pt>
    <dgm:pt modelId="{BC04506D-04B1-4466-A698-95AB68296954}" type="pres">
      <dgm:prSet presAssocID="{3D3BA6C8-5069-43B8-B069-1048757DB138}" presName="dummy2b" presStyleCnt="0"/>
      <dgm:spPr/>
    </dgm:pt>
    <dgm:pt modelId="{7FFB4199-E26C-430D-BB80-2D30D275A49E}" type="pres">
      <dgm:prSet presAssocID="{3D3BA6C8-5069-43B8-B069-1048757DB138}" presName="wedge2Tx" presStyleLbl="node1" presStyleIdx="1" presStyleCnt="3">
        <dgm:presLayoutVars>
          <dgm:chMax val="0"/>
          <dgm:chPref val="0"/>
          <dgm:bulletEnabled val="1"/>
        </dgm:presLayoutVars>
      </dgm:prSet>
      <dgm:spPr/>
      <dgm:t>
        <a:bodyPr/>
        <a:lstStyle/>
        <a:p>
          <a:endParaRPr lang="en-US"/>
        </a:p>
      </dgm:t>
    </dgm:pt>
    <dgm:pt modelId="{132F3813-5184-49E9-9211-1416AC15A01D}" type="pres">
      <dgm:prSet presAssocID="{3D3BA6C8-5069-43B8-B069-1048757DB138}" presName="wedge3" presStyleLbl="node1" presStyleIdx="2" presStyleCnt="3" custLinFactNeighborX="768" custLinFactNeighborY="1760"/>
      <dgm:spPr/>
      <dgm:t>
        <a:bodyPr/>
        <a:lstStyle/>
        <a:p>
          <a:endParaRPr lang="en-US"/>
        </a:p>
      </dgm:t>
    </dgm:pt>
    <dgm:pt modelId="{D129AFB1-3F7D-4DF5-A9EE-9098D11B3755}" type="pres">
      <dgm:prSet presAssocID="{3D3BA6C8-5069-43B8-B069-1048757DB138}" presName="dummy3a" presStyleCnt="0"/>
      <dgm:spPr/>
    </dgm:pt>
    <dgm:pt modelId="{D1398CC2-35AA-4603-8940-358E2FCADA7B}" type="pres">
      <dgm:prSet presAssocID="{3D3BA6C8-5069-43B8-B069-1048757DB138}" presName="dummy3b" presStyleCnt="0"/>
      <dgm:spPr/>
    </dgm:pt>
    <dgm:pt modelId="{B17B64D8-4E96-4880-A6F3-EA869E0FE155}" type="pres">
      <dgm:prSet presAssocID="{3D3BA6C8-5069-43B8-B069-1048757DB138}" presName="wedge3Tx" presStyleLbl="node1" presStyleIdx="2" presStyleCnt="3">
        <dgm:presLayoutVars>
          <dgm:chMax val="0"/>
          <dgm:chPref val="0"/>
          <dgm:bulletEnabled val="1"/>
        </dgm:presLayoutVars>
      </dgm:prSet>
      <dgm:spPr/>
      <dgm:t>
        <a:bodyPr/>
        <a:lstStyle/>
        <a:p>
          <a:endParaRPr lang="en-US"/>
        </a:p>
      </dgm:t>
    </dgm:pt>
    <dgm:pt modelId="{729876EF-67E7-4E40-BE02-2A450EB1D4B7}" type="pres">
      <dgm:prSet presAssocID="{893FA0A6-269D-4174-ABA6-93651C400B3F}" presName="arrowWedge1" presStyleLbl="fgSibTrans2D1" presStyleIdx="0" presStyleCnt="3"/>
      <dgm:spPr/>
    </dgm:pt>
    <dgm:pt modelId="{90C3806B-0314-4BD4-A948-73AA8C3E44D9}" type="pres">
      <dgm:prSet presAssocID="{709C2090-3EC3-45D8-A3D9-52C1F0B5000C}" presName="arrowWedge2" presStyleLbl="fgSibTrans2D1" presStyleIdx="1" presStyleCnt="3"/>
      <dgm:spPr/>
    </dgm:pt>
    <dgm:pt modelId="{2E8359BB-ABD3-43B8-A409-9624B0EF3FD2}" type="pres">
      <dgm:prSet presAssocID="{9BF689F9-C044-4366-AE68-D7DE4E52E284}" presName="arrowWedge3" presStyleLbl="fgSibTrans2D1" presStyleIdx="2" presStyleCnt="3"/>
      <dgm:spPr/>
    </dgm:pt>
  </dgm:ptLst>
  <dgm:cxnLst>
    <dgm:cxn modelId="{504DE467-AD7D-460C-9F16-EF4F9EEFFB91}" srcId="{3D3BA6C8-5069-43B8-B069-1048757DB138}" destId="{88A18D89-5C3D-4E1B-BA7C-00EE176CC8E0}" srcOrd="2" destOrd="0" parTransId="{2E31D7ED-5F54-4F6F-953C-1ED1A7D9792C}" sibTransId="{9BF689F9-C044-4366-AE68-D7DE4E52E284}"/>
    <dgm:cxn modelId="{F72A7A7B-4663-41DE-A535-D48C30E06EBA}" type="presOf" srcId="{C8A35E7F-A96B-42BA-B30D-AB27F6A7CF4B}" destId="{983C9089-6FAC-48C0-A5CA-48FAC435FD01}" srcOrd="0" destOrd="0" presId="urn:microsoft.com/office/officeart/2005/8/layout/cycle8"/>
    <dgm:cxn modelId="{A708092C-734E-460D-9645-0C4EEA330290}" srcId="{3D3BA6C8-5069-43B8-B069-1048757DB138}" destId="{C8A35E7F-A96B-42BA-B30D-AB27F6A7CF4B}" srcOrd="0" destOrd="0" parTransId="{CFD1041A-7BC1-49C0-B82E-B75C90FB9E5A}" sibTransId="{893FA0A6-269D-4174-ABA6-93651C400B3F}"/>
    <dgm:cxn modelId="{2A110474-AFF2-429D-BC6C-0378288AAE7E}" type="presOf" srcId="{C8A35E7F-A96B-42BA-B30D-AB27F6A7CF4B}" destId="{AB622E99-A482-4338-B039-4204E3076781}" srcOrd="1" destOrd="0" presId="urn:microsoft.com/office/officeart/2005/8/layout/cycle8"/>
    <dgm:cxn modelId="{136230A9-7F47-4C89-B2A9-02A5D6C59446}" type="presOf" srcId="{88A18D89-5C3D-4E1B-BA7C-00EE176CC8E0}" destId="{B17B64D8-4E96-4880-A6F3-EA869E0FE155}" srcOrd="1" destOrd="0" presId="urn:microsoft.com/office/officeart/2005/8/layout/cycle8"/>
    <dgm:cxn modelId="{5870337B-8869-4158-94C7-182D9EDD2340}" type="presOf" srcId="{3D3BA6C8-5069-43B8-B069-1048757DB138}" destId="{51E27FB3-A1E3-434C-98BF-CB5736B4A2F4}" srcOrd="0" destOrd="0" presId="urn:microsoft.com/office/officeart/2005/8/layout/cycle8"/>
    <dgm:cxn modelId="{2AE5FBA1-FF54-4681-A3CF-D6487DA57AA9}" type="presOf" srcId="{DB8DF462-AE74-452B-A4F0-E90D7679046D}" destId="{7FFB4199-E26C-430D-BB80-2D30D275A49E}" srcOrd="1" destOrd="0" presId="urn:microsoft.com/office/officeart/2005/8/layout/cycle8"/>
    <dgm:cxn modelId="{9B0AA80F-0285-467B-90A3-1053A50D8C5E}" srcId="{3D3BA6C8-5069-43B8-B069-1048757DB138}" destId="{DB8DF462-AE74-452B-A4F0-E90D7679046D}" srcOrd="1" destOrd="0" parTransId="{CB146F81-B392-4132-8AE9-33096A63ECA0}" sibTransId="{709C2090-3EC3-45D8-A3D9-52C1F0B5000C}"/>
    <dgm:cxn modelId="{F62D3C56-8E3F-4FF7-9FAF-E40965E278C2}" type="presOf" srcId="{88A18D89-5C3D-4E1B-BA7C-00EE176CC8E0}" destId="{132F3813-5184-49E9-9211-1416AC15A01D}" srcOrd="0" destOrd="0" presId="urn:microsoft.com/office/officeart/2005/8/layout/cycle8"/>
    <dgm:cxn modelId="{BA9389B1-9D82-48D4-A1B5-5A1584929AA1}" type="presOf" srcId="{DB8DF462-AE74-452B-A4F0-E90D7679046D}" destId="{E8D31D8B-C512-4526-8406-E417424D05C9}" srcOrd="0" destOrd="0" presId="urn:microsoft.com/office/officeart/2005/8/layout/cycle8"/>
    <dgm:cxn modelId="{AD34C79E-75AD-4BD4-AE1C-5876FD824C60}" type="presParOf" srcId="{51E27FB3-A1E3-434C-98BF-CB5736B4A2F4}" destId="{983C9089-6FAC-48C0-A5CA-48FAC435FD01}" srcOrd="0" destOrd="0" presId="urn:microsoft.com/office/officeart/2005/8/layout/cycle8"/>
    <dgm:cxn modelId="{477D51DA-8B4F-44FA-ADBC-3075ECD45E2A}" type="presParOf" srcId="{51E27FB3-A1E3-434C-98BF-CB5736B4A2F4}" destId="{C353C615-AF2D-44EF-8B08-DAA89C9AA4F6}" srcOrd="1" destOrd="0" presId="urn:microsoft.com/office/officeart/2005/8/layout/cycle8"/>
    <dgm:cxn modelId="{BFC6CE40-A5D6-4DF5-89DB-EA9AC0675A4F}" type="presParOf" srcId="{51E27FB3-A1E3-434C-98BF-CB5736B4A2F4}" destId="{263649F7-0984-4767-96A1-B756C1987323}" srcOrd="2" destOrd="0" presId="urn:microsoft.com/office/officeart/2005/8/layout/cycle8"/>
    <dgm:cxn modelId="{D55D15CB-915B-44C2-8213-2920B40235B0}" type="presParOf" srcId="{51E27FB3-A1E3-434C-98BF-CB5736B4A2F4}" destId="{AB622E99-A482-4338-B039-4204E3076781}" srcOrd="3" destOrd="0" presId="urn:microsoft.com/office/officeart/2005/8/layout/cycle8"/>
    <dgm:cxn modelId="{45040FD2-E9EB-46CF-B52E-BA36E5F5C9F8}" type="presParOf" srcId="{51E27FB3-A1E3-434C-98BF-CB5736B4A2F4}" destId="{E8D31D8B-C512-4526-8406-E417424D05C9}" srcOrd="4" destOrd="0" presId="urn:microsoft.com/office/officeart/2005/8/layout/cycle8"/>
    <dgm:cxn modelId="{073653E0-5E81-426E-9827-CBA69D2C302D}" type="presParOf" srcId="{51E27FB3-A1E3-434C-98BF-CB5736B4A2F4}" destId="{5344B772-B10E-410A-9627-D2D61FEB2937}" srcOrd="5" destOrd="0" presId="urn:microsoft.com/office/officeart/2005/8/layout/cycle8"/>
    <dgm:cxn modelId="{7B3F733F-DFAF-4D17-886F-112852265759}" type="presParOf" srcId="{51E27FB3-A1E3-434C-98BF-CB5736B4A2F4}" destId="{BC04506D-04B1-4466-A698-95AB68296954}" srcOrd="6" destOrd="0" presId="urn:microsoft.com/office/officeart/2005/8/layout/cycle8"/>
    <dgm:cxn modelId="{1CB19514-94FC-408C-AA7B-06ADD3BEF0D6}" type="presParOf" srcId="{51E27FB3-A1E3-434C-98BF-CB5736B4A2F4}" destId="{7FFB4199-E26C-430D-BB80-2D30D275A49E}" srcOrd="7" destOrd="0" presId="urn:microsoft.com/office/officeart/2005/8/layout/cycle8"/>
    <dgm:cxn modelId="{EE9719FC-4DF8-43EC-8E43-2D551314CD4F}" type="presParOf" srcId="{51E27FB3-A1E3-434C-98BF-CB5736B4A2F4}" destId="{132F3813-5184-49E9-9211-1416AC15A01D}" srcOrd="8" destOrd="0" presId="urn:microsoft.com/office/officeart/2005/8/layout/cycle8"/>
    <dgm:cxn modelId="{27C30ED2-110F-473B-90FC-B93BA6F30B6B}" type="presParOf" srcId="{51E27FB3-A1E3-434C-98BF-CB5736B4A2F4}" destId="{D129AFB1-3F7D-4DF5-A9EE-9098D11B3755}" srcOrd="9" destOrd="0" presId="urn:microsoft.com/office/officeart/2005/8/layout/cycle8"/>
    <dgm:cxn modelId="{964102E4-50FA-40BF-BF79-C028304896AE}" type="presParOf" srcId="{51E27FB3-A1E3-434C-98BF-CB5736B4A2F4}" destId="{D1398CC2-35AA-4603-8940-358E2FCADA7B}" srcOrd="10" destOrd="0" presId="urn:microsoft.com/office/officeart/2005/8/layout/cycle8"/>
    <dgm:cxn modelId="{A4EE8159-657F-45DE-88BB-704550B4ACBE}" type="presParOf" srcId="{51E27FB3-A1E3-434C-98BF-CB5736B4A2F4}" destId="{B17B64D8-4E96-4880-A6F3-EA869E0FE155}" srcOrd="11" destOrd="0" presId="urn:microsoft.com/office/officeart/2005/8/layout/cycle8"/>
    <dgm:cxn modelId="{B5D946F1-508D-455B-AC2D-B24A8F7703F1}" type="presParOf" srcId="{51E27FB3-A1E3-434C-98BF-CB5736B4A2F4}" destId="{729876EF-67E7-4E40-BE02-2A450EB1D4B7}" srcOrd="12" destOrd="0" presId="urn:microsoft.com/office/officeart/2005/8/layout/cycle8"/>
    <dgm:cxn modelId="{EB168146-B843-4D1A-B67F-F516C218066D}" type="presParOf" srcId="{51E27FB3-A1E3-434C-98BF-CB5736B4A2F4}" destId="{90C3806B-0314-4BD4-A948-73AA8C3E44D9}" srcOrd="13" destOrd="0" presId="urn:microsoft.com/office/officeart/2005/8/layout/cycle8"/>
    <dgm:cxn modelId="{1741520C-B2AE-46EF-8CA8-9DDF1F5548F9}" type="presParOf" srcId="{51E27FB3-A1E3-434C-98BF-CB5736B4A2F4}" destId="{2E8359BB-ABD3-43B8-A409-9624B0EF3FD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AF705-DDFC-4D94-8290-DF24E3810A6C}"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GB"/>
        </a:p>
      </dgm:t>
    </dgm:pt>
    <dgm:pt modelId="{987776AA-1416-4BC0-B07E-4194E1779D83}">
      <dgm:prSet phldrT="[Text]" custT="1"/>
      <dgm:spPr/>
      <dgm:t>
        <a:bodyPr/>
        <a:lstStyle/>
        <a:p>
          <a:r>
            <a:rPr lang="en-GB" sz="2400" b="1" dirty="0"/>
            <a:t>ITS -Systems Capability</a:t>
          </a:r>
        </a:p>
      </dgm:t>
    </dgm:pt>
    <dgm:pt modelId="{025BA5D5-4376-4D81-9467-7DD426E34CC3}" type="parTrans" cxnId="{8F87083E-3790-48E6-BF22-65BF114B8B95}">
      <dgm:prSet/>
      <dgm:spPr/>
      <dgm:t>
        <a:bodyPr/>
        <a:lstStyle/>
        <a:p>
          <a:endParaRPr lang="en-GB"/>
        </a:p>
      </dgm:t>
    </dgm:pt>
    <dgm:pt modelId="{7E33B8B8-BB0B-441F-9086-4116A324CE30}" type="sibTrans" cxnId="{8F87083E-3790-48E6-BF22-65BF114B8B95}">
      <dgm:prSet/>
      <dgm:spPr/>
      <dgm:t>
        <a:bodyPr/>
        <a:lstStyle/>
        <a:p>
          <a:endParaRPr lang="en-GB"/>
        </a:p>
      </dgm:t>
    </dgm:pt>
    <dgm:pt modelId="{BE1184CA-47DC-473A-A75C-E4597CB2FA2D}">
      <dgm:prSet phldrT="[Text]" custT="1"/>
      <dgm:spPr/>
      <dgm:t>
        <a:bodyPr/>
        <a:lstStyle/>
        <a:p>
          <a:pPr algn="ctr"/>
          <a:r>
            <a:rPr lang="en-GB" sz="1400" dirty="0"/>
            <a:t>Real Time Visibility and Tracking of buses</a:t>
          </a:r>
        </a:p>
        <a:p>
          <a:pPr algn="l"/>
          <a:r>
            <a:rPr lang="en-US" sz="1200" dirty="0"/>
            <a:t>1. automatic vehicle location</a:t>
          </a:r>
        </a:p>
        <a:p>
          <a:pPr algn="l"/>
          <a:r>
            <a:rPr lang="en-US" sz="1200" dirty="0"/>
            <a:t>2.Various view, selection and search options</a:t>
          </a:r>
        </a:p>
        <a:p>
          <a:pPr algn="l"/>
          <a:r>
            <a:rPr lang="en-US" sz="1200" dirty="0"/>
            <a:t>3. Monitoring of the performed services (status, deviations, etc.)</a:t>
          </a:r>
          <a:endParaRPr lang="en-GB" sz="1200" dirty="0"/>
        </a:p>
      </dgm:t>
    </dgm:pt>
    <dgm:pt modelId="{8900D103-7098-49D2-B321-D386AC8F6364}" type="parTrans" cxnId="{85D5DCCD-AA64-4AA4-AF30-2157D2EBFB51}">
      <dgm:prSet/>
      <dgm:spPr/>
      <dgm:t>
        <a:bodyPr/>
        <a:lstStyle/>
        <a:p>
          <a:endParaRPr lang="en-GB"/>
        </a:p>
      </dgm:t>
    </dgm:pt>
    <dgm:pt modelId="{3D4F3724-217E-4413-ABDE-A8ADB2A1E5BE}" type="sibTrans" cxnId="{85D5DCCD-AA64-4AA4-AF30-2157D2EBFB51}">
      <dgm:prSet/>
      <dgm:spPr/>
      <dgm:t>
        <a:bodyPr/>
        <a:lstStyle/>
        <a:p>
          <a:endParaRPr lang="en-GB"/>
        </a:p>
      </dgm:t>
    </dgm:pt>
    <dgm:pt modelId="{4580BD1B-C5BE-4F12-8BB9-B30D769285D9}">
      <dgm:prSet phldrT="[Text]" custT="1"/>
      <dgm:spPr/>
      <dgm:t>
        <a:bodyPr/>
        <a:lstStyle/>
        <a:p>
          <a:pPr algn="ctr"/>
          <a:r>
            <a:rPr lang="en-GB" sz="1600" dirty="0"/>
            <a:t>Daily Planning</a:t>
          </a:r>
        </a:p>
        <a:p>
          <a:pPr algn="l"/>
          <a:endParaRPr lang="en-GB" sz="1600" dirty="0"/>
        </a:p>
        <a:p>
          <a:pPr algn="l"/>
          <a:r>
            <a:rPr lang="en-GB" sz="1200" dirty="0"/>
            <a:t>1.Route Planning </a:t>
          </a:r>
        </a:p>
        <a:p>
          <a:pPr algn="l"/>
          <a:r>
            <a:rPr lang="en-GB" sz="1200" dirty="0"/>
            <a:t>2.Bus Scheduling</a:t>
          </a:r>
        </a:p>
        <a:p>
          <a:pPr algn="ctr"/>
          <a:endParaRPr lang="en-GB" sz="1600" dirty="0"/>
        </a:p>
      </dgm:t>
    </dgm:pt>
    <dgm:pt modelId="{1A86B448-2666-420F-814F-856373E32886}" type="parTrans" cxnId="{33064307-D9E6-4A14-9800-0BB56B9ABE53}">
      <dgm:prSet/>
      <dgm:spPr/>
      <dgm:t>
        <a:bodyPr/>
        <a:lstStyle/>
        <a:p>
          <a:endParaRPr lang="en-GB"/>
        </a:p>
      </dgm:t>
    </dgm:pt>
    <dgm:pt modelId="{337312CD-15DE-4AE3-93AD-011420A161F7}" type="sibTrans" cxnId="{33064307-D9E6-4A14-9800-0BB56B9ABE53}">
      <dgm:prSet/>
      <dgm:spPr/>
      <dgm:t>
        <a:bodyPr/>
        <a:lstStyle/>
        <a:p>
          <a:endParaRPr lang="en-GB"/>
        </a:p>
      </dgm:t>
    </dgm:pt>
    <dgm:pt modelId="{132A7D5F-9D67-47D4-8DE5-A64ED9AC7E29}">
      <dgm:prSet phldrT="[Text]" custT="1"/>
      <dgm:spPr/>
      <dgm:t>
        <a:bodyPr/>
        <a:lstStyle/>
        <a:p>
          <a:pPr algn="ctr"/>
          <a:endParaRPr lang="en-GB" sz="1600" dirty="0"/>
        </a:p>
        <a:p>
          <a:pPr algn="ctr"/>
          <a:r>
            <a:rPr lang="en-GB" sz="1600" dirty="0"/>
            <a:t>Operations</a:t>
          </a:r>
        </a:p>
        <a:p>
          <a:pPr algn="ctr"/>
          <a:endParaRPr lang="en-GB" sz="1600" dirty="0"/>
        </a:p>
        <a:p>
          <a:pPr algn="l"/>
          <a:r>
            <a:rPr lang="en-GB" sz="1200" dirty="0"/>
            <a:t> Optimization as and when required</a:t>
          </a:r>
        </a:p>
        <a:p>
          <a:pPr algn="l"/>
          <a:endParaRPr lang="en-GB" sz="1200" dirty="0"/>
        </a:p>
        <a:p>
          <a:pPr algn="l"/>
          <a:endParaRPr lang="en-GB" sz="1200" dirty="0"/>
        </a:p>
        <a:p>
          <a:pPr algn="l"/>
          <a:endParaRPr lang="en-GB" sz="1200" dirty="0"/>
        </a:p>
        <a:p>
          <a:pPr algn="l"/>
          <a:endParaRPr lang="en-GB" sz="1200" dirty="0"/>
        </a:p>
      </dgm:t>
    </dgm:pt>
    <dgm:pt modelId="{8B92FB75-48BC-4B79-9CB9-F6AE5642B98A}" type="parTrans" cxnId="{AF616960-274D-4B08-AD2D-202622C3B241}">
      <dgm:prSet/>
      <dgm:spPr/>
      <dgm:t>
        <a:bodyPr/>
        <a:lstStyle/>
        <a:p>
          <a:endParaRPr lang="en-GB"/>
        </a:p>
      </dgm:t>
    </dgm:pt>
    <dgm:pt modelId="{7DDDAAB8-E1AE-466D-9136-FE4EFAFC5616}" type="sibTrans" cxnId="{AF616960-274D-4B08-AD2D-202622C3B241}">
      <dgm:prSet/>
      <dgm:spPr/>
      <dgm:t>
        <a:bodyPr/>
        <a:lstStyle/>
        <a:p>
          <a:endParaRPr lang="en-GB"/>
        </a:p>
      </dgm:t>
    </dgm:pt>
    <dgm:pt modelId="{90F9FC75-31C7-4CF6-B97F-A211267EF9EA}" type="pres">
      <dgm:prSet presAssocID="{6DDAF705-DDFC-4D94-8290-DF24E3810A6C}" presName="composite" presStyleCnt="0">
        <dgm:presLayoutVars>
          <dgm:chMax val="1"/>
          <dgm:dir/>
          <dgm:resizeHandles val="exact"/>
        </dgm:presLayoutVars>
      </dgm:prSet>
      <dgm:spPr/>
      <dgm:t>
        <a:bodyPr/>
        <a:lstStyle/>
        <a:p>
          <a:endParaRPr lang="en-US"/>
        </a:p>
      </dgm:t>
    </dgm:pt>
    <dgm:pt modelId="{4FFAF27E-87B7-49C4-959D-660386EE537B}" type="pres">
      <dgm:prSet presAssocID="{987776AA-1416-4BC0-B07E-4194E1779D83}" presName="roof" presStyleLbl="dkBgShp" presStyleIdx="0" presStyleCnt="2" custScaleY="81871"/>
      <dgm:spPr/>
      <dgm:t>
        <a:bodyPr/>
        <a:lstStyle/>
        <a:p>
          <a:endParaRPr lang="en-US"/>
        </a:p>
      </dgm:t>
    </dgm:pt>
    <dgm:pt modelId="{EB4904E5-F844-4959-853F-85F24F914CE7}" type="pres">
      <dgm:prSet presAssocID="{987776AA-1416-4BC0-B07E-4194E1779D83}" presName="pillars" presStyleCnt="0"/>
      <dgm:spPr/>
    </dgm:pt>
    <dgm:pt modelId="{5E1B89B8-43C4-4E47-8AB5-B6AFBAA43FC8}" type="pres">
      <dgm:prSet presAssocID="{987776AA-1416-4BC0-B07E-4194E1779D83}" presName="pillar1" presStyleLbl="node1" presStyleIdx="0" presStyleCnt="3" custScaleX="100059" custLinFactNeighborY="358">
        <dgm:presLayoutVars>
          <dgm:bulletEnabled val="1"/>
        </dgm:presLayoutVars>
      </dgm:prSet>
      <dgm:spPr/>
      <dgm:t>
        <a:bodyPr/>
        <a:lstStyle/>
        <a:p>
          <a:endParaRPr lang="en-US"/>
        </a:p>
      </dgm:t>
    </dgm:pt>
    <dgm:pt modelId="{CC0B6860-AAD8-44CC-92D3-E6808181EAB4}" type="pres">
      <dgm:prSet presAssocID="{4580BD1B-C5BE-4F12-8BB9-B30D769285D9}" presName="pillarX" presStyleLbl="node1" presStyleIdx="1" presStyleCnt="3">
        <dgm:presLayoutVars>
          <dgm:bulletEnabled val="1"/>
        </dgm:presLayoutVars>
      </dgm:prSet>
      <dgm:spPr/>
      <dgm:t>
        <a:bodyPr/>
        <a:lstStyle/>
        <a:p>
          <a:endParaRPr lang="en-US"/>
        </a:p>
      </dgm:t>
    </dgm:pt>
    <dgm:pt modelId="{0A6DE91B-8A8C-4D56-AD9F-426AB6AE9C51}" type="pres">
      <dgm:prSet presAssocID="{132A7D5F-9D67-47D4-8DE5-A64ED9AC7E29}" presName="pillarX" presStyleLbl="node1" presStyleIdx="2" presStyleCnt="3">
        <dgm:presLayoutVars>
          <dgm:bulletEnabled val="1"/>
        </dgm:presLayoutVars>
      </dgm:prSet>
      <dgm:spPr/>
      <dgm:t>
        <a:bodyPr/>
        <a:lstStyle/>
        <a:p>
          <a:endParaRPr lang="en-US"/>
        </a:p>
      </dgm:t>
    </dgm:pt>
    <dgm:pt modelId="{F797A54E-00D0-4FE2-BF42-E4370571FDFF}" type="pres">
      <dgm:prSet presAssocID="{987776AA-1416-4BC0-B07E-4194E1779D83}" presName="base" presStyleLbl="dkBgShp" presStyleIdx="1" presStyleCnt="2" custLinFactNeighborY="53788"/>
      <dgm:spPr/>
    </dgm:pt>
  </dgm:ptLst>
  <dgm:cxnLst>
    <dgm:cxn modelId="{33064307-D9E6-4A14-9800-0BB56B9ABE53}" srcId="{987776AA-1416-4BC0-B07E-4194E1779D83}" destId="{4580BD1B-C5BE-4F12-8BB9-B30D769285D9}" srcOrd="1" destOrd="0" parTransId="{1A86B448-2666-420F-814F-856373E32886}" sibTransId="{337312CD-15DE-4AE3-93AD-011420A161F7}"/>
    <dgm:cxn modelId="{089002C7-E220-4716-9E6E-AB30BF6A35DC}" type="presOf" srcId="{BE1184CA-47DC-473A-A75C-E4597CB2FA2D}" destId="{5E1B89B8-43C4-4E47-8AB5-B6AFBAA43FC8}" srcOrd="0" destOrd="0" presId="urn:microsoft.com/office/officeart/2005/8/layout/hList3"/>
    <dgm:cxn modelId="{85D5DCCD-AA64-4AA4-AF30-2157D2EBFB51}" srcId="{987776AA-1416-4BC0-B07E-4194E1779D83}" destId="{BE1184CA-47DC-473A-A75C-E4597CB2FA2D}" srcOrd="0" destOrd="0" parTransId="{8900D103-7098-49D2-B321-D386AC8F6364}" sibTransId="{3D4F3724-217E-4413-ABDE-A8ADB2A1E5BE}"/>
    <dgm:cxn modelId="{508CACF1-231E-4A07-A8B4-05E81503042B}" type="presOf" srcId="{132A7D5F-9D67-47D4-8DE5-A64ED9AC7E29}" destId="{0A6DE91B-8A8C-4D56-AD9F-426AB6AE9C51}" srcOrd="0" destOrd="0" presId="urn:microsoft.com/office/officeart/2005/8/layout/hList3"/>
    <dgm:cxn modelId="{AF616960-274D-4B08-AD2D-202622C3B241}" srcId="{987776AA-1416-4BC0-B07E-4194E1779D83}" destId="{132A7D5F-9D67-47D4-8DE5-A64ED9AC7E29}" srcOrd="2" destOrd="0" parTransId="{8B92FB75-48BC-4B79-9CB9-F6AE5642B98A}" sibTransId="{7DDDAAB8-E1AE-466D-9136-FE4EFAFC5616}"/>
    <dgm:cxn modelId="{02275C2B-4380-4D70-AD27-33CF0A8B02BD}" type="presOf" srcId="{4580BD1B-C5BE-4F12-8BB9-B30D769285D9}" destId="{CC0B6860-AAD8-44CC-92D3-E6808181EAB4}" srcOrd="0" destOrd="0" presId="urn:microsoft.com/office/officeart/2005/8/layout/hList3"/>
    <dgm:cxn modelId="{84B5114A-3B34-4855-854C-0517C3C9C972}" type="presOf" srcId="{6DDAF705-DDFC-4D94-8290-DF24E3810A6C}" destId="{90F9FC75-31C7-4CF6-B97F-A211267EF9EA}" srcOrd="0" destOrd="0" presId="urn:microsoft.com/office/officeart/2005/8/layout/hList3"/>
    <dgm:cxn modelId="{8F87083E-3790-48E6-BF22-65BF114B8B95}" srcId="{6DDAF705-DDFC-4D94-8290-DF24E3810A6C}" destId="{987776AA-1416-4BC0-B07E-4194E1779D83}" srcOrd="0" destOrd="0" parTransId="{025BA5D5-4376-4D81-9467-7DD426E34CC3}" sibTransId="{7E33B8B8-BB0B-441F-9086-4116A324CE30}"/>
    <dgm:cxn modelId="{F008426C-BA65-48C6-A678-E2D68985C14F}" type="presOf" srcId="{987776AA-1416-4BC0-B07E-4194E1779D83}" destId="{4FFAF27E-87B7-49C4-959D-660386EE537B}" srcOrd="0" destOrd="0" presId="urn:microsoft.com/office/officeart/2005/8/layout/hList3"/>
    <dgm:cxn modelId="{C6BC2842-F373-45AB-971E-E68C83710488}" type="presParOf" srcId="{90F9FC75-31C7-4CF6-B97F-A211267EF9EA}" destId="{4FFAF27E-87B7-49C4-959D-660386EE537B}" srcOrd="0" destOrd="0" presId="urn:microsoft.com/office/officeart/2005/8/layout/hList3"/>
    <dgm:cxn modelId="{6D7CD281-9CFB-49CF-8315-0A4500FB6222}" type="presParOf" srcId="{90F9FC75-31C7-4CF6-B97F-A211267EF9EA}" destId="{EB4904E5-F844-4959-853F-85F24F914CE7}" srcOrd="1" destOrd="0" presId="urn:microsoft.com/office/officeart/2005/8/layout/hList3"/>
    <dgm:cxn modelId="{20752495-C2E4-400F-8377-8264CBA081D1}" type="presParOf" srcId="{EB4904E5-F844-4959-853F-85F24F914CE7}" destId="{5E1B89B8-43C4-4E47-8AB5-B6AFBAA43FC8}" srcOrd="0" destOrd="0" presId="urn:microsoft.com/office/officeart/2005/8/layout/hList3"/>
    <dgm:cxn modelId="{07D6E2E5-1D6B-4C3E-BA8B-DCAA1A4ADD64}" type="presParOf" srcId="{EB4904E5-F844-4959-853F-85F24F914CE7}" destId="{CC0B6860-AAD8-44CC-92D3-E6808181EAB4}" srcOrd="1" destOrd="0" presId="urn:microsoft.com/office/officeart/2005/8/layout/hList3"/>
    <dgm:cxn modelId="{2D7875DB-E178-4ECF-894E-0BA942636D27}" type="presParOf" srcId="{EB4904E5-F844-4959-853F-85F24F914CE7}" destId="{0A6DE91B-8A8C-4D56-AD9F-426AB6AE9C51}" srcOrd="2" destOrd="0" presId="urn:microsoft.com/office/officeart/2005/8/layout/hList3"/>
    <dgm:cxn modelId="{276E9388-2E19-4888-9E9E-6DE95EF3B215}" type="presParOf" srcId="{90F9FC75-31C7-4CF6-B97F-A211267EF9EA}" destId="{F797A54E-00D0-4FE2-BF42-E4370571FDFF}"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388903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148326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46867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127830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143168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224697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74961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112158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246067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298825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D2657-B8BF-4F9B-A161-266A782B28D6}"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DCDB2-73AD-4A39-9CC2-474D931EEACF}" type="slidenum">
              <a:rPr lang="en-US" smtClean="0"/>
              <a:pPr/>
              <a:t>‹#›</a:t>
            </a:fld>
            <a:endParaRPr lang="en-US"/>
          </a:p>
        </p:txBody>
      </p:sp>
    </p:spTree>
    <p:extLst>
      <p:ext uri="{BB962C8B-B14F-4D97-AF65-F5344CB8AC3E}">
        <p14:creationId xmlns:p14="http://schemas.microsoft.com/office/powerpoint/2010/main" val="293981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D2657-B8BF-4F9B-A161-266A782B28D6}" type="datetimeFigureOut">
              <a:rPr lang="en-US" smtClean="0"/>
              <a:pPr/>
              <a:t>11/27/2018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DCDB2-73AD-4A39-9CC2-474D931EEACF}" type="slidenum">
              <a:rPr lang="en-US" smtClean="0"/>
              <a:pPr/>
              <a:t>‹#›</a:t>
            </a:fld>
            <a:endParaRPr lang="en-US"/>
          </a:p>
        </p:txBody>
      </p:sp>
    </p:spTree>
    <p:extLst>
      <p:ext uri="{BB962C8B-B14F-4D97-AF65-F5344CB8AC3E}">
        <p14:creationId xmlns:p14="http://schemas.microsoft.com/office/powerpoint/2010/main" val="2302300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Users/ronaldlwakatare/Dropbox/DART/Document1!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jY8aCepq7UAhVEWRQKHU_DCyEQjRwIBw&amp;url=http://www.tanzanianow.com/transport-in-dar-es-salaam-getting-around/&amp;psig=AFQjCNGqSw97bApHPxTGD4lbHOchCcdlhw&amp;ust=1497012959398240"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google.com/url?sa=i&amp;rct=j&amp;q=&amp;esrc=s&amp;source=images&amp;cd=&amp;cad=rja&amp;uact=8&amp;ved=0ahUKEwi-n-HCo67UAhVBWhQKHebQBgsQjRwIBw&amp;url=http://www.gettyimages.co.uk/detail/news-photo/people-sit-inside-a-dart-bus-in-a-street-of-dar-es-salaam-news-photo/591875310&amp;psig=AFQjCNFSouChSMYRZhC4K6gXLguzCNnDwQ&amp;ust=14970120691889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599"/>
            <a:ext cx="7924800" cy="838201"/>
          </a:xfrm>
        </p:spPr>
        <p:txBody>
          <a:bodyPr>
            <a:normAutofit fontScale="90000"/>
          </a:bodyPr>
          <a:lstStyle/>
          <a:p>
            <a:r>
              <a:rPr lang="en-IN" sz="5400" b="1" dirty="0" smtClean="0">
                <a:solidFill>
                  <a:srgbClr val="0000FF"/>
                </a:solidFill>
                <a:latin typeface="Times New Roman" pitchFamily="18" charset="0"/>
                <a:cs typeface="Times New Roman" pitchFamily="18" charset="0"/>
              </a:rPr>
              <a:t/>
            </a:r>
            <a:br>
              <a:rPr lang="en-IN" sz="5400" b="1" dirty="0" smtClean="0">
                <a:solidFill>
                  <a:srgbClr val="0000FF"/>
                </a:solidFill>
                <a:latin typeface="Times New Roman" pitchFamily="18" charset="0"/>
                <a:cs typeface="Times New Roman" pitchFamily="18" charset="0"/>
              </a:rPr>
            </a:br>
            <a:r>
              <a:rPr lang="en-IN" sz="5400" b="1" dirty="0" smtClean="0">
                <a:solidFill>
                  <a:srgbClr val="0000FF"/>
                </a:solidFill>
                <a:latin typeface="Times New Roman" pitchFamily="18" charset="0"/>
                <a:cs typeface="Times New Roman" pitchFamily="18" charset="0"/>
              </a:rPr>
              <a:t/>
            </a:r>
            <a:br>
              <a:rPr lang="en-IN" sz="5400" b="1" dirty="0" smtClean="0">
                <a:solidFill>
                  <a:srgbClr val="0000FF"/>
                </a:solidFill>
                <a:latin typeface="Times New Roman" pitchFamily="18" charset="0"/>
                <a:cs typeface="Times New Roman" pitchFamily="18" charset="0"/>
              </a:rPr>
            </a:br>
            <a:r>
              <a:rPr lang="en-IN" sz="3100" b="1" dirty="0" smtClean="0">
                <a:solidFill>
                  <a:srgbClr val="0000FF"/>
                </a:solidFill>
                <a:latin typeface="Times New Roman" pitchFamily="18" charset="0"/>
                <a:cs typeface="Times New Roman" pitchFamily="18" charset="0"/>
              </a:rPr>
              <a:t>TUMI NETWORK OF HIGH AMBITION LEADERS, TSHWANE NOVEMBER 2018</a:t>
            </a:r>
            <a:r>
              <a:rPr lang="en-IN" sz="5300" b="1" dirty="0" smtClean="0">
                <a:solidFill>
                  <a:srgbClr val="0000FF"/>
                </a:solidFill>
                <a:latin typeface="Times New Roman" pitchFamily="18" charset="0"/>
                <a:cs typeface="Times New Roman" pitchFamily="18" charset="0"/>
              </a:rPr>
              <a:t/>
            </a:r>
            <a:br>
              <a:rPr lang="en-IN" sz="5300" b="1" dirty="0" smtClean="0">
                <a:solidFill>
                  <a:srgbClr val="0000FF"/>
                </a:solidFill>
                <a:latin typeface="Times New Roman" pitchFamily="18" charset="0"/>
                <a:cs typeface="Times New Roman" pitchFamily="18" charset="0"/>
              </a:rPr>
            </a:br>
            <a:r>
              <a:rPr lang="en-IN" sz="5300" b="1" dirty="0">
                <a:solidFill>
                  <a:srgbClr val="0000FF"/>
                </a:solidFill>
                <a:latin typeface="Times New Roman" pitchFamily="18" charset="0"/>
                <a:cs typeface="Times New Roman" pitchFamily="18" charset="0"/>
              </a:rPr>
              <a:t/>
            </a:r>
            <a:br>
              <a:rPr lang="en-IN" sz="5300" b="1" dirty="0">
                <a:solidFill>
                  <a:srgbClr val="0000FF"/>
                </a:solidFill>
                <a:latin typeface="Times New Roman" pitchFamily="18" charset="0"/>
                <a:cs typeface="Times New Roman" pitchFamily="18" charset="0"/>
              </a:rPr>
            </a:br>
            <a:endParaRPr lang="en-US" dirty="0"/>
          </a:p>
        </p:txBody>
      </p:sp>
      <p:pic>
        <p:nvPicPr>
          <p:cNvPr id="4" name="Picture 3"/>
          <p:cNvPicPr>
            <a:picLocks noChangeAspect="1"/>
          </p:cNvPicPr>
          <p:nvPr/>
        </p:nvPicPr>
        <p:blipFill>
          <a:blip r:embed="rId2" cstate="print"/>
          <a:stretch>
            <a:fillRect/>
          </a:stretch>
        </p:blipFill>
        <p:spPr>
          <a:xfrm>
            <a:off x="152400" y="2081645"/>
            <a:ext cx="8763000" cy="4547755"/>
          </a:xfrm>
          <a:prstGeom prst="rect">
            <a:avLst/>
          </a:prstGeom>
        </p:spPr>
      </p:pic>
      <p:sp>
        <p:nvSpPr>
          <p:cNvPr id="5" name="Rectangle 4"/>
          <p:cNvSpPr/>
          <p:nvPr/>
        </p:nvSpPr>
        <p:spPr>
          <a:xfrm>
            <a:off x="152400" y="6208033"/>
            <a:ext cx="7162800" cy="369332"/>
          </a:xfrm>
          <a:prstGeom prst="rect">
            <a:avLst/>
          </a:prstGeom>
        </p:spPr>
        <p:txBody>
          <a:bodyPr wrap="square">
            <a:spAutoFit/>
          </a:bodyPr>
          <a:lstStyle/>
          <a:p>
            <a:pPr fontAlgn="auto">
              <a:spcBef>
                <a:spcPts val="0"/>
              </a:spcBef>
              <a:spcAft>
                <a:spcPts val="0"/>
              </a:spcAft>
              <a:defRPr/>
            </a:pPr>
            <a:r>
              <a:rPr lang="en-GB" b="1" dirty="0">
                <a:ln w="50800"/>
                <a:solidFill>
                  <a:srgbClr val="FF0000"/>
                </a:solidFill>
                <a:latin typeface="Lucida Bright" pitchFamily="18" charset="0"/>
              </a:rPr>
              <a:t>Bringing Bus Rapid Transit to Tanzania: Steps To Success</a:t>
            </a:r>
            <a:endParaRPr lang="en-US" b="1" dirty="0">
              <a:ln w="50800"/>
              <a:solidFill>
                <a:srgbClr val="FF0000"/>
              </a:solidFill>
            </a:endParaRPr>
          </a:p>
        </p:txBody>
      </p:sp>
    </p:spTree>
    <p:extLst>
      <p:ext uri="{BB962C8B-B14F-4D97-AF65-F5344CB8AC3E}">
        <p14:creationId xmlns:p14="http://schemas.microsoft.com/office/powerpoint/2010/main" val="2741171080"/>
      </p:ext>
    </p:extLst>
  </p:cSld>
  <p:clrMapOvr>
    <a:masterClrMapping/>
  </p:clrMapOvr>
  <mc:AlternateContent xmlns:mc="http://schemas.openxmlformats.org/markup-compatibility/2006">
    <mc:Choice xmlns:p14="http://schemas.microsoft.com/office/powerpoint/2010/main" Requires="p14">
      <p:transition p14:dur="250" advTm="1000"/>
    </mc:Choice>
    <mc:Fallback>
      <p:transition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fr-FR" b="1" dirty="0" smtClean="0">
                <a:solidFill>
                  <a:srgbClr val="0000FF"/>
                </a:solidFill>
              </a:rPr>
              <a:t>DART Technologies - ITS</a:t>
            </a:r>
            <a:br>
              <a:rPr lang="fr-FR" b="1" dirty="0" smtClean="0">
                <a:solidFill>
                  <a:srgbClr val="0000FF"/>
                </a:solidFill>
              </a:rPr>
            </a:br>
            <a:endParaRPr lang="en-US" dirty="0"/>
          </a:p>
        </p:txBody>
      </p:sp>
      <p:sp>
        <p:nvSpPr>
          <p:cNvPr id="3" name="Content Placeholder 2"/>
          <p:cNvSpPr>
            <a:spLocks noGrp="1"/>
          </p:cNvSpPr>
          <p:nvPr>
            <p:ph idx="1"/>
          </p:nvPr>
        </p:nvSpPr>
        <p:spPr>
          <a:xfrm>
            <a:off x="457200" y="609600"/>
            <a:ext cx="8229600" cy="5516563"/>
          </a:xfrm>
        </p:spPr>
        <p:txBody>
          <a:bodyPr/>
          <a:lstStyle/>
          <a:p>
            <a:pPr marL="0" lvl="0" indent="0">
              <a:buNone/>
            </a:pPr>
            <a:r>
              <a:rPr lang="en-US" b="1" dirty="0" smtClean="0">
                <a:solidFill>
                  <a:srgbClr val="002060"/>
                </a:solidFill>
                <a:cs typeface="Times New Roman" pitchFamily="18" charset="0"/>
              </a:rPr>
              <a:t>One Single Software Platform</a:t>
            </a:r>
          </a:p>
          <a:p>
            <a:pPr marL="0" lvl="0" indent="0">
              <a:buNone/>
            </a:pPr>
            <a:endParaRPr lang="en-GB" dirty="0" smtClean="0"/>
          </a:p>
          <a:p>
            <a:pPr marL="0" indent="0">
              <a:buNone/>
            </a:pPr>
            <a:endParaRPr lang="en-US" dirty="0"/>
          </a:p>
        </p:txBody>
      </p:sp>
      <p:graphicFrame>
        <p:nvGraphicFramePr>
          <p:cNvPr id="5" name="Diagram 4">
            <a:extLst>
              <a:ext uri="{FF2B5EF4-FFF2-40B4-BE49-F238E27FC236}">
                <a16:creationId xmlns:a16="http://schemas.microsoft.com/office/drawing/2014/main" xmlns="" id="{9702CADA-F96E-4068-B67E-EBC8831DA385}"/>
              </a:ext>
            </a:extLst>
          </p:cNvPr>
          <p:cNvGraphicFramePr/>
          <p:nvPr>
            <p:extLst/>
          </p:nvPr>
        </p:nvGraphicFramePr>
        <p:xfrm>
          <a:off x="152400" y="1438920"/>
          <a:ext cx="3376736" cy="3742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xmlns="" id="{85BCFEC0-E4AE-4E04-B698-5EEFF8E4AAC7}"/>
              </a:ext>
            </a:extLst>
          </p:cNvPr>
          <p:cNvGraphicFramePr/>
          <p:nvPr>
            <p:extLst>
              <p:ext uri="{D42A27DB-BD31-4B8C-83A1-F6EECF244321}">
                <p14:modId xmlns:p14="http://schemas.microsoft.com/office/powerpoint/2010/main" val="1020526647"/>
              </p:ext>
            </p:extLst>
          </p:nvPr>
        </p:nvGraphicFramePr>
        <p:xfrm>
          <a:off x="3748989" y="1143000"/>
          <a:ext cx="4919192" cy="3122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xmlns="" id="{FE7D11CA-5569-451D-AA46-6EA3ED2FBB4C}"/>
              </a:ext>
            </a:extLst>
          </p:cNvPr>
          <p:cNvPicPr>
            <a:picLocks noChangeAspect="1"/>
          </p:cNvPicPr>
          <p:nvPr/>
        </p:nvPicPr>
        <p:blipFill>
          <a:blip r:embed="rId12" cstate="print"/>
          <a:stretch>
            <a:fillRect/>
          </a:stretch>
        </p:blipFill>
        <p:spPr>
          <a:xfrm>
            <a:off x="3733800" y="4343399"/>
            <a:ext cx="4921975" cy="2514601"/>
          </a:xfrm>
          <a:prstGeom prst="rect">
            <a:avLst/>
          </a:prstGeom>
        </p:spPr>
      </p:pic>
    </p:spTree>
    <p:extLst>
      <p:ext uri="{BB962C8B-B14F-4D97-AF65-F5344CB8AC3E}">
        <p14:creationId xmlns:p14="http://schemas.microsoft.com/office/powerpoint/2010/main" val="312939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fr-FR" b="1" dirty="0" smtClean="0">
                <a:solidFill>
                  <a:srgbClr val="0000FF"/>
                </a:solidFill>
              </a:rPr>
              <a:t/>
            </a:r>
            <a:br>
              <a:rPr lang="fr-FR" b="1" dirty="0" smtClean="0">
                <a:solidFill>
                  <a:srgbClr val="0000FF"/>
                </a:solidFill>
              </a:rPr>
            </a:br>
            <a:r>
              <a:rPr lang="fr-FR" b="1" dirty="0">
                <a:solidFill>
                  <a:srgbClr val="0000FF"/>
                </a:solidFill>
              </a:rPr>
              <a:t/>
            </a:r>
            <a:br>
              <a:rPr lang="fr-FR" b="1" dirty="0">
                <a:solidFill>
                  <a:srgbClr val="0000FF"/>
                </a:solidFill>
              </a:rPr>
            </a:br>
            <a:r>
              <a:rPr lang="fr-FR" sz="4000" b="1" dirty="0" smtClean="0">
                <a:solidFill>
                  <a:srgbClr val="0000FF"/>
                </a:solidFill>
              </a:rPr>
              <a:t>DART System Phase 1- </a:t>
            </a:r>
            <a:r>
              <a:rPr lang="fr-FR" sz="4000" b="1" dirty="0" err="1" smtClean="0">
                <a:solidFill>
                  <a:srgbClr val="0000FF"/>
                </a:solidFill>
              </a:rPr>
              <a:t>Pre-boarding</a:t>
            </a:r>
            <a:r>
              <a:rPr lang="fr-FR" sz="4000" b="1" dirty="0" smtClean="0">
                <a:solidFill>
                  <a:srgbClr val="0000FF"/>
                </a:solidFill>
              </a:rPr>
              <a:t> </a:t>
            </a:r>
            <a:r>
              <a:rPr lang="fr-FR" sz="4000" b="1" dirty="0" err="1" smtClean="0">
                <a:solidFill>
                  <a:srgbClr val="0000FF"/>
                </a:solidFill>
              </a:rPr>
              <a:t>Tickecting</a:t>
            </a:r>
            <a:r>
              <a:rPr lang="fr-FR" sz="4000" b="1" dirty="0" smtClean="0">
                <a:solidFill>
                  <a:srgbClr val="0000FF"/>
                </a:solidFill>
              </a:rPr>
              <a:t> </a:t>
            </a:r>
            <a:r>
              <a:rPr lang="fr-FR" b="1" dirty="0" smtClean="0">
                <a:solidFill>
                  <a:srgbClr val="0000FF"/>
                </a:solidFill>
              </a:rPr>
              <a:t/>
            </a:r>
            <a:br>
              <a:rPr lang="fr-FR" b="1" dirty="0" smtClean="0">
                <a:solidFill>
                  <a:srgbClr val="0000FF"/>
                </a:solidFill>
              </a:rPr>
            </a:br>
            <a:endParaRPr lang="en-US" dirty="0"/>
          </a:p>
        </p:txBody>
      </p:sp>
      <p:sp>
        <p:nvSpPr>
          <p:cNvPr id="3" name="Content Placeholder 2"/>
          <p:cNvSpPr>
            <a:spLocks noGrp="1"/>
          </p:cNvSpPr>
          <p:nvPr>
            <p:ph idx="1"/>
          </p:nvPr>
        </p:nvSpPr>
        <p:spPr>
          <a:xfrm>
            <a:off x="457200" y="1371600"/>
            <a:ext cx="8229600" cy="4754563"/>
          </a:xfrm>
        </p:spPr>
        <p:txBody>
          <a:bodyPr/>
          <a:lstStyle/>
          <a:p>
            <a:pPr marL="0" lvl="0" indent="0">
              <a:buNone/>
            </a:pPr>
            <a:r>
              <a:rPr lang="en-GB" sz="2400" b="1" dirty="0" smtClean="0">
                <a:cs typeface="Times New Roman" pitchFamily="18" charset="0"/>
              </a:rPr>
              <a:t>Automatic Fare collection, clearing and settlement system</a:t>
            </a:r>
            <a:endParaRPr lang="en-GB" sz="2400" dirty="0" smtClean="0"/>
          </a:p>
          <a:p>
            <a:pPr marL="0" indent="0">
              <a:buNone/>
            </a:pPr>
            <a:endParaRPr lang="en-US" dirty="0"/>
          </a:p>
        </p:txBody>
      </p:sp>
      <p:sp>
        <p:nvSpPr>
          <p:cNvPr id="4" name="Rectangle 3"/>
          <p:cNvSpPr/>
          <p:nvPr/>
        </p:nvSpPr>
        <p:spPr>
          <a:xfrm>
            <a:off x="304800" y="1342072"/>
            <a:ext cx="8305800" cy="2123658"/>
          </a:xfrm>
          <a:prstGeom prst="rect">
            <a:avLst/>
          </a:prstGeom>
        </p:spPr>
        <p:txBody>
          <a:bodyPr wrap="square">
            <a:spAutoFit/>
          </a:bodyPr>
          <a:lstStyle/>
          <a:p>
            <a:pPr>
              <a:lnSpc>
                <a:spcPct val="150000"/>
              </a:lnSpc>
            </a:pPr>
            <a:endParaRPr lang="en-GB" sz="1400" dirty="0"/>
          </a:p>
          <a:p>
            <a:pPr>
              <a:lnSpc>
                <a:spcPct val="150000"/>
              </a:lnSpc>
            </a:pPr>
            <a:endParaRPr lang="en-GB" sz="1400" dirty="0" smtClean="0"/>
          </a:p>
          <a:p>
            <a:pPr>
              <a:lnSpc>
                <a:spcPct val="150000"/>
              </a:lnSpc>
            </a:pPr>
            <a:r>
              <a:rPr lang="en-GB" sz="1400" dirty="0" smtClean="0"/>
              <a:t>Ticketing </a:t>
            </a:r>
            <a:r>
              <a:rPr lang="en-GB" sz="1400" dirty="0"/>
              <a:t>Solution for Buses</a:t>
            </a:r>
          </a:p>
          <a:p>
            <a:pPr>
              <a:lnSpc>
                <a:spcPct val="150000"/>
              </a:lnSpc>
              <a:buFont typeface="Wingdings" pitchFamily="2" charset="2"/>
              <a:buChar char="v"/>
            </a:pPr>
            <a:r>
              <a:rPr lang="en-GB" sz="1400" dirty="0"/>
              <a:t> Barcode Tickets</a:t>
            </a:r>
          </a:p>
          <a:p>
            <a:pPr>
              <a:lnSpc>
                <a:spcPct val="150000"/>
              </a:lnSpc>
              <a:buFont typeface="Wingdings" pitchFamily="2" charset="2"/>
              <a:buChar char="v"/>
            </a:pPr>
            <a:r>
              <a:rPr lang="en-GB" sz="1400" dirty="0" smtClean="0"/>
              <a:t> Contactless Cards </a:t>
            </a:r>
          </a:p>
          <a:p>
            <a:pPr>
              <a:lnSpc>
                <a:spcPct val="150000"/>
              </a:lnSpc>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9544" y="1783044"/>
            <a:ext cx="1394190" cy="1312965"/>
          </a:xfrm>
          <a:prstGeom prst="rect">
            <a:avLst/>
          </a:prstGeom>
        </p:spPr>
      </p:pic>
      <p:pic>
        <p:nvPicPr>
          <p:cNvPr id="6" name="Picture 5" descr="Pic5.jpg"/>
          <p:cNvPicPr>
            <a:picLocks noChangeAspect="1"/>
          </p:cNvPicPr>
          <p:nvPr/>
        </p:nvPicPr>
        <p:blipFill>
          <a:blip r:embed="rId3" cstate="print"/>
          <a:stretch>
            <a:fillRect/>
          </a:stretch>
        </p:blipFill>
        <p:spPr>
          <a:xfrm>
            <a:off x="6781800" y="1783044"/>
            <a:ext cx="1543962" cy="1543962"/>
          </a:xfrm>
          <a:prstGeom prst="rect">
            <a:avLst/>
          </a:prstGeom>
        </p:spPr>
      </p:pic>
      <p:grpSp>
        <p:nvGrpSpPr>
          <p:cNvPr id="7" name="Group 6"/>
          <p:cNvGrpSpPr/>
          <p:nvPr/>
        </p:nvGrpSpPr>
        <p:grpSpPr>
          <a:xfrm>
            <a:off x="884696" y="3256457"/>
            <a:ext cx="6705600" cy="2361282"/>
            <a:chOff x="914400" y="1371600"/>
            <a:chExt cx="6400800" cy="3132083"/>
          </a:xfrm>
        </p:grpSpPr>
        <p:cxnSp>
          <p:nvCxnSpPr>
            <p:cNvPr id="8" name="Straight Connector 7"/>
            <p:cNvCxnSpPr/>
            <p:nvPr/>
          </p:nvCxnSpPr>
          <p:spPr>
            <a:xfrm>
              <a:off x="1905000" y="2817812"/>
              <a:ext cx="1118755" cy="7679"/>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2209800"/>
              <a:ext cx="838200" cy="246221"/>
            </a:xfrm>
            <a:prstGeom prst="rect">
              <a:avLst/>
            </a:prstGeom>
            <a:noFill/>
            <a:ln w="3175">
              <a:solidFill>
                <a:srgbClr val="0070C0"/>
              </a:solidFill>
            </a:ln>
          </p:spPr>
          <p:txBody>
            <a:bodyPr wrap="square" rtlCol="0">
              <a:spAutoFit/>
            </a:bodyPr>
            <a:lstStyle/>
            <a:p>
              <a:r>
                <a:rPr lang="en-GB" sz="1000" b="1" dirty="0" err="1"/>
                <a:t>Gerezani</a:t>
              </a:r>
              <a:endParaRPr lang="en-GB" sz="1000" b="1" dirty="0"/>
            </a:p>
          </p:txBody>
        </p:sp>
        <p:cxnSp>
          <p:nvCxnSpPr>
            <p:cNvPr id="10" name="Straight Connector 9"/>
            <p:cNvCxnSpPr/>
            <p:nvPr/>
          </p:nvCxnSpPr>
          <p:spPr>
            <a:xfrm rot="5400000">
              <a:off x="2058194" y="2667000"/>
              <a:ext cx="3040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3200400"/>
              <a:ext cx="685800" cy="246221"/>
            </a:xfrm>
            <a:prstGeom prst="rect">
              <a:avLst/>
            </a:prstGeom>
            <a:noFill/>
            <a:ln w="3175">
              <a:solidFill>
                <a:srgbClr val="0070C0"/>
              </a:solidFill>
            </a:ln>
          </p:spPr>
          <p:txBody>
            <a:bodyPr wrap="square" rtlCol="0">
              <a:spAutoFit/>
            </a:bodyPr>
            <a:lstStyle/>
            <a:p>
              <a:r>
                <a:rPr lang="en-GB" sz="1000" b="1" dirty="0"/>
                <a:t>Morocco</a:t>
              </a:r>
            </a:p>
          </p:txBody>
        </p:sp>
        <p:sp>
          <p:nvSpPr>
            <p:cNvPr id="12" name="TextBox 11"/>
            <p:cNvSpPr txBox="1"/>
            <p:nvPr/>
          </p:nvSpPr>
          <p:spPr>
            <a:xfrm>
              <a:off x="1066800" y="2667000"/>
              <a:ext cx="838200" cy="246221"/>
            </a:xfrm>
            <a:prstGeom prst="rect">
              <a:avLst/>
            </a:prstGeom>
            <a:noFill/>
            <a:ln w="3175">
              <a:solidFill>
                <a:srgbClr val="0070C0"/>
              </a:solidFill>
            </a:ln>
          </p:spPr>
          <p:txBody>
            <a:bodyPr wrap="square" rtlCol="0">
              <a:spAutoFit/>
            </a:bodyPr>
            <a:lstStyle/>
            <a:p>
              <a:r>
                <a:rPr lang="en-GB" sz="1000" b="1" dirty="0" err="1"/>
                <a:t>Kivukoni</a:t>
              </a:r>
              <a:endParaRPr lang="en-GB" sz="1000" b="1" dirty="0"/>
            </a:p>
          </p:txBody>
        </p:sp>
        <p:sp>
          <p:nvSpPr>
            <p:cNvPr id="13" name="TextBox 12"/>
            <p:cNvSpPr txBox="1"/>
            <p:nvPr/>
          </p:nvSpPr>
          <p:spPr>
            <a:xfrm>
              <a:off x="3886200" y="2667000"/>
              <a:ext cx="609600" cy="246221"/>
            </a:xfrm>
            <a:prstGeom prst="rect">
              <a:avLst/>
            </a:prstGeom>
            <a:noFill/>
            <a:ln w="3175">
              <a:solidFill>
                <a:srgbClr val="0070C0"/>
              </a:solidFill>
            </a:ln>
          </p:spPr>
          <p:txBody>
            <a:bodyPr wrap="square" rtlCol="0">
              <a:spAutoFit/>
            </a:bodyPr>
            <a:lstStyle/>
            <a:p>
              <a:r>
                <a:rPr lang="en-GB" sz="1000" b="1" dirty="0" err="1"/>
                <a:t>Kimara</a:t>
              </a:r>
              <a:endParaRPr lang="en-GB" sz="1000" b="1" dirty="0"/>
            </a:p>
          </p:txBody>
        </p:sp>
        <p:sp>
          <p:nvSpPr>
            <p:cNvPr id="14" name="TextBox 13"/>
            <p:cNvSpPr txBox="1"/>
            <p:nvPr/>
          </p:nvSpPr>
          <p:spPr>
            <a:xfrm>
              <a:off x="6477000" y="2667000"/>
              <a:ext cx="838200" cy="276999"/>
            </a:xfrm>
            <a:prstGeom prst="rect">
              <a:avLst/>
            </a:prstGeom>
            <a:noFill/>
            <a:ln w="3175">
              <a:solidFill>
                <a:srgbClr val="0070C0"/>
              </a:solidFill>
            </a:ln>
          </p:spPr>
          <p:txBody>
            <a:bodyPr wrap="square" rtlCol="0">
              <a:spAutoFit/>
            </a:bodyPr>
            <a:lstStyle/>
            <a:p>
              <a:r>
                <a:rPr lang="en-GB" sz="1200" b="1" dirty="0" err="1"/>
                <a:t>Kimara</a:t>
              </a:r>
              <a:endParaRPr lang="en-GB" sz="1200" b="1" dirty="0"/>
            </a:p>
          </p:txBody>
        </p:sp>
        <p:cxnSp>
          <p:nvCxnSpPr>
            <p:cNvPr id="15" name="Straight Connector 14"/>
            <p:cNvCxnSpPr>
              <a:stCxn id="13" idx="3"/>
              <a:endCxn id="14" idx="1"/>
            </p:cNvCxnSpPr>
            <p:nvPr/>
          </p:nvCxnSpPr>
          <p:spPr>
            <a:xfrm>
              <a:off x="4495800" y="2790111"/>
              <a:ext cx="1981200" cy="153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401094" y="3009106"/>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14400" y="1371600"/>
              <a:ext cx="36576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1200" b="1" dirty="0">
                  <a:solidFill>
                    <a:schemeClr val="tx1"/>
                  </a:solidFill>
                </a:rPr>
                <a:t>Flat Fare </a:t>
              </a:r>
            </a:p>
            <a:p>
              <a:pPr algn="ctr"/>
              <a:r>
                <a:rPr lang="en-GB" sz="1000" dirty="0">
                  <a:solidFill>
                    <a:schemeClr val="tx1"/>
                  </a:solidFill>
                </a:rPr>
                <a:t>Adult </a:t>
              </a:r>
              <a:r>
                <a:rPr lang="en-GB" sz="1000" dirty="0" err="1">
                  <a:solidFill>
                    <a:schemeClr val="tx1"/>
                  </a:solidFill>
                </a:rPr>
                <a:t>TShs</a:t>
              </a:r>
              <a:r>
                <a:rPr lang="en-GB" sz="1000" dirty="0">
                  <a:solidFill>
                    <a:schemeClr val="tx1"/>
                  </a:solidFill>
                </a:rPr>
                <a:t> 650</a:t>
              </a:r>
            </a:p>
            <a:p>
              <a:pPr algn="ctr"/>
              <a:r>
                <a:rPr lang="en-GB" sz="1000" dirty="0">
                  <a:solidFill>
                    <a:schemeClr val="tx1"/>
                  </a:solidFill>
                </a:rPr>
                <a:t>Student </a:t>
              </a:r>
              <a:r>
                <a:rPr lang="en-GB" sz="1000" dirty="0" err="1">
                  <a:solidFill>
                    <a:schemeClr val="tx1"/>
                  </a:solidFill>
                </a:rPr>
                <a:t>TShs</a:t>
              </a:r>
              <a:r>
                <a:rPr lang="en-GB" sz="1000" dirty="0">
                  <a:solidFill>
                    <a:schemeClr val="tx1"/>
                  </a:solidFill>
                </a:rPr>
                <a:t> 200</a:t>
              </a:r>
            </a:p>
          </p:txBody>
        </p:sp>
        <p:sp>
          <p:nvSpPr>
            <p:cNvPr id="18" name="TextBox 17"/>
            <p:cNvSpPr txBox="1"/>
            <p:nvPr/>
          </p:nvSpPr>
          <p:spPr>
            <a:xfrm>
              <a:off x="2133600" y="1676400"/>
              <a:ext cx="1828800" cy="381000"/>
            </a:xfrm>
            <a:prstGeom prst="rect">
              <a:avLst/>
            </a:prstGeom>
            <a:noFill/>
          </p:spPr>
          <p:txBody>
            <a:bodyPr wrap="square" rtlCol="0">
              <a:spAutoFit/>
            </a:bodyPr>
            <a:lstStyle/>
            <a:p>
              <a:r>
                <a:rPr lang="en-GB" b="1" i="1" dirty="0"/>
                <a:t>Trunk Service</a:t>
              </a:r>
            </a:p>
          </p:txBody>
        </p:sp>
        <p:sp>
          <p:nvSpPr>
            <p:cNvPr id="19" name="TextBox 18"/>
            <p:cNvSpPr txBox="1"/>
            <p:nvPr/>
          </p:nvSpPr>
          <p:spPr>
            <a:xfrm>
              <a:off x="4876800" y="2971800"/>
              <a:ext cx="1828800" cy="1531883"/>
            </a:xfrm>
            <a:prstGeom prst="rect">
              <a:avLst/>
            </a:prstGeom>
            <a:noFill/>
          </p:spPr>
          <p:txBody>
            <a:bodyPr wrap="square" rtlCol="0">
              <a:spAutoFit/>
            </a:bodyPr>
            <a:lstStyle/>
            <a:p>
              <a:r>
                <a:rPr lang="en-GB" b="1" i="1" dirty="0"/>
                <a:t>Feeder Service</a:t>
              </a:r>
            </a:p>
            <a:p>
              <a:r>
                <a:rPr lang="en-GB" sz="1200" b="1" dirty="0"/>
                <a:t>   </a:t>
              </a:r>
            </a:p>
            <a:p>
              <a:r>
                <a:rPr lang="en-GB" sz="1200" b="1" dirty="0"/>
                <a:t>    Flat Fare</a:t>
              </a:r>
            </a:p>
            <a:p>
              <a:r>
                <a:rPr lang="en-GB" sz="1000" dirty="0"/>
                <a:t>  Adult </a:t>
              </a:r>
              <a:r>
                <a:rPr lang="en-GB" sz="1000" dirty="0" err="1"/>
                <a:t>TShs</a:t>
              </a:r>
              <a:r>
                <a:rPr lang="en-GB" sz="1000" dirty="0"/>
                <a:t> 400</a:t>
              </a:r>
            </a:p>
            <a:p>
              <a:r>
                <a:rPr lang="en-GB" sz="1000" dirty="0"/>
                <a:t>Student </a:t>
              </a:r>
              <a:r>
                <a:rPr lang="en-GB" sz="1000" dirty="0" err="1"/>
                <a:t>TShs</a:t>
              </a:r>
              <a:r>
                <a:rPr lang="en-GB" sz="1000" dirty="0"/>
                <a:t> 200</a:t>
              </a:r>
            </a:p>
            <a:p>
              <a:endParaRPr lang="en-GB" sz="1200" b="1" dirty="0"/>
            </a:p>
            <a:p>
              <a:endParaRPr lang="en-GB" sz="1200" b="1" dirty="0"/>
            </a:p>
          </p:txBody>
        </p:sp>
        <p:sp>
          <p:nvSpPr>
            <p:cNvPr id="20" name="Oval 19"/>
            <p:cNvSpPr/>
            <p:nvPr/>
          </p:nvSpPr>
          <p:spPr>
            <a:xfrm>
              <a:off x="47244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1054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4864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7912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096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Content Placeholder 6" descr="14455795_10154147806687880_1092031601_o.jpg">
            <a:extLst>
              <a:ext uri="{FF2B5EF4-FFF2-40B4-BE49-F238E27FC236}">
                <a16:creationId xmlns:a16="http://schemas.microsoft.com/office/drawing/2014/main" xmlns="" id="{91D2F854-6BF1-47D3-9F49-D8083AECF410}"/>
              </a:ext>
            </a:extLst>
          </p:cNvPr>
          <p:cNvPicPr>
            <a:picLocks noChangeAspect="1"/>
          </p:cNvPicPr>
          <p:nvPr/>
        </p:nvPicPr>
        <p:blipFill>
          <a:blip r:embed="rId4" cstate="email">
            <a:extLst>
              <a:ext uri="{28A0092B-C50C-407E-A947-70E740481C1C}">
                <a14:useLocalDpi xmlns:a14="http://schemas.microsoft.com/office/drawing/2010/main" val="0"/>
              </a:ext>
            </a:extLst>
          </a:blip>
          <a:srcRect t="1115" b="1115"/>
          <a:stretch>
            <a:fillRect/>
          </a:stretch>
        </p:blipFill>
        <p:spPr>
          <a:xfrm>
            <a:off x="79220" y="5315044"/>
            <a:ext cx="1893311" cy="1358289"/>
          </a:xfrm>
          <a:prstGeom prst="rect">
            <a:avLst/>
          </a:prstGeom>
        </p:spPr>
      </p:pic>
      <p:pic>
        <p:nvPicPr>
          <p:cNvPr id="26" name="Picture 25">
            <a:extLst>
              <a:ext uri="{FF2B5EF4-FFF2-40B4-BE49-F238E27FC236}">
                <a16:creationId xmlns:a16="http://schemas.microsoft.com/office/drawing/2014/main" xmlns="" id="{79BDA32D-B710-40DF-903B-1CF60759F193}"/>
              </a:ext>
            </a:extLst>
          </p:cNvPr>
          <p:cNvPicPr>
            <a:picLocks noChangeAspect="1"/>
          </p:cNvPicPr>
          <p:nvPr/>
        </p:nvPicPr>
        <p:blipFill>
          <a:blip r:embed="rId5" cstate="print"/>
          <a:stretch>
            <a:fillRect/>
          </a:stretch>
        </p:blipFill>
        <p:spPr>
          <a:xfrm>
            <a:off x="6671787" y="5313272"/>
            <a:ext cx="1763988" cy="1175798"/>
          </a:xfrm>
          <a:prstGeom prst="rect">
            <a:avLst/>
          </a:prstGeom>
        </p:spPr>
      </p:pic>
      <p:sp>
        <p:nvSpPr>
          <p:cNvPr id="27" name="TextBox 26"/>
          <p:cNvSpPr txBox="1"/>
          <p:nvPr/>
        </p:nvSpPr>
        <p:spPr>
          <a:xfrm>
            <a:off x="2325239" y="5598744"/>
            <a:ext cx="3505200" cy="1354217"/>
          </a:xfrm>
          <a:prstGeom prst="rect">
            <a:avLst/>
          </a:prstGeom>
          <a:noFill/>
        </p:spPr>
        <p:txBody>
          <a:bodyPr wrap="square" rtlCol="0">
            <a:spAutoFit/>
          </a:bodyPr>
          <a:lstStyle/>
          <a:p>
            <a:r>
              <a:rPr lang="en-GB" sz="1200" b="1" dirty="0"/>
              <a:t>Future Products</a:t>
            </a:r>
          </a:p>
          <a:p>
            <a:pPr marL="342900" indent="-342900">
              <a:buFont typeface="+mj-lt"/>
              <a:buAutoNum type="arabicPeriod"/>
            </a:pPr>
            <a:endParaRPr lang="en-GB" sz="1200" dirty="0"/>
          </a:p>
          <a:p>
            <a:pPr marL="342900" indent="-342900">
              <a:buFont typeface="+mj-lt"/>
              <a:buAutoNum type="arabicPeriod"/>
            </a:pPr>
            <a:r>
              <a:rPr lang="en-GB" sz="1000" dirty="0"/>
              <a:t>Intermodal Services </a:t>
            </a:r>
            <a:r>
              <a:rPr lang="en-GB" sz="1000" dirty="0" err="1"/>
              <a:t>i.e</a:t>
            </a:r>
            <a:r>
              <a:rPr lang="en-GB" sz="1000" dirty="0"/>
              <a:t> Use of one card for BRT and Ferries</a:t>
            </a:r>
          </a:p>
          <a:p>
            <a:pPr marL="342900" indent="-342900">
              <a:buFont typeface="+mj-lt"/>
              <a:buAutoNum type="arabicPeriod"/>
            </a:pPr>
            <a:r>
              <a:rPr lang="en-GB" sz="1000" dirty="0"/>
              <a:t>Feeder – Trunk – Feeder – TZS </a:t>
            </a:r>
            <a:r>
              <a:rPr lang="en-GB" sz="1000" dirty="0" smtClean="0"/>
              <a:t>900.00</a:t>
            </a:r>
          </a:p>
          <a:p>
            <a:pPr marL="342900" indent="-342900">
              <a:buFont typeface="+mj-lt"/>
              <a:buAutoNum type="arabicPeriod"/>
            </a:pPr>
            <a:r>
              <a:rPr lang="en-GB" sz="1000" dirty="0" smtClean="0"/>
              <a:t>City Navigator (Mobile App)</a:t>
            </a:r>
            <a:endParaRPr lang="en-GB" sz="1000" dirty="0"/>
          </a:p>
          <a:p>
            <a:pPr marL="342900" indent="-342900">
              <a:buFont typeface="+mj-lt"/>
              <a:buAutoNum type="arabicPeriod"/>
            </a:pPr>
            <a:endParaRPr lang="en-GB" dirty="0"/>
          </a:p>
        </p:txBody>
      </p:sp>
    </p:spTree>
    <p:extLst>
      <p:ext uri="{BB962C8B-B14F-4D97-AF65-F5344CB8AC3E}">
        <p14:creationId xmlns:p14="http://schemas.microsoft.com/office/powerpoint/2010/main" val="864083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fr-FR" b="1" dirty="0" smtClean="0">
                <a:solidFill>
                  <a:srgbClr val="0000FF"/>
                </a:solidFill>
                <a:latin typeface="Times New Roman" pitchFamily="18" charset="0"/>
                <a:cs typeface="Times New Roman" pitchFamily="18" charset="0"/>
              </a:rPr>
              <a:t>DART System - Integration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1"/>
            <a:ext cx="4114800" cy="310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srcRect b="50311"/>
          <a:stretch/>
        </p:blipFill>
        <p:spPr>
          <a:xfrm>
            <a:off x="457200" y="3352801"/>
            <a:ext cx="4267200" cy="3048000"/>
          </a:xfrm>
          <a:prstGeom prst="rect">
            <a:avLst/>
          </a:prstGeom>
        </p:spPr>
      </p:pic>
      <p:pic>
        <p:nvPicPr>
          <p:cNvPr id="7" name="Picture 6"/>
          <p:cNvPicPr>
            <a:picLocks noChangeAspect="1"/>
          </p:cNvPicPr>
          <p:nvPr/>
        </p:nvPicPr>
        <p:blipFill>
          <a:blip r:embed="rId4" cstate="print"/>
          <a:stretch>
            <a:fillRect/>
          </a:stretch>
        </p:blipFill>
        <p:spPr>
          <a:xfrm>
            <a:off x="4800600" y="914400"/>
            <a:ext cx="4191000" cy="2362200"/>
          </a:xfrm>
          <a:prstGeom prst="rect">
            <a:avLst/>
          </a:prstGeom>
        </p:spPr>
      </p:pic>
      <p:pic>
        <p:nvPicPr>
          <p:cNvPr id="8" name="Picture 7"/>
          <p:cNvPicPr>
            <a:picLocks noChangeAspect="1"/>
          </p:cNvPicPr>
          <p:nvPr/>
        </p:nvPicPr>
        <p:blipFill>
          <a:blip r:embed="rId5" cstate="print"/>
          <a:stretch>
            <a:fillRect/>
          </a:stretch>
        </p:blipFill>
        <p:spPr>
          <a:xfrm>
            <a:off x="4876800" y="3429001"/>
            <a:ext cx="4114800" cy="3124199"/>
          </a:xfrm>
          <a:prstGeom prst="rect">
            <a:avLst/>
          </a:prstGeom>
        </p:spPr>
      </p:pic>
    </p:spTree>
    <p:extLst>
      <p:ext uri="{BB962C8B-B14F-4D97-AF65-F5344CB8AC3E}">
        <p14:creationId xmlns:p14="http://schemas.microsoft.com/office/powerpoint/2010/main" val="80003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dirty="0" smtClean="0">
                <a:solidFill>
                  <a:srgbClr val="0070C0"/>
                </a:solidFill>
                <a:latin typeface="Times New Roman" pitchFamily="18" charset="0"/>
                <a:cs typeface="Times New Roman" pitchFamily="18" charset="0"/>
              </a:rPr>
              <a:t>Improvement of NMT </a:t>
            </a:r>
          </a:p>
          <a:p>
            <a:pPr marL="514350" indent="-514350">
              <a:buFont typeface="+mj-lt"/>
              <a:buAutoNum type="arabicPeriod"/>
            </a:pPr>
            <a:r>
              <a:rPr lang="en-US" dirty="0" smtClean="0">
                <a:latin typeface="Times New Roman" pitchFamily="18" charset="0"/>
                <a:cs typeface="Times New Roman" pitchFamily="18" charset="0"/>
              </a:rPr>
              <a:t>Designs of all 6 BRT phases have incorporated the NMT demand</a:t>
            </a:r>
          </a:p>
          <a:p>
            <a:pPr marL="514350" indent="-514350" algn="just">
              <a:buFont typeface="+mj-lt"/>
              <a:buAutoNum type="arabicPeriod"/>
            </a:pPr>
            <a:r>
              <a:rPr lang="en-US" dirty="0" smtClean="0">
                <a:latin typeface="Times New Roman" pitchFamily="18" charset="0"/>
                <a:cs typeface="Times New Roman" pitchFamily="18" charset="0"/>
              </a:rPr>
              <a:t>Phase I which has 20.9KM  operational has 7km dedicated walkway and cyclist lanes.</a:t>
            </a:r>
          </a:p>
          <a:p>
            <a:pPr marL="514350" indent="-514350" algn="just">
              <a:buFont typeface="+mj-lt"/>
              <a:buAutoNum type="arabicPeriod"/>
            </a:pPr>
            <a:r>
              <a:rPr lang="en-US" dirty="0" smtClean="0">
                <a:latin typeface="Times New Roman" pitchFamily="18" charset="0"/>
                <a:cs typeface="Times New Roman" pitchFamily="18" charset="0"/>
              </a:rPr>
              <a:t>A total of 121KM within the city of Dar Es Salaam, has a walkway and cyclist facility,</a:t>
            </a:r>
          </a:p>
          <a:p>
            <a:pPr marL="514350" indent="-514350" algn="just">
              <a:buFont typeface="+mj-lt"/>
              <a:buAutoNum type="arabicPeriod"/>
            </a:pPr>
            <a:r>
              <a:rPr lang="en-US" dirty="0" smtClean="0">
                <a:latin typeface="Times New Roman" pitchFamily="18" charset="0"/>
                <a:cs typeface="Times New Roman" pitchFamily="18" charset="0"/>
              </a:rPr>
              <a:t>     We have expertise to share, as at different times we had delegation from African countries who came for study visits.</a:t>
            </a:r>
          </a:p>
          <a:p>
            <a:pPr marL="514350" indent="-514350">
              <a:buFont typeface="+mj-lt"/>
              <a:buAutoNum type="arabicPeriod"/>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normAutofit fontScale="25000" lnSpcReduction="20000"/>
          </a:bodyPr>
          <a:lstStyle/>
          <a:p>
            <a:pPr>
              <a:buNone/>
            </a:pPr>
            <a:r>
              <a:rPr lang="en-US" sz="12800" dirty="0" smtClean="0">
                <a:solidFill>
                  <a:srgbClr val="0070C0"/>
                </a:solidFill>
              </a:rPr>
              <a:t>Challenges</a:t>
            </a:r>
          </a:p>
          <a:p>
            <a:pPr lvl="0">
              <a:buNone/>
            </a:pPr>
            <a:r>
              <a:rPr lang="en-ZA" sz="9800" dirty="0" smtClean="0">
                <a:latin typeface="Times New Roman" pitchFamily="18" charset="0"/>
                <a:cs typeface="Times New Roman" pitchFamily="18" charset="0"/>
              </a:rPr>
              <a:t>We have Several Challenges facing the City of Dar es Salaam which includes:-</a:t>
            </a:r>
          </a:p>
          <a:p>
            <a:pPr lvl="0"/>
            <a:r>
              <a:rPr lang="en-ZA" sz="9800" dirty="0" smtClean="0">
                <a:latin typeface="Times New Roman" pitchFamily="18" charset="0"/>
                <a:cs typeface="Times New Roman" pitchFamily="18" charset="0"/>
              </a:rPr>
              <a:t>Institutionalization challenge ( 6 Local Authorities, SUMATRA, DART, TRL)</a:t>
            </a:r>
          </a:p>
          <a:p>
            <a:pPr lvl="0"/>
            <a:r>
              <a:rPr lang="en-ZA" sz="9800" dirty="0" smtClean="0">
                <a:latin typeface="Times New Roman" pitchFamily="18" charset="0"/>
                <a:cs typeface="Times New Roman" pitchFamily="18" charset="0"/>
              </a:rPr>
              <a:t>A lack of capacity to serve the demands of the growing population; </a:t>
            </a:r>
            <a:endParaRPr lang="en-US" sz="9800" dirty="0" smtClean="0">
              <a:latin typeface="Times New Roman" pitchFamily="18" charset="0"/>
              <a:cs typeface="Times New Roman" pitchFamily="18" charset="0"/>
            </a:endParaRPr>
          </a:p>
          <a:p>
            <a:pPr lvl="0"/>
            <a:r>
              <a:rPr lang="en-ZA" sz="9800" dirty="0" smtClean="0">
                <a:latin typeface="Times New Roman" pitchFamily="18" charset="0"/>
                <a:cs typeface="Times New Roman" pitchFamily="18" charset="0"/>
              </a:rPr>
              <a:t>A lack of traffic control  signs, road markings and maintenance; </a:t>
            </a:r>
            <a:endParaRPr lang="en-US" sz="9800" dirty="0" smtClean="0">
              <a:latin typeface="Times New Roman" pitchFamily="18" charset="0"/>
              <a:cs typeface="Times New Roman" pitchFamily="18" charset="0"/>
            </a:endParaRPr>
          </a:p>
          <a:p>
            <a:pPr lvl="0"/>
            <a:r>
              <a:rPr lang="en-ZA" sz="9800" dirty="0" smtClean="0">
                <a:latin typeface="Times New Roman" pitchFamily="18" charset="0"/>
                <a:cs typeface="Times New Roman" pitchFamily="18" charset="0"/>
              </a:rPr>
              <a:t>Congestion in most of the roads </a:t>
            </a:r>
            <a:r>
              <a:rPr lang="en-ZA" sz="9800" dirty="0" err="1" smtClean="0">
                <a:latin typeface="Times New Roman" pitchFamily="18" charset="0"/>
                <a:cs typeface="Times New Roman" pitchFamily="18" charset="0"/>
              </a:rPr>
              <a:t>e.g</a:t>
            </a:r>
            <a:r>
              <a:rPr lang="en-ZA" sz="9800" dirty="0" smtClean="0">
                <a:latin typeface="Times New Roman" pitchFamily="18" charset="0"/>
                <a:cs typeface="Times New Roman" pitchFamily="18" charset="0"/>
              </a:rPr>
              <a:t> </a:t>
            </a:r>
            <a:r>
              <a:rPr lang="en-ZA" sz="9800" dirty="0" err="1" smtClean="0">
                <a:latin typeface="Times New Roman" pitchFamily="18" charset="0"/>
                <a:cs typeface="Times New Roman" pitchFamily="18" charset="0"/>
              </a:rPr>
              <a:t>Kilwa</a:t>
            </a:r>
            <a:r>
              <a:rPr lang="en-ZA" sz="9800" dirty="0" smtClean="0">
                <a:latin typeface="Times New Roman" pitchFamily="18" charset="0"/>
                <a:cs typeface="Times New Roman" pitchFamily="18" charset="0"/>
              </a:rPr>
              <a:t>, </a:t>
            </a:r>
            <a:r>
              <a:rPr lang="en-ZA" sz="9800" dirty="0" err="1" smtClean="0">
                <a:latin typeface="Times New Roman" pitchFamily="18" charset="0"/>
                <a:cs typeface="Times New Roman" pitchFamily="18" charset="0"/>
              </a:rPr>
              <a:t>Bagamoyo</a:t>
            </a:r>
            <a:r>
              <a:rPr lang="en-ZA" sz="9800" dirty="0" smtClean="0">
                <a:latin typeface="Times New Roman" pitchFamily="18" charset="0"/>
                <a:cs typeface="Times New Roman" pitchFamily="18" charset="0"/>
              </a:rPr>
              <a:t> and </a:t>
            </a:r>
            <a:r>
              <a:rPr lang="en-ZA" sz="9800" dirty="0" err="1" smtClean="0">
                <a:latin typeface="Times New Roman" pitchFamily="18" charset="0"/>
                <a:cs typeface="Times New Roman" pitchFamily="18" charset="0"/>
              </a:rPr>
              <a:t>Morogoro</a:t>
            </a:r>
            <a:r>
              <a:rPr lang="en-ZA" sz="9800" dirty="0" smtClean="0">
                <a:latin typeface="Times New Roman" pitchFamily="18" charset="0"/>
                <a:cs typeface="Times New Roman" pitchFamily="18" charset="0"/>
              </a:rPr>
              <a:t> roads etc; </a:t>
            </a:r>
            <a:endParaRPr lang="en-US" sz="9800" dirty="0" smtClean="0">
              <a:latin typeface="Times New Roman" pitchFamily="18" charset="0"/>
              <a:cs typeface="Times New Roman" pitchFamily="18" charset="0"/>
            </a:endParaRPr>
          </a:p>
          <a:p>
            <a:pPr lvl="0"/>
            <a:r>
              <a:rPr lang="en-ZA" sz="9800" dirty="0" smtClean="0">
                <a:latin typeface="Times New Roman" pitchFamily="18" charset="0"/>
                <a:cs typeface="Times New Roman" pitchFamily="18" charset="0"/>
              </a:rPr>
              <a:t>Heavy-goods vehicle traffic on some major wards ; </a:t>
            </a:r>
            <a:endParaRPr lang="en-US" sz="9800" dirty="0" smtClean="0">
              <a:latin typeface="Times New Roman" pitchFamily="18" charset="0"/>
              <a:cs typeface="Times New Roman" pitchFamily="18" charset="0"/>
            </a:endParaRPr>
          </a:p>
          <a:p>
            <a:pPr lvl="0"/>
            <a:r>
              <a:rPr lang="en-ZA" sz="9800" dirty="0" smtClean="0">
                <a:latin typeface="Times New Roman" pitchFamily="18" charset="0"/>
                <a:cs typeface="Times New Roman" pitchFamily="18" charset="0"/>
              </a:rPr>
              <a:t>Low quality, unpaved and poorly maintained streets outside the city centre; </a:t>
            </a:r>
            <a:endParaRPr lang="en-US" sz="9800" dirty="0" smtClean="0">
              <a:latin typeface="Times New Roman" pitchFamily="18" charset="0"/>
              <a:cs typeface="Times New Roman" pitchFamily="18" charset="0"/>
            </a:endParaRPr>
          </a:p>
          <a:p>
            <a:pPr lvl="0"/>
            <a:r>
              <a:rPr lang="en-ZA" sz="9800" dirty="0" smtClean="0">
                <a:latin typeface="Times New Roman" pitchFamily="18" charset="0"/>
                <a:cs typeface="Times New Roman" pitchFamily="18" charset="0"/>
              </a:rPr>
              <a:t>Poor parking Management ; </a:t>
            </a:r>
            <a:endParaRPr lang="en-US" sz="9800" dirty="0" smtClean="0">
              <a:latin typeface="Times New Roman" pitchFamily="18" charset="0"/>
              <a:cs typeface="Times New Roman" pitchFamily="18" charset="0"/>
            </a:endParaRPr>
          </a:p>
          <a:p>
            <a:pPr lvl="0"/>
            <a:r>
              <a:rPr lang="en-ZA" sz="9800" dirty="0" smtClean="0">
                <a:latin typeface="Times New Roman" pitchFamily="18" charset="0"/>
                <a:cs typeface="Times New Roman" pitchFamily="18" charset="0"/>
              </a:rPr>
              <a:t>Little provision for NMT facilities  outside the city centre. </a:t>
            </a:r>
            <a:endParaRPr lang="en-US" sz="98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buNone/>
            </a:pPr>
            <a:r>
              <a:rPr lang="en-US" dirty="0" smtClean="0">
                <a:solidFill>
                  <a:srgbClr val="0070C0"/>
                </a:solidFill>
              </a:rPr>
              <a:t>DAR CITY NAVIGATOR PROJECT</a:t>
            </a:r>
          </a:p>
          <a:p>
            <a:pPr algn="just">
              <a:buNone/>
            </a:pPr>
            <a:r>
              <a:rPr lang="en-US" dirty="0" smtClean="0"/>
              <a:t>   </a:t>
            </a:r>
            <a:r>
              <a:rPr lang="en-US" sz="2800" dirty="0" smtClean="0">
                <a:latin typeface="Times New Roman" pitchFamily="18" charset="0"/>
                <a:cs typeface="Times New Roman" pitchFamily="18" charset="0"/>
              </a:rPr>
              <a:t>The Dar City Navigator is a mobile application system envisaged to provide the city of Dar es Salaam with an “Transport and related Information at your fingertips” service. </a:t>
            </a:r>
          </a:p>
          <a:p>
            <a:pPr algn="just">
              <a:buNone/>
            </a:pPr>
            <a:r>
              <a:rPr lang="en-US" sz="2800" dirty="0" smtClean="0">
                <a:latin typeface="Times New Roman" pitchFamily="18" charset="0"/>
                <a:cs typeface="Times New Roman" pitchFamily="18" charset="0"/>
              </a:rPr>
              <a:t>   The tool will functions as an information and multi modal trip planning platform to urban public transport users in the city of Dar es Salaam. </a:t>
            </a:r>
          </a:p>
          <a:p>
            <a:pPr algn="just">
              <a:buNone/>
            </a:pPr>
            <a:r>
              <a:rPr lang="en-US" sz="2800" dirty="0" smtClean="0">
                <a:latin typeface="Times New Roman" pitchFamily="18" charset="0"/>
                <a:cs typeface="Times New Roman" pitchFamily="18" charset="0"/>
              </a:rPr>
              <a:t>   The Dar City Navigator is expected to enhance smart mobility by providing access to a sustainable, inclusive, affordable, safe and urban transport systems and the beta version of App may be attained by May 2019.</a:t>
            </a:r>
            <a:endParaRPr lang="en-US"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Dar City Navigator “</a:t>
            </a:r>
            <a:r>
              <a:rPr lang="en-US" dirty="0" err="1">
                <a:solidFill>
                  <a:srgbClr val="00B0F0"/>
                </a:solidFill>
              </a:rPr>
              <a:t>Usafiri</a:t>
            </a:r>
            <a:r>
              <a:rPr lang="en-US" dirty="0">
                <a:solidFill>
                  <a:srgbClr val="00B0F0"/>
                </a:solidFill>
              </a:rPr>
              <a:t> </a:t>
            </a:r>
            <a:r>
              <a:rPr lang="en-US" dirty="0" err="1">
                <a:solidFill>
                  <a:srgbClr val="00B0F0"/>
                </a:solidFill>
              </a:rPr>
              <a:t>wa</a:t>
            </a:r>
            <a:r>
              <a:rPr lang="en-US" dirty="0">
                <a:solidFill>
                  <a:srgbClr val="00B0F0"/>
                </a:solidFill>
              </a:rPr>
              <a:t> </a:t>
            </a:r>
            <a:r>
              <a:rPr lang="en-US" dirty="0" err="1">
                <a:solidFill>
                  <a:srgbClr val="00B0F0"/>
                </a:solidFill>
              </a:rPr>
              <a:t>Kiganjani</a:t>
            </a:r>
            <a:r>
              <a:rPr lang="en-US" dirty="0">
                <a:solidFill>
                  <a:srgbClr val="00B0F0"/>
                </a:solidFill>
              </a:rPr>
              <a:t>” </a:t>
            </a:r>
          </a:p>
        </p:txBody>
      </p:sp>
      <p:sp>
        <p:nvSpPr>
          <p:cNvPr id="3" name="Content Placeholder 2"/>
          <p:cNvSpPr>
            <a:spLocks noGrp="1"/>
          </p:cNvSpPr>
          <p:nvPr>
            <p:ph sz="quarter" idx="1"/>
          </p:nvPr>
        </p:nvSpPr>
        <p:spPr>
          <a:xfrm>
            <a:off x="457200" y="1447800"/>
            <a:ext cx="8229600" cy="4800600"/>
          </a:xfrm>
        </p:spPr>
        <p:txBody>
          <a:bodyPr>
            <a:normAutofit fontScale="62500" lnSpcReduction="20000"/>
          </a:bodyPr>
          <a:lstStyle/>
          <a:p>
            <a:pPr marL="0" indent="0">
              <a:buNone/>
            </a:pPr>
            <a:r>
              <a:rPr lang="en-US" sz="3500" dirty="0"/>
              <a:t>Dar City Navigator “</a:t>
            </a:r>
            <a:r>
              <a:rPr lang="en-US" sz="3500" dirty="0" err="1"/>
              <a:t>Usafiri</a:t>
            </a:r>
            <a:r>
              <a:rPr lang="en-US" sz="3500" dirty="0"/>
              <a:t> </a:t>
            </a:r>
            <a:r>
              <a:rPr lang="en-US" sz="3500" dirty="0" err="1"/>
              <a:t>wa</a:t>
            </a:r>
            <a:r>
              <a:rPr lang="en-US" sz="3500" dirty="0"/>
              <a:t> </a:t>
            </a:r>
            <a:r>
              <a:rPr lang="en-US" sz="3500" dirty="0" err="1"/>
              <a:t>Kiganjani</a:t>
            </a:r>
            <a:r>
              <a:rPr lang="en-US" sz="3500" dirty="0"/>
              <a:t>” Project will develop an  App that will help commuters to plan their travelling in the city. At minimum the App will save as :-</a:t>
            </a:r>
          </a:p>
          <a:p>
            <a:pPr lvl="0"/>
            <a:r>
              <a:rPr lang="en-US" sz="3500" dirty="0"/>
              <a:t>An Open data portal on public transport (multimodal) that provides real time transportation information and services to commuters and visitors within Dar es Salaam city accessible via different means such as mobile App, social media </a:t>
            </a:r>
            <a:r>
              <a:rPr lang="en-US" sz="3500" dirty="0" err="1"/>
              <a:t>etc</a:t>
            </a:r>
            <a:r>
              <a:rPr lang="en-US" sz="3500" dirty="0"/>
              <a:t> ,</a:t>
            </a:r>
          </a:p>
          <a:p>
            <a:pPr marL="0" indent="0">
              <a:buNone/>
            </a:pPr>
            <a:r>
              <a:rPr lang="en-US" sz="3500" dirty="0"/>
              <a:t> </a:t>
            </a:r>
          </a:p>
          <a:p>
            <a:pPr lvl="0"/>
            <a:r>
              <a:rPr lang="en-US" sz="3500" dirty="0"/>
              <a:t>A forum/means for commuters, researchers and stakeholders to send their suggestions and feedback to services providers and regulators for better services improvements and</a:t>
            </a:r>
          </a:p>
          <a:p>
            <a:endParaRPr lang="en-US" sz="3500" dirty="0"/>
          </a:p>
          <a:p>
            <a:r>
              <a:rPr lang="en-US" sz="3500" dirty="0"/>
              <a:t>An interface and integration with other systems like payments systems/gateways including mobile for transportation issues within the App, easy, faster and secured way of transit.</a:t>
            </a:r>
          </a:p>
        </p:txBody>
      </p:sp>
    </p:spTree>
    <p:extLst>
      <p:ext uri="{BB962C8B-B14F-4D97-AF65-F5344CB8AC3E}">
        <p14:creationId xmlns:p14="http://schemas.microsoft.com/office/powerpoint/2010/main" val="2595357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Dar City Navigator “</a:t>
            </a:r>
            <a:r>
              <a:rPr lang="en-US" dirty="0" err="1">
                <a:solidFill>
                  <a:srgbClr val="00B0F0"/>
                </a:solidFill>
              </a:rPr>
              <a:t>Usafiri</a:t>
            </a:r>
            <a:r>
              <a:rPr lang="en-US" dirty="0">
                <a:solidFill>
                  <a:srgbClr val="00B0F0"/>
                </a:solidFill>
              </a:rPr>
              <a:t> </a:t>
            </a:r>
            <a:r>
              <a:rPr lang="en-US" dirty="0" err="1">
                <a:solidFill>
                  <a:srgbClr val="00B0F0"/>
                </a:solidFill>
              </a:rPr>
              <a:t>wa</a:t>
            </a:r>
            <a:r>
              <a:rPr lang="en-US" dirty="0">
                <a:solidFill>
                  <a:srgbClr val="00B0F0"/>
                </a:solidFill>
              </a:rPr>
              <a:t> </a:t>
            </a:r>
            <a:r>
              <a:rPr lang="en-US" dirty="0" err="1">
                <a:solidFill>
                  <a:srgbClr val="00B0F0"/>
                </a:solidFill>
              </a:rPr>
              <a:t>Kiganjani</a:t>
            </a:r>
            <a:r>
              <a:rPr lang="en-US" dirty="0">
                <a:solidFill>
                  <a:srgbClr val="00B0F0"/>
                </a:solidFill>
              </a:rPr>
              <a:t>” </a:t>
            </a:r>
          </a:p>
        </p:txBody>
      </p:sp>
      <p:sp>
        <p:nvSpPr>
          <p:cNvPr id="4" name="Inhaltsplatzhalter 2">
            <a:extLst>
              <a:ext uri="{FF2B5EF4-FFF2-40B4-BE49-F238E27FC236}">
                <a16:creationId xmlns="" xmlns:a16="http://schemas.microsoft.com/office/drawing/2014/main" id="{E4128E8D-4F28-47EC-8FE1-8D415F6EE683}"/>
              </a:ext>
            </a:extLst>
          </p:cNvPr>
          <p:cNvSpPr txBox="1">
            <a:spLocks noGrp="1"/>
          </p:cNvSpPr>
          <p:nvPr>
            <p:ph sz="quarter" idx="1"/>
          </p:nvPr>
        </p:nvSpPr>
        <p:spPr>
          <a:xfrm>
            <a:off x="152400" y="3581400"/>
            <a:ext cx="2590800" cy="266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use of </a:t>
            </a:r>
            <a:r>
              <a:rPr lang="en-US" sz="2400" b="1" dirty="0"/>
              <a:t>public transport </a:t>
            </a:r>
            <a:r>
              <a:rPr lang="en-US" sz="2400" dirty="0"/>
              <a:t>is currently </a:t>
            </a:r>
            <a:r>
              <a:rPr lang="en-US" sz="2400" b="1" dirty="0"/>
              <a:t>not “plannable” </a:t>
            </a:r>
            <a:r>
              <a:rPr lang="en-US" sz="2400" dirty="0"/>
              <a:t>due to the lack of real-time information. </a:t>
            </a:r>
            <a:endParaRPr lang="de-DE" sz="2400" dirty="0"/>
          </a:p>
        </p:txBody>
      </p:sp>
      <p:pic>
        <p:nvPicPr>
          <p:cNvPr id="5" name="Picture 4">
            <a:extLst>
              <a:ext uri="{FF2B5EF4-FFF2-40B4-BE49-F238E27FC236}">
                <a16:creationId xmlns="" xmlns:a16="http://schemas.microsoft.com/office/drawing/2014/main" id="{2D0BE853-3756-4DB6-BDD3-7A7C4DB65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048000"/>
            <a:ext cx="6400800" cy="3200400"/>
          </a:xfrm>
          <a:prstGeom prst="rect">
            <a:avLst/>
          </a:prstGeom>
        </p:spPr>
      </p:pic>
      <p:sp>
        <p:nvSpPr>
          <p:cNvPr id="6" name="Rectangle 5">
            <a:extLst>
              <a:ext uri="{FF2B5EF4-FFF2-40B4-BE49-F238E27FC236}">
                <a16:creationId xmlns="" xmlns:a16="http://schemas.microsoft.com/office/drawing/2014/main" id="{21AAEF71-D4ED-4AE1-BA4E-5CECB4B8A8FC}"/>
              </a:ext>
            </a:extLst>
          </p:cNvPr>
          <p:cNvSpPr/>
          <p:nvPr/>
        </p:nvSpPr>
        <p:spPr>
          <a:xfrm>
            <a:off x="315820" y="1447645"/>
            <a:ext cx="8385048" cy="646331"/>
          </a:xfrm>
          <a:prstGeom prst="rect">
            <a:avLst/>
          </a:prstGeom>
        </p:spPr>
        <p:txBody>
          <a:bodyPr wrap="square">
            <a:spAutoFit/>
          </a:bodyPr>
          <a:lstStyle/>
          <a:p>
            <a:r>
              <a:rPr lang="en-US" dirty="0">
                <a:solidFill>
                  <a:srgbClr val="00B0F0"/>
                </a:solidFill>
              </a:rPr>
              <a:t>Surely the implementation of Dar City Navigator “</a:t>
            </a:r>
            <a:r>
              <a:rPr lang="en-US" dirty="0" err="1">
                <a:solidFill>
                  <a:srgbClr val="00B0F0"/>
                </a:solidFill>
              </a:rPr>
              <a:t>Usafiri</a:t>
            </a:r>
            <a:r>
              <a:rPr lang="en-US" dirty="0">
                <a:solidFill>
                  <a:srgbClr val="00B0F0"/>
                </a:solidFill>
              </a:rPr>
              <a:t> </a:t>
            </a:r>
            <a:r>
              <a:rPr lang="en-US" dirty="0" err="1">
                <a:solidFill>
                  <a:srgbClr val="00B0F0"/>
                </a:solidFill>
              </a:rPr>
              <a:t>wa</a:t>
            </a:r>
            <a:r>
              <a:rPr lang="en-US" dirty="0">
                <a:solidFill>
                  <a:srgbClr val="00B0F0"/>
                </a:solidFill>
              </a:rPr>
              <a:t> </a:t>
            </a:r>
            <a:r>
              <a:rPr lang="en-US" dirty="0" err="1">
                <a:solidFill>
                  <a:srgbClr val="00B0F0"/>
                </a:solidFill>
              </a:rPr>
              <a:t>Kiganjani</a:t>
            </a:r>
            <a:r>
              <a:rPr lang="en-US" dirty="0">
                <a:solidFill>
                  <a:srgbClr val="00B0F0"/>
                </a:solidFill>
              </a:rPr>
              <a:t>” will resolve scramble in DART System</a:t>
            </a:r>
            <a:endParaRPr lang="en-US" dirty="0"/>
          </a:p>
        </p:txBody>
      </p:sp>
    </p:spTree>
    <p:extLst>
      <p:ext uri="{BB962C8B-B14F-4D97-AF65-F5344CB8AC3E}">
        <p14:creationId xmlns:p14="http://schemas.microsoft.com/office/powerpoint/2010/main" val="2246250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dirty="0" smtClean="0">
                <a:solidFill>
                  <a:srgbClr val="0070C0"/>
                </a:solidFill>
              </a:rPr>
              <a:t>  Our 2 days expectation </a:t>
            </a:r>
          </a:p>
          <a:p>
            <a:pPr>
              <a:buNone/>
            </a:pPr>
            <a:endParaRPr lang="en-US" dirty="0" smtClean="0">
              <a:solidFill>
                <a:srgbClr val="0070C0"/>
              </a:solidFill>
            </a:endParaRPr>
          </a:p>
          <a:p>
            <a:pPr marL="514350" indent="-514350" algn="just">
              <a:buFont typeface="+mj-lt"/>
              <a:buAutoNum type="arabicPeriod"/>
            </a:pPr>
            <a:r>
              <a:rPr lang="en-US" dirty="0" smtClean="0"/>
              <a:t>learn from others on Ecomobility,</a:t>
            </a:r>
          </a:p>
          <a:p>
            <a:pPr marL="514350" indent="-514350" algn="just">
              <a:buFont typeface="+mj-lt"/>
              <a:buAutoNum type="arabicPeriod"/>
            </a:pPr>
            <a:r>
              <a:rPr lang="en-US" dirty="0" smtClean="0"/>
              <a:t>Implement best practice back home,</a:t>
            </a:r>
          </a:p>
          <a:p>
            <a:pPr marL="514350" indent="-514350" algn="just">
              <a:buFont typeface="+mj-lt"/>
              <a:buAutoNum type="arabicPeriod"/>
            </a:pPr>
            <a:r>
              <a:rPr lang="en-US" dirty="0" smtClean="0">
                <a:latin typeface="Times New Roman" pitchFamily="18" charset="0"/>
                <a:cs typeface="Times New Roman" pitchFamily="18" charset="0"/>
              </a:rPr>
              <a:t>How to manage suitably Ecomobility,</a:t>
            </a:r>
          </a:p>
          <a:p>
            <a:pPr marL="514350" indent="-514350" algn="just">
              <a:buFont typeface="+mj-lt"/>
              <a:buAutoNum type="arabicPeriod"/>
            </a:pPr>
            <a:r>
              <a:rPr lang="en-US" dirty="0" smtClean="0">
                <a:latin typeface="Times New Roman" pitchFamily="18" charset="0"/>
                <a:cs typeface="Times New Roman" pitchFamily="18" charset="0"/>
              </a:rPr>
              <a:t>Share plans, ideas and technology. </a:t>
            </a:r>
          </a:p>
          <a:p>
            <a:pPr marL="514350" indent="-514350" algn="just">
              <a:buNone/>
            </a:pPr>
            <a:endParaRPr lang="en-US" dirty="0" smtClean="0"/>
          </a:p>
          <a:p>
            <a:pPr marL="514350" indent="-514350" algn="just">
              <a:buFont typeface="+mj-lt"/>
              <a:buAutoNum type="arabicPeriod"/>
            </a:pPr>
            <a:endParaRPr lang="en-US" dirty="0" smtClean="0"/>
          </a:p>
          <a:p>
            <a:pPr marL="514350" indent="-514350" algn="just">
              <a:buFont typeface="+mj-lt"/>
              <a:buAutoNum type="arabicPeriod"/>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8932" y="-13252"/>
            <a:ext cx="6144439" cy="461665"/>
          </a:xfrm>
          <a:prstGeom prst="rect">
            <a:avLst/>
          </a:prstGeom>
        </p:spPr>
        <p:txBody>
          <a:bodyPr wrap="none">
            <a:spAutoFit/>
          </a:bodyPr>
          <a:lstStyle/>
          <a:p>
            <a:r>
              <a:rPr lang="en-IN" sz="2400" b="1" dirty="0">
                <a:solidFill>
                  <a:srgbClr val="0000FF"/>
                </a:solidFill>
              </a:rPr>
              <a:t>DART system Phase 1 - ACHIEVEMENTS</a:t>
            </a:r>
          </a:p>
        </p:txBody>
      </p:sp>
      <p:sp>
        <p:nvSpPr>
          <p:cNvPr id="8" name="Rectangle 7"/>
          <p:cNvSpPr/>
          <p:nvPr/>
        </p:nvSpPr>
        <p:spPr>
          <a:xfrm>
            <a:off x="143508" y="457200"/>
            <a:ext cx="4438836" cy="4315027"/>
          </a:xfrm>
          <a:prstGeom prst="rect">
            <a:avLst/>
          </a:prstGeom>
        </p:spPr>
        <p:txBody>
          <a:bodyPr wrap="square">
            <a:spAutoFit/>
          </a:bodyPr>
          <a:lstStyle/>
          <a:p>
            <a:pPr defTabSz="457200">
              <a:spcBef>
                <a:spcPct val="20000"/>
              </a:spcBef>
              <a:defRPr/>
            </a:pPr>
            <a:r>
              <a:rPr lang="en-US" sz="1600" b="1" dirty="0">
                <a:latin typeface="Arial" charset="0"/>
                <a:ea typeface="ＭＳ Ｐゴシック" charset="0"/>
                <a:cs typeface="Arial" charset="0"/>
              </a:rPr>
              <a:t>Dar </a:t>
            </a:r>
            <a:r>
              <a:rPr lang="en-US" sz="1600" b="1" dirty="0" err="1">
                <a:latin typeface="Arial" charset="0"/>
                <a:ea typeface="ＭＳ Ｐゴシック" charset="0"/>
                <a:cs typeface="Arial" charset="0"/>
              </a:rPr>
              <a:t>es</a:t>
            </a:r>
            <a:r>
              <a:rPr lang="en-US" sz="1600" b="1" dirty="0">
                <a:latin typeface="Arial" charset="0"/>
                <a:ea typeface="ＭＳ Ｐゴシック" charset="0"/>
                <a:cs typeface="Arial" charset="0"/>
              </a:rPr>
              <a:t> Salaam City, Tanzania won 2018 Sustainable Transport Award</a:t>
            </a:r>
            <a:r>
              <a:rPr lang="en-US" sz="1600" dirty="0">
                <a:latin typeface="Arial" charset="0"/>
                <a:ea typeface="ＭＳ Ｐゴシック" charset="0"/>
                <a:cs typeface="Arial" charset="0"/>
              </a:rPr>
              <a:t>: </a:t>
            </a:r>
            <a:endParaRPr lang="en-IN" dirty="0">
              <a:latin typeface="+mn-lt"/>
              <a:ea typeface="+mn-ea"/>
            </a:endParaRPr>
          </a:p>
          <a:p>
            <a:pPr marL="800100" lvl="1" indent="-342900" defTabSz="457200">
              <a:spcBef>
                <a:spcPct val="20000"/>
              </a:spcBef>
              <a:buFont typeface="Wingdings" panose="05000000000000000000" pitchFamily="2" charset="2"/>
              <a:buChar char="v"/>
              <a:defRPr/>
            </a:pPr>
            <a:r>
              <a:rPr lang="en-GB" sz="1200" dirty="0"/>
              <a:t>The transformative nature of the DART system (BRT System), incorporating best practice design as well as world class  walking, cycling and access features. these efforts has made Dar </a:t>
            </a:r>
            <a:r>
              <a:rPr lang="en-GB" sz="1200" dirty="0" err="1"/>
              <a:t>es</a:t>
            </a:r>
            <a:r>
              <a:rPr lang="en-GB" sz="1200" dirty="0"/>
              <a:t> salaam the first African city to win the Sustainable Transport  Award in its  13-years history.</a:t>
            </a:r>
          </a:p>
          <a:p>
            <a:pPr marL="800100" lvl="1" indent="-342900" defTabSz="457200">
              <a:spcBef>
                <a:spcPct val="20000"/>
              </a:spcBef>
              <a:buFont typeface="Wingdings" panose="05000000000000000000" pitchFamily="2" charset="2"/>
              <a:buChar char="v"/>
              <a:defRPr/>
            </a:pPr>
            <a:endParaRPr lang="en-GB" sz="800" dirty="0"/>
          </a:p>
          <a:p>
            <a:pPr marL="800100" lvl="1" indent="-342900" defTabSz="457200">
              <a:spcBef>
                <a:spcPct val="20000"/>
              </a:spcBef>
              <a:buFont typeface="Wingdings" panose="05000000000000000000" pitchFamily="2" charset="2"/>
              <a:buChar char="v"/>
              <a:defRPr/>
            </a:pPr>
            <a:r>
              <a:rPr lang="en-US" sz="1200" dirty="0"/>
              <a:t>Some of the criteria for winning:  Bus operations, appropriate infrastructure, provision for Non-Motorized Transport – cyclists, pedestrians, provision for disadvantaged. </a:t>
            </a:r>
          </a:p>
          <a:p>
            <a:pPr marL="800100" lvl="1" indent="-342900" defTabSz="457200">
              <a:spcBef>
                <a:spcPct val="20000"/>
              </a:spcBef>
              <a:buFont typeface="Wingdings" panose="05000000000000000000" pitchFamily="2" charset="2"/>
              <a:buChar char="v"/>
              <a:defRPr/>
            </a:pPr>
            <a:endParaRPr lang="en-US" sz="800" dirty="0"/>
          </a:p>
          <a:p>
            <a:pPr marL="800100" lvl="1" indent="-342900" defTabSz="457200">
              <a:spcBef>
                <a:spcPct val="20000"/>
              </a:spcBef>
              <a:buFont typeface="Wingdings" panose="05000000000000000000" pitchFamily="2" charset="2"/>
              <a:buChar char="v"/>
              <a:defRPr/>
            </a:pPr>
            <a:r>
              <a:rPr lang="en-GB" sz="1200" dirty="0"/>
              <a:t>The 2018 STA  was officially presented in January 9, 2018, during the Transportation Research Board Conference which was held January 7 - 11,2018 in Washington DC, USA.</a:t>
            </a:r>
          </a:p>
          <a:p>
            <a:pPr marL="800100" lvl="1" indent="-342900" defTabSz="457200">
              <a:spcBef>
                <a:spcPct val="20000"/>
              </a:spcBef>
              <a:buFont typeface="Wingdings" panose="05000000000000000000" pitchFamily="2" charset="2"/>
              <a:buChar char="v"/>
              <a:defRPr/>
            </a:pPr>
            <a:endParaRPr lang="en-GB" sz="800" dirty="0"/>
          </a:p>
          <a:p>
            <a:pPr marL="800100" lvl="1" indent="-342900" defTabSz="457200">
              <a:spcBef>
                <a:spcPct val="20000"/>
              </a:spcBef>
              <a:buFont typeface="Wingdings" panose="05000000000000000000" pitchFamily="2" charset="2"/>
              <a:buChar char="v"/>
              <a:defRPr/>
            </a:pPr>
            <a:r>
              <a:rPr lang="en-GB" sz="1200" dirty="0"/>
              <a:t>As the winner  of 2018 STA, Dar </a:t>
            </a:r>
            <a:r>
              <a:rPr lang="en-GB" sz="1200" dirty="0" err="1"/>
              <a:t>es</a:t>
            </a:r>
            <a:r>
              <a:rPr lang="en-GB" sz="1200" dirty="0"/>
              <a:t> Salaam hosted the international sustainable transport summit, MOBILIZE , 26 – 28 June 2018.</a:t>
            </a:r>
            <a:endParaRPr lang="en-US" sz="1600" dirty="0">
              <a:latin typeface="+mn-lt"/>
              <a:ea typeface="+mn-ea"/>
            </a:endParaRPr>
          </a:p>
        </p:txBody>
      </p:sp>
      <p:pic>
        <p:nvPicPr>
          <p:cNvPr id="9" name="Picture 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84325" y="609600"/>
            <a:ext cx="375967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7950" y="4591310"/>
            <a:ext cx="3736050" cy="2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result for mobilize dar es salaa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17" y="4724400"/>
            <a:ext cx="251088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86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a:t>
            </a:r>
            <a:r>
              <a:rPr lang="en-US" sz="4000" b="1" dirty="0" smtClean="0">
                <a:solidFill>
                  <a:srgbClr val="0000FF"/>
                </a:solidFill>
                <a:latin typeface="Times New Roman" pitchFamily="18" charset="0"/>
                <a:ea typeface="+mj-ea"/>
                <a:cs typeface="Times New Roman" pitchFamily="18" charset="0"/>
              </a:rPr>
              <a:t>Who Is DART</a:t>
            </a:r>
          </a:p>
          <a:p>
            <a:pPr algn="just">
              <a:buNone/>
            </a:pPr>
            <a:r>
              <a:rPr lang="en-US" sz="2400" dirty="0" smtClean="0">
                <a:latin typeface="Times New Roman" pitchFamily="18" charset="0"/>
                <a:cs typeface="Times New Roman" pitchFamily="18" charset="0"/>
              </a:rPr>
              <a:t>    DART is the Government transport Authority which is charged to address the urban transport challenges that has been facing and affecting the mobility of the residents of the city of Dar es Salaam.</a:t>
            </a:r>
          </a:p>
          <a:p>
            <a:pPr algn="just">
              <a:buNone/>
            </a:pPr>
            <a:r>
              <a:rPr lang="en-US" sz="2400" dirty="0" smtClean="0">
                <a:latin typeface="Times New Roman" pitchFamily="18" charset="0"/>
                <a:cs typeface="Times New Roman" pitchFamily="18" charset="0"/>
              </a:rPr>
              <a:t>   The following are the major mandated roles of DART Agency:-</a:t>
            </a:r>
          </a:p>
          <a:p>
            <a:pPr marL="457200" indent="-457200">
              <a:buFont typeface="+mj-lt"/>
              <a:buAutoNum type="arabicPeriod"/>
            </a:pPr>
            <a:r>
              <a:rPr lang="en-US" sz="2400" dirty="0" smtClean="0"/>
              <a:t>Establish and operate Bus Rapid Transit (BRT) system for Dar es Salaam, branded Dar Rapid Transit (DART),</a:t>
            </a:r>
          </a:p>
          <a:p>
            <a:pPr marL="457200" indent="-457200">
              <a:buFont typeface="+mj-lt"/>
              <a:buAutoNum type="arabicPeriod"/>
            </a:pPr>
            <a:r>
              <a:rPr lang="en-US" sz="2400" dirty="0" smtClean="0"/>
              <a:t>Ensure orderly floor of traffic on urban streets and roads </a:t>
            </a:r>
          </a:p>
          <a:p>
            <a:pPr marL="457200" indent="-457200">
              <a:buFont typeface="+mj-lt"/>
              <a:buAutoNum type="arabicPeriod"/>
            </a:pPr>
            <a:r>
              <a:rPr lang="en-US" sz="2400" dirty="0" smtClean="0"/>
              <a:t>Ensure effective Management of the Agency.</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4191000" cy="2438400"/>
          </a:xfrm>
        </p:spPr>
        <p:style>
          <a:lnRef idx="1">
            <a:schemeClr val="accent4"/>
          </a:lnRef>
          <a:fillRef idx="2">
            <a:schemeClr val="accent4"/>
          </a:fillRef>
          <a:effectRef idx="1">
            <a:schemeClr val="accent4"/>
          </a:effectRef>
          <a:fontRef idx="minor">
            <a:schemeClr val="dk1"/>
          </a:fontRef>
        </p:style>
        <p:txBody>
          <a:bodyPr/>
          <a:lstStyle/>
          <a:p>
            <a:pPr marL="0" indent="0" algn="ctr">
              <a:buNone/>
            </a:pPr>
            <a:endParaRPr lang="en-US" dirty="0"/>
          </a:p>
          <a:p>
            <a:pPr marL="0" indent="0" algn="ctr">
              <a:buNone/>
            </a:pPr>
            <a:r>
              <a:rPr lang="en-US" dirty="0" smtClean="0"/>
              <a:t>THANKS</a:t>
            </a:r>
            <a:endParaRPr lang="en-US" dirty="0"/>
          </a:p>
        </p:txBody>
      </p:sp>
    </p:spTree>
    <p:extLst>
      <p:ext uri="{BB962C8B-B14F-4D97-AF65-F5344CB8AC3E}">
        <p14:creationId xmlns:p14="http://schemas.microsoft.com/office/powerpoint/2010/main" val="2714100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r>
              <a:rPr lang="fr-FR" b="1" dirty="0" smtClean="0">
                <a:solidFill>
                  <a:srgbClr val="0000FF"/>
                </a:solidFill>
                <a:latin typeface="Times New Roman" pitchFamily="18" charset="0"/>
                <a:cs typeface="Times New Roman" pitchFamily="18" charset="0"/>
              </a:rPr>
              <a:t>Background: The history of PT in DSM</a:t>
            </a:r>
            <a:br>
              <a:rPr lang="fr-FR" b="1" dirty="0" smtClean="0">
                <a:solidFill>
                  <a:srgbClr val="0000FF"/>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pPr lvl="0">
              <a:lnSpc>
                <a:spcPct val="200000"/>
              </a:lnSpc>
              <a:buFont typeface="Wingdings" pitchFamily="2" charset="2"/>
              <a:buChar char="q"/>
            </a:pPr>
            <a:r>
              <a:rPr lang="en-US" sz="2600" dirty="0" smtClean="0">
                <a:latin typeface="Times New Roman" pitchFamily="18" charset="0"/>
                <a:cs typeface="Times New Roman" pitchFamily="18" charset="0"/>
              </a:rPr>
              <a:t>Public Transport in Dar es Salaam is dated back in 1949 </a:t>
            </a:r>
          </a:p>
          <a:p>
            <a:pPr marL="0" lvl="0" indent="0">
              <a:lnSpc>
                <a:spcPct val="200000"/>
              </a:lnSpc>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with Dar es Salaam Motor Transport Company (DMT).  </a:t>
            </a:r>
          </a:p>
          <a:p>
            <a:pPr lvl="0">
              <a:lnSpc>
                <a:spcPct val="200000"/>
              </a:lnSpc>
              <a:buFont typeface="Wingdings" pitchFamily="2" charset="2"/>
              <a:buChar char="q"/>
            </a:pPr>
            <a:r>
              <a:rPr lang="en-US" sz="2600" dirty="0" smtClean="0">
                <a:latin typeface="Times New Roman" pitchFamily="18" charset="0"/>
                <a:cs typeface="Times New Roman" pitchFamily="18" charset="0"/>
              </a:rPr>
              <a:t>DMT nationalized and UDA established in 1967.</a:t>
            </a:r>
          </a:p>
          <a:p>
            <a:pPr lvl="0">
              <a:lnSpc>
                <a:spcPct val="200000"/>
              </a:lnSpc>
              <a:buFont typeface="Wingdings" pitchFamily="2" charset="2"/>
              <a:buChar char="q"/>
            </a:pPr>
            <a:r>
              <a:rPr lang="en-US" sz="2600" dirty="0" smtClean="0">
                <a:latin typeface="Times New Roman" pitchFamily="18" charset="0"/>
                <a:cs typeface="Times New Roman" pitchFamily="18" charset="0"/>
              </a:rPr>
              <a:t>Private sector involved from 1983.</a:t>
            </a:r>
          </a:p>
          <a:p>
            <a:pPr lvl="0">
              <a:lnSpc>
                <a:spcPct val="200000"/>
              </a:lnSpc>
              <a:buFont typeface="Wingdings" pitchFamily="2" charset="2"/>
              <a:buChar char="q"/>
            </a:pPr>
            <a:r>
              <a:rPr lang="en-US" sz="2600" dirty="0" smtClean="0">
                <a:latin typeface="Times New Roman" pitchFamily="18" charset="0"/>
                <a:cs typeface="Times New Roman" pitchFamily="18" charset="0"/>
              </a:rPr>
              <a:t>Urban PT Challenges:  </a:t>
            </a:r>
          </a:p>
          <a:p>
            <a:pPr lvl="1">
              <a:lnSpc>
                <a:spcPct val="200000"/>
              </a:lnSpc>
            </a:pPr>
            <a:r>
              <a:rPr lang="en-US" sz="2600" dirty="0" smtClean="0">
                <a:latin typeface="Times New Roman" pitchFamily="18" charset="0"/>
                <a:cs typeface="Times New Roman" pitchFamily="18" charset="0"/>
              </a:rPr>
              <a:t>Poor roads and Insufficient infrastructure </a:t>
            </a:r>
          </a:p>
          <a:p>
            <a:pPr lvl="1">
              <a:lnSpc>
                <a:spcPct val="200000"/>
              </a:lnSpc>
            </a:pPr>
            <a:r>
              <a:rPr lang="en-US" sz="2600" dirty="0" smtClean="0">
                <a:latin typeface="Times New Roman" pitchFamily="18" charset="0"/>
                <a:cs typeface="Times New Roman" pitchFamily="18" charset="0"/>
              </a:rPr>
              <a:t>Air quality and health issues. </a:t>
            </a:r>
          </a:p>
          <a:p>
            <a:pPr lvl="1">
              <a:lnSpc>
                <a:spcPct val="200000"/>
              </a:lnSpc>
            </a:pPr>
            <a:r>
              <a:rPr lang="en-US" sz="2600" dirty="0" smtClean="0">
                <a:latin typeface="Times New Roman" pitchFamily="18" charset="0"/>
                <a:cs typeface="Times New Roman" pitchFamily="18" charset="0"/>
              </a:rPr>
              <a:t>Low capacity buses and no schedule services</a:t>
            </a:r>
          </a:p>
          <a:p>
            <a:pPr lvl="1">
              <a:lnSpc>
                <a:spcPct val="200000"/>
              </a:lnSpc>
            </a:pPr>
            <a:r>
              <a:rPr lang="en-US" sz="2600" dirty="0" smtClean="0">
                <a:latin typeface="Times New Roman" pitchFamily="18" charset="0"/>
                <a:cs typeface="Times New Roman" pitchFamily="18" charset="0"/>
              </a:rPr>
              <a:t>Congestion</a:t>
            </a:r>
          </a:p>
          <a:p>
            <a:pPr marL="0" indent="0">
              <a:buNone/>
            </a:pPr>
            <a:endParaRPr lang="en-US" dirty="0"/>
          </a:p>
        </p:txBody>
      </p:sp>
      <p:pic>
        <p:nvPicPr>
          <p:cNvPr id="4"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295400"/>
            <a:ext cx="274673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 id="{29F21D09-953F-44FF-89AF-C8048EAD42F9}"/>
              </a:ext>
            </a:extLst>
          </p:cNvPr>
          <p:cNvPicPr>
            <a:picLocks noChangeAspect="1"/>
          </p:cNvPicPr>
          <p:nvPr/>
        </p:nvPicPr>
        <p:blipFill>
          <a:blip r:embed="rId3" cstate="print"/>
          <a:stretch>
            <a:fillRect/>
          </a:stretch>
        </p:blipFill>
        <p:spPr>
          <a:xfrm>
            <a:off x="5977270" y="3657600"/>
            <a:ext cx="2861930" cy="183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7720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fr-FR" sz="3600" b="1" dirty="0" smtClean="0">
                <a:solidFill>
                  <a:srgbClr val="0000FF"/>
                </a:solidFill>
                <a:latin typeface="Times New Roman" pitchFamily="18" charset="0"/>
                <a:cs typeface="Times New Roman" pitchFamily="18" charset="0"/>
              </a:rPr>
              <a:t>Current</a:t>
            </a:r>
            <a:r>
              <a:rPr lang="fr-FR" b="1" dirty="0" smtClean="0">
                <a:solidFill>
                  <a:srgbClr val="0000FF"/>
                </a:solidFill>
                <a:latin typeface="Times New Roman" pitchFamily="18" charset="0"/>
                <a:cs typeface="Times New Roman" pitchFamily="18" charset="0"/>
              </a:rPr>
              <a:t> PT in DSM</a:t>
            </a:r>
            <a:endParaRPr lang="fr-FR" b="1" dirty="0">
              <a:solidFill>
                <a:srgbClr val="0000FF"/>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stretch>
            <a:fillRect/>
          </a:stretch>
        </p:blipFill>
        <p:spPr>
          <a:xfrm>
            <a:off x="152400" y="1066800"/>
            <a:ext cx="3653750" cy="2769200"/>
          </a:xfrm>
          <a:prstGeom prst="rect">
            <a:avLst/>
          </a:prstGeom>
        </p:spPr>
      </p:pic>
      <p:pic>
        <p:nvPicPr>
          <p:cNvPr id="5" name="Picture 4"/>
          <p:cNvPicPr>
            <a:picLocks noChangeAspect="1"/>
          </p:cNvPicPr>
          <p:nvPr/>
        </p:nvPicPr>
        <p:blipFill>
          <a:blip r:embed="rId3" cstate="print"/>
          <a:stretch>
            <a:fillRect/>
          </a:stretch>
        </p:blipFill>
        <p:spPr>
          <a:xfrm>
            <a:off x="4191000" y="1295400"/>
            <a:ext cx="4648200" cy="4292024"/>
          </a:xfrm>
          <a:prstGeom prst="rect">
            <a:avLst/>
          </a:prstGeom>
        </p:spPr>
      </p:pic>
      <p:pic>
        <p:nvPicPr>
          <p:cNvPr id="6" name="Picture 5"/>
          <p:cNvPicPr>
            <a:picLocks noChangeAspect="1"/>
          </p:cNvPicPr>
          <p:nvPr/>
        </p:nvPicPr>
        <p:blipFill>
          <a:blip r:embed="rId4" cstate="print"/>
          <a:stretch>
            <a:fillRect/>
          </a:stretch>
        </p:blipFill>
        <p:spPr>
          <a:xfrm>
            <a:off x="228601" y="3494809"/>
            <a:ext cx="3962400" cy="3134591"/>
          </a:xfrm>
          <a:prstGeom prst="rect">
            <a:avLst/>
          </a:prstGeom>
        </p:spPr>
      </p:pic>
    </p:spTree>
    <p:extLst>
      <p:ext uri="{BB962C8B-B14F-4D97-AF65-F5344CB8AC3E}">
        <p14:creationId xmlns:p14="http://schemas.microsoft.com/office/powerpoint/2010/main" val="197116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073887"/>
          </a:xfrm>
        </p:spPr>
        <p:txBody>
          <a:bodyPr>
            <a:normAutofit fontScale="90000"/>
          </a:bodyPr>
          <a:lstStyle/>
          <a:p>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r>
              <a:rPr lang="fr-FR" b="1" dirty="0" smtClean="0">
                <a:solidFill>
                  <a:srgbClr val="0000FF"/>
                </a:solidFill>
                <a:latin typeface="Times New Roman" pitchFamily="18" charset="0"/>
                <a:cs typeface="Times New Roman" pitchFamily="18" charset="0"/>
              </a:rPr>
              <a:t>Selection of BRT for DSM</a:t>
            </a:r>
            <a:br>
              <a:rPr lang="fr-FR" b="1" dirty="0" smtClean="0">
                <a:solidFill>
                  <a:srgbClr val="0000FF"/>
                </a:solidFill>
                <a:latin typeface="Times New Roman" pitchFamily="18" charset="0"/>
                <a:cs typeface="Times New Roman" pitchFamily="18" charset="0"/>
              </a:rPr>
            </a:br>
            <a:r>
              <a:rPr lang="en-IN" b="1" dirty="0" smtClean="0">
                <a:solidFill>
                  <a:srgbClr val="000000"/>
                </a:solidFill>
                <a:latin typeface="Times New Roman" pitchFamily="18" charset="0"/>
                <a:cs typeface="Times New Roman" pitchFamily="18" charset="0"/>
              </a:rPr>
              <a:t>Public Transport System Visualized</a:t>
            </a:r>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r>
              <a:rPr lang="en-IN" b="1" dirty="0" smtClean="0">
                <a:solidFill>
                  <a:srgbClr val="000000"/>
                </a:solidFill>
                <a:latin typeface="Times New Roman" pitchFamily="18" charset="0"/>
                <a:cs typeface="Times New Roman" pitchFamily="18" charset="0"/>
              </a:rPr>
              <a:t/>
            </a:r>
            <a:br>
              <a:rPr lang="en-IN" b="1" dirty="0" smtClean="0">
                <a:solidFill>
                  <a:srgbClr val="000000"/>
                </a:solidFill>
                <a:latin typeface="Times New Roman" pitchFamily="18" charset="0"/>
                <a:cs typeface="Times New Roman" pitchFamily="18" charset="0"/>
              </a:rPr>
            </a:br>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571500" indent="-571500">
              <a:lnSpc>
                <a:spcPct val="200000"/>
              </a:lnSpc>
              <a:buAutoNum type="romanLcPeriod"/>
            </a:pPr>
            <a:r>
              <a:rPr lang="en-IN" sz="2000" b="1" dirty="0" smtClean="0">
                <a:solidFill>
                  <a:srgbClr val="000000"/>
                </a:solidFill>
                <a:latin typeface="Times New Roman" pitchFamily="18" charset="0"/>
                <a:cs typeface="Times New Roman" pitchFamily="18" charset="0"/>
              </a:rPr>
              <a:t>Rail based System</a:t>
            </a:r>
          </a:p>
          <a:p>
            <a:pPr marL="1028700" lvl="1" indent="-571500">
              <a:lnSpc>
                <a:spcPct val="200000"/>
              </a:lnSpc>
              <a:buFont typeface="Wingdings" panose="05000000000000000000" pitchFamily="2" charset="2"/>
              <a:buChar char="Ø"/>
            </a:pPr>
            <a:r>
              <a:rPr lang="en-IN" sz="2000" dirty="0" smtClean="0">
                <a:solidFill>
                  <a:srgbClr val="000000"/>
                </a:solidFill>
                <a:latin typeface="Times New Roman" pitchFamily="18" charset="0"/>
                <a:cs typeface="Times New Roman" pitchFamily="18" charset="0"/>
              </a:rPr>
              <a:t>High Cost and Operational Challenges</a:t>
            </a:r>
          </a:p>
          <a:p>
            <a:pPr marL="1028700" lvl="1" indent="-571500">
              <a:lnSpc>
                <a:spcPct val="200000"/>
              </a:lnSpc>
              <a:buFont typeface="Wingdings" panose="05000000000000000000" pitchFamily="2" charset="2"/>
              <a:buChar char="Ø"/>
            </a:pPr>
            <a:r>
              <a:rPr lang="en-IN" sz="2000" dirty="0" smtClean="0">
                <a:solidFill>
                  <a:srgbClr val="000000"/>
                </a:solidFill>
                <a:latin typeface="Times New Roman" pitchFamily="18" charset="0"/>
                <a:cs typeface="Times New Roman" pitchFamily="18" charset="0"/>
              </a:rPr>
              <a:t>Too Big to Fail</a:t>
            </a:r>
          </a:p>
          <a:p>
            <a:pPr marL="571500" indent="-571500">
              <a:lnSpc>
                <a:spcPct val="200000"/>
              </a:lnSpc>
              <a:buAutoNum type="romanLcPeriod"/>
            </a:pPr>
            <a:r>
              <a:rPr lang="en-IN" sz="2000" b="1" dirty="0" smtClean="0">
                <a:solidFill>
                  <a:srgbClr val="000000"/>
                </a:solidFill>
                <a:latin typeface="Times New Roman" pitchFamily="18" charset="0"/>
                <a:cs typeface="Times New Roman" pitchFamily="18" charset="0"/>
              </a:rPr>
              <a:t>Improved Bus System</a:t>
            </a:r>
          </a:p>
          <a:p>
            <a:pPr marL="1028700" lvl="1" indent="-571500">
              <a:lnSpc>
                <a:spcPct val="200000"/>
              </a:lnSpc>
              <a:buFont typeface="Wingdings" panose="05000000000000000000" pitchFamily="2" charset="2"/>
              <a:buChar char="Ø"/>
            </a:pPr>
            <a:r>
              <a:rPr lang="en-IN" sz="2000" dirty="0" smtClean="0">
                <a:solidFill>
                  <a:srgbClr val="000000"/>
                </a:solidFill>
                <a:latin typeface="Times New Roman" pitchFamily="18" charset="0"/>
                <a:cs typeface="Times New Roman" pitchFamily="18" charset="0"/>
              </a:rPr>
              <a:t>Low Cost</a:t>
            </a:r>
          </a:p>
          <a:p>
            <a:pPr marL="1028700" lvl="1" indent="-571500">
              <a:lnSpc>
                <a:spcPct val="200000"/>
              </a:lnSpc>
              <a:buFont typeface="Wingdings" panose="05000000000000000000" pitchFamily="2" charset="2"/>
              <a:buChar char="Ø"/>
            </a:pPr>
            <a:r>
              <a:rPr lang="en-IN" sz="2000" dirty="0" smtClean="0">
                <a:solidFill>
                  <a:srgbClr val="000000"/>
                </a:solidFill>
                <a:latin typeface="Times New Roman" pitchFamily="18" charset="0"/>
                <a:cs typeface="Times New Roman" pitchFamily="18" charset="0"/>
              </a:rPr>
              <a:t>No Operational Risk </a:t>
            </a:r>
          </a:p>
          <a:p>
            <a:pPr marL="1028700" lvl="1" indent="-571500">
              <a:lnSpc>
                <a:spcPct val="200000"/>
              </a:lnSpc>
              <a:buFont typeface="Wingdings" panose="05000000000000000000" pitchFamily="2" charset="2"/>
              <a:buChar char="Ø"/>
            </a:pPr>
            <a:r>
              <a:rPr lang="en-IN" sz="2000" dirty="0" smtClean="0">
                <a:solidFill>
                  <a:srgbClr val="000000"/>
                </a:solidFill>
                <a:latin typeface="Times New Roman" pitchFamily="18" charset="0"/>
                <a:cs typeface="Times New Roman" pitchFamily="18" charset="0"/>
              </a:rPr>
              <a:t>Availability of Affordable Technology AND </a:t>
            </a:r>
          </a:p>
          <a:p>
            <a:pPr marL="1028700" lvl="1" indent="-571500">
              <a:lnSpc>
                <a:spcPct val="200000"/>
              </a:lnSpc>
              <a:buFont typeface="Wingdings" panose="05000000000000000000" pitchFamily="2" charset="2"/>
              <a:buChar char="Ø"/>
            </a:pPr>
            <a:r>
              <a:rPr lang="en-IN" sz="2000" dirty="0" smtClean="0">
                <a:solidFill>
                  <a:srgbClr val="000000"/>
                </a:solidFill>
                <a:latin typeface="Times New Roman" pitchFamily="18" charset="0"/>
                <a:cs typeface="Times New Roman" pitchFamily="18" charset="0"/>
              </a:rPr>
              <a:t>Encourages Participation of Locals</a:t>
            </a:r>
          </a:p>
          <a:p>
            <a:pPr marL="0" indent="0">
              <a:buNone/>
            </a:pPr>
            <a:endParaRPr lang="en-US" dirty="0"/>
          </a:p>
        </p:txBody>
      </p:sp>
      <p:sp>
        <p:nvSpPr>
          <p:cNvPr id="4" name="L-Shape 3"/>
          <p:cNvSpPr/>
          <p:nvPr/>
        </p:nvSpPr>
        <p:spPr>
          <a:xfrm rot="19053543">
            <a:off x="3508046" y="3162711"/>
            <a:ext cx="720080" cy="288032"/>
          </a:xfrm>
          <a:prstGeom prst="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5" name="Multiply 4"/>
          <p:cNvSpPr/>
          <p:nvPr/>
        </p:nvSpPr>
        <p:spPr>
          <a:xfrm>
            <a:off x="3128098" y="1559423"/>
            <a:ext cx="506111" cy="37688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solidFill>
                <a:srgbClr val="FF0000"/>
              </a:solidFill>
            </a:endParaRPr>
          </a:p>
        </p:txBody>
      </p:sp>
    </p:spTree>
    <p:extLst>
      <p:ext uri="{BB962C8B-B14F-4D97-AF65-F5344CB8AC3E}">
        <p14:creationId xmlns:p14="http://schemas.microsoft.com/office/powerpoint/2010/main" val="3849700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91400" cy="609600"/>
          </a:xfrm>
        </p:spPr>
        <p:txBody>
          <a:bodyPr>
            <a:normAutofit fontScale="90000"/>
          </a:bodyPr>
          <a:lstStyle/>
          <a:p>
            <a:pPr algn="r"/>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r>
              <a:rPr lang="en-GB" sz="4800" b="1" dirty="0" smtClean="0">
                <a:solidFill>
                  <a:srgbClr val="BF2BAD"/>
                </a:solidFill>
                <a:latin typeface="Times New Roman" pitchFamily="18" charset="0"/>
                <a:cs typeface="Times New Roman" pitchFamily="18" charset="0"/>
              </a:rPr>
              <a:t/>
            </a:r>
            <a:br>
              <a:rPr lang="en-GB" sz="4800" b="1" dirty="0" smtClean="0">
                <a:solidFill>
                  <a:srgbClr val="BF2BAD"/>
                </a:solidFill>
                <a:latin typeface="Times New Roman" pitchFamily="18" charset="0"/>
                <a:cs typeface="Times New Roman" pitchFamily="18" charset="0"/>
              </a:rPr>
            </a:br>
            <a:r>
              <a:rPr lang="en-GB" sz="4800" b="1" dirty="0" smtClean="0">
                <a:solidFill>
                  <a:srgbClr val="BF2BAD"/>
                </a:solidFill>
                <a:latin typeface="Times New Roman" pitchFamily="18" charset="0"/>
                <a:cs typeface="Times New Roman" pitchFamily="18" charset="0"/>
              </a:rPr>
              <a:t/>
            </a:r>
            <a:br>
              <a:rPr lang="en-GB" sz="4800" b="1" dirty="0" smtClean="0">
                <a:solidFill>
                  <a:srgbClr val="BF2BAD"/>
                </a:solidFill>
                <a:latin typeface="Times New Roman" pitchFamily="18" charset="0"/>
                <a:cs typeface="Times New Roman" pitchFamily="18" charset="0"/>
              </a:rPr>
            </a:br>
            <a:r>
              <a:rPr lang="en-GB" sz="4800" b="1" dirty="0" smtClean="0">
                <a:solidFill>
                  <a:srgbClr val="BF2BAD"/>
                </a:solidFill>
                <a:latin typeface="Times New Roman" pitchFamily="18" charset="0"/>
                <a:cs typeface="Times New Roman" pitchFamily="18" charset="0"/>
              </a:rPr>
              <a:t/>
            </a:r>
            <a:br>
              <a:rPr lang="en-GB" sz="4800" b="1" dirty="0" smtClean="0">
                <a:solidFill>
                  <a:srgbClr val="BF2BAD"/>
                </a:solidFill>
                <a:latin typeface="Times New Roman" pitchFamily="18" charset="0"/>
                <a:cs typeface="Times New Roman" pitchFamily="18" charset="0"/>
              </a:rPr>
            </a:br>
            <a:r>
              <a:rPr lang="fr-FR" sz="3600" b="1" dirty="0" smtClean="0">
                <a:solidFill>
                  <a:srgbClr val="0000FF"/>
                </a:solidFill>
                <a:latin typeface="Times New Roman" pitchFamily="18" charset="0"/>
                <a:cs typeface="Times New Roman" pitchFamily="18" charset="0"/>
              </a:rPr>
              <a:t>DART System Corridors </a:t>
            </a:r>
            <a:r>
              <a:rPr lang="en-GB" sz="4900" b="1" dirty="0" smtClean="0">
                <a:solidFill>
                  <a:srgbClr val="BF2BAD"/>
                </a:solidFill>
                <a:latin typeface="Times New Roman" pitchFamily="18" charset="0"/>
                <a:cs typeface="Times New Roman" pitchFamily="18" charset="0"/>
              </a:rPr>
              <a:t/>
            </a:r>
            <a:br>
              <a:rPr lang="en-GB" sz="4900" b="1" dirty="0" smtClean="0">
                <a:solidFill>
                  <a:srgbClr val="BF2BAD"/>
                </a:solidFill>
                <a:latin typeface="Times New Roman" pitchFamily="18" charset="0"/>
                <a:cs typeface="Times New Roman" pitchFamily="18" charset="0"/>
              </a:rPr>
            </a:br>
            <a:r>
              <a:rPr lang="en-GB" sz="4900" b="1" dirty="0" smtClean="0">
                <a:solidFill>
                  <a:srgbClr val="BF2BAD"/>
                </a:solidFill>
                <a:latin typeface="Times New Roman" pitchFamily="18" charset="0"/>
                <a:cs typeface="Times New Roman" pitchFamily="18" charset="0"/>
              </a:rPr>
              <a:t/>
            </a:r>
            <a:br>
              <a:rPr lang="en-GB" sz="4900" b="1" dirty="0" smtClean="0">
                <a:solidFill>
                  <a:srgbClr val="BF2BAD"/>
                </a:solidFill>
                <a:latin typeface="Times New Roman" pitchFamily="18" charset="0"/>
                <a:cs typeface="Times New Roman" pitchFamily="18" charset="0"/>
              </a:rPr>
            </a:br>
            <a:r>
              <a:rPr lang="en-GB" sz="4800" b="1" dirty="0" smtClean="0">
                <a:solidFill>
                  <a:srgbClr val="BF2BAD"/>
                </a:solidFill>
                <a:latin typeface="Times New Roman" pitchFamily="18" charset="0"/>
                <a:cs typeface="Times New Roman" pitchFamily="18" charset="0"/>
              </a:rPr>
              <a:t/>
            </a:r>
            <a:br>
              <a:rPr lang="en-GB" sz="4800" b="1" dirty="0" smtClean="0">
                <a:solidFill>
                  <a:srgbClr val="BF2BAD"/>
                </a:solidFill>
                <a:latin typeface="Times New Roman" pitchFamily="18" charset="0"/>
                <a:cs typeface="Times New Roman" pitchFamily="18" charset="0"/>
              </a:rPr>
            </a:br>
            <a:r>
              <a:rPr lang="en-GB" sz="2200" b="1" dirty="0" smtClean="0">
                <a:latin typeface="Times New Roman" pitchFamily="18" charset="0"/>
                <a:cs typeface="Times New Roman" pitchFamily="18" charset="0"/>
              </a:rPr>
              <a:t>Six corridors with a total of</a:t>
            </a:r>
            <a:br>
              <a:rPr lang="en-GB" sz="2200" b="1" dirty="0" smtClean="0">
                <a:latin typeface="Times New Roman" pitchFamily="18" charset="0"/>
                <a:cs typeface="Times New Roman" pitchFamily="18" charset="0"/>
              </a:rPr>
            </a:br>
            <a:r>
              <a:rPr lang="en-GB" sz="2200" b="1" dirty="0" smtClean="0">
                <a:latin typeface="Times New Roman" pitchFamily="18" charset="0"/>
                <a:cs typeface="Times New Roman" pitchFamily="18" charset="0"/>
              </a:rPr>
              <a:t> 141.1 Km of Trunk lanes</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en-US" dirty="0"/>
          </a:p>
        </p:txBody>
      </p:sp>
      <p:pic>
        <p:nvPicPr>
          <p:cNvPr id="4" name="Content Placeholder 3"/>
          <p:cNvPicPr>
            <a:picLocks noGrp="1" noChangeAspect="1"/>
          </p:cNvPicPr>
          <p:nvPr>
            <p:ph idx="1"/>
          </p:nvPr>
        </p:nvPicPr>
        <p:blipFill>
          <a:blip r:embed="rId2" cstate="print"/>
          <a:stretch>
            <a:fillRect/>
          </a:stretch>
        </p:blipFill>
        <p:spPr>
          <a:xfrm>
            <a:off x="228601" y="838200"/>
            <a:ext cx="4495799" cy="5287963"/>
          </a:xfrm>
          <a:prstGeom prst="rect">
            <a:avLst/>
          </a:prstGeom>
        </p:spPr>
      </p:pic>
      <p:pic>
        <p:nvPicPr>
          <p:cNvPr id="5" name="Picture 4"/>
          <p:cNvPicPr>
            <a:picLocks noChangeAspect="1"/>
          </p:cNvPicPr>
          <p:nvPr/>
        </p:nvPicPr>
        <p:blipFill>
          <a:blip r:embed="rId3" cstate="print"/>
          <a:stretch>
            <a:fillRect/>
          </a:stretch>
        </p:blipFill>
        <p:spPr>
          <a:xfrm>
            <a:off x="5486400" y="2743199"/>
            <a:ext cx="2971800" cy="2418329"/>
          </a:xfrm>
          <a:prstGeom prst="rect">
            <a:avLst/>
          </a:prstGeom>
        </p:spPr>
      </p:pic>
    </p:spTree>
    <p:extLst>
      <p:ext uri="{BB962C8B-B14F-4D97-AF65-F5344CB8AC3E}">
        <p14:creationId xmlns:p14="http://schemas.microsoft.com/office/powerpoint/2010/main" val="343971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600" b="1" dirty="0" smtClean="0">
                <a:solidFill>
                  <a:srgbClr val="0000FF"/>
                </a:solidFill>
                <a:latin typeface="Times New Roman" pitchFamily="18" charset="0"/>
                <a:cs typeface="Times New Roman" pitchFamily="18" charset="0"/>
              </a:rPr>
              <a:t/>
            </a:r>
            <a:br>
              <a:rPr lang="fr-FR" sz="3600" b="1" dirty="0" smtClean="0">
                <a:solidFill>
                  <a:srgbClr val="0000FF"/>
                </a:solidFill>
                <a:latin typeface="Times New Roman" pitchFamily="18" charset="0"/>
                <a:cs typeface="Times New Roman" pitchFamily="18" charset="0"/>
              </a:rPr>
            </a:br>
            <a:r>
              <a:rPr lang="fr-FR" sz="3600" b="1" dirty="0" smtClean="0">
                <a:solidFill>
                  <a:srgbClr val="0000FF"/>
                </a:solidFill>
                <a:latin typeface="Times New Roman" pitchFamily="18" charset="0"/>
                <a:cs typeface="Times New Roman" pitchFamily="18" charset="0"/>
              </a:rPr>
              <a:t>DART System Phase 1 - PPP model  Implementation Arrangement</a:t>
            </a:r>
            <a:r>
              <a:rPr lang="fr-FR" b="1" dirty="0" smtClean="0">
                <a:solidFill>
                  <a:srgbClr val="0000FF"/>
                </a:solidFill>
                <a:latin typeface="Times New Roman" pitchFamily="18" charset="0"/>
                <a:cs typeface="Times New Roman" pitchFamily="18" charset="0"/>
              </a:rPr>
              <a:t/>
            </a:r>
            <a:br>
              <a:rPr lang="fr-FR" b="1" dirty="0" smtClean="0">
                <a:solidFill>
                  <a:srgbClr val="0000FF"/>
                </a:solidFill>
                <a:latin typeface="Times New Roman" pitchFamily="18" charset="0"/>
                <a:cs typeface="Times New Roman" pitchFamily="18" charset="0"/>
              </a:rPr>
            </a:b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833692847"/>
              </p:ext>
            </p:extLst>
          </p:nvPr>
        </p:nvGraphicFramePr>
        <p:xfrm>
          <a:off x="258017" y="1447801"/>
          <a:ext cx="8428783" cy="3951288"/>
        </p:xfrm>
        <a:graphic>
          <a:graphicData uri="http://schemas.openxmlformats.org/presentationml/2006/ole">
            <mc:AlternateContent xmlns:mc="http://schemas.openxmlformats.org/markup-compatibility/2006">
              <mc:Choice xmlns:v="urn:schemas-microsoft-com:vml" Requires="v">
                <p:oleObj spid="_x0000_s1032" name="Document" r:id="rId3" imgW="5485680" imgH="3071880" progId="Word.Document.12">
                  <p:link updateAutomatic="1"/>
                </p:oleObj>
              </mc:Choice>
              <mc:Fallback>
                <p:oleObj name="Document" r:id="rId3" imgW="5485680" imgH="3071880" progId="Word.Document.12">
                  <p:link updateAutomatic="1"/>
                  <p:pic>
                    <p:nvPicPr>
                      <p:cNvPr id="0" name="Picture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17" y="1447801"/>
                        <a:ext cx="8428783" cy="395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680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fr-FR" b="1" dirty="0" smtClean="0">
                <a:solidFill>
                  <a:srgbClr val="0000FF"/>
                </a:solidFill>
                <a:latin typeface="Times New Roman" pitchFamily="18" charset="0"/>
                <a:cs typeface="Times New Roman" pitchFamily="18" charset="0"/>
              </a:rPr>
              <a:t>DART System Phase 1 - Operations</a:t>
            </a:r>
            <a:endParaRPr lang="en-US" dirty="0"/>
          </a:p>
        </p:txBody>
      </p:sp>
      <p:sp>
        <p:nvSpPr>
          <p:cNvPr id="3" name="Content Placeholder 2"/>
          <p:cNvSpPr>
            <a:spLocks noGrp="1"/>
          </p:cNvSpPr>
          <p:nvPr>
            <p:ph idx="1"/>
          </p:nvPr>
        </p:nvSpPr>
        <p:spPr/>
        <p:txBody>
          <a:bodyPr>
            <a:normAutofit fontScale="70000" lnSpcReduction="20000"/>
          </a:bodyPr>
          <a:lstStyle/>
          <a:p>
            <a:pPr marL="0" indent="0">
              <a:lnSpc>
                <a:spcPct val="200000"/>
              </a:lnSpc>
              <a:buNone/>
            </a:pPr>
            <a:r>
              <a:rPr lang="en-GB" altLang="nl-NL" b="1" dirty="0" smtClean="0">
                <a:solidFill>
                  <a:srgbClr val="000000"/>
                </a:solidFill>
                <a:latin typeface="Times New Roman" pitchFamily="18" charset="0"/>
                <a:cs typeface="Times New Roman" pitchFamily="18" charset="0"/>
              </a:rPr>
              <a:t>With Full Operation Services: - (Gross Cost Model)</a:t>
            </a:r>
          </a:p>
          <a:p>
            <a:pPr marL="457200" indent="-457200">
              <a:lnSpc>
                <a:spcPct val="200000"/>
              </a:lnSpc>
              <a:spcBef>
                <a:spcPts val="600"/>
              </a:spcBef>
              <a:spcAft>
                <a:spcPts val="1200"/>
              </a:spcAft>
              <a:buFont typeface="Wingdings" pitchFamily="2" charset="2"/>
              <a:buChar char="q"/>
            </a:pPr>
            <a:r>
              <a:rPr lang="en-IN" dirty="0" smtClean="0">
                <a:solidFill>
                  <a:srgbClr val="000000"/>
                </a:solidFill>
                <a:latin typeface="Times New Roman" pitchFamily="18" charset="0"/>
                <a:cs typeface="Times New Roman" pitchFamily="18" charset="0"/>
              </a:rPr>
              <a:t>305 buses: - 177 Articulated (18M) and 128 Feeder (12M) Buses</a:t>
            </a:r>
          </a:p>
          <a:p>
            <a:pPr marL="457200" indent="-457200">
              <a:lnSpc>
                <a:spcPct val="200000"/>
              </a:lnSpc>
              <a:spcBef>
                <a:spcPts val="600"/>
              </a:spcBef>
              <a:spcAft>
                <a:spcPts val="1200"/>
              </a:spcAft>
              <a:buFont typeface="Wingdings" pitchFamily="2" charset="2"/>
              <a:buChar char="q"/>
            </a:pPr>
            <a:r>
              <a:rPr lang="en-IN" dirty="0" smtClean="0">
                <a:solidFill>
                  <a:srgbClr val="000000"/>
                </a:solidFill>
                <a:latin typeface="Times New Roman" pitchFamily="18" charset="0"/>
                <a:cs typeface="Times New Roman" pitchFamily="18" charset="0"/>
              </a:rPr>
              <a:t>Estimated Peak Hour Load  18,000 Passengers</a:t>
            </a:r>
          </a:p>
          <a:p>
            <a:pPr marL="457200" indent="-457200">
              <a:lnSpc>
                <a:spcPct val="200000"/>
              </a:lnSpc>
              <a:spcBef>
                <a:spcPts val="600"/>
              </a:spcBef>
              <a:spcAft>
                <a:spcPts val="1200"/>
              </a:spcAft>
              <a:buFont typeface="Wingdings" pitchFamily="2" charset="2"/>
              <a:buChar char="q"/>
            </a:pPr>
            <a:r>
              <a:rPr lang="en-IN" dirty="0" smtClean="0">
                <a:solidFill>
                  <a:srgbClr val="000000"/>
                </a:solidFill>
                <a:latin typeface="Times New Roman" pitchFamily="18" charset="0"/>
                <a:cs typeface="Times New Roman" pitchFamily="18" charset="0"/>
              </a:rPr>
              <a:t>Estimated Daily Ridership  450,000-500,000 per day</a:t>
            </a:r>
          </a:p>
          <a:p>
            <a:pPr marL="457200" indent="-457200">
              <a:lnSpc>
                <a:spcPct val="200000"/>
              </a:lnSpc>
              <a:spcBef>
                <a:spcPts val="600"/>
              </a:spcBef>
              <a:spcAft>
                <a:spcPts val="1200"/>
              </a:spcAft>
              <a:buFont typeface="Wingdings" pitchFamily="2" charset="2"/>
              <a:buChar char="q"/>
            </a:pPr>
            <a:r>
              <a:rPr lang="en-IN" dirty="0" smtClean="0">
                <a:solidFill>
                  <a:srgbClr val="000000"/>
                </a:solidFill>
                <a:latin typeface="Times New Roman" pitchFamily="18" charset="0"/>
                <a:cs typeface="Times New Roman" pitchFamily="18" charset="0"/>
              </a:rPr>
              <a:t>Expected Annual Ridership 130 Millions</a:t>
            </a:r>
          </a:p>
          <a:p>
            <a:pPr marL="0" indent="0">
              <a:buNone/>
            </a:pPr>
            <a:endParaRPr lang="en-US" dirty="0"/>
          </a:p>
        </p:txBody>
      </p:sp>
    </p:spTree>
    <p:extLst>
      <p:ext uri="{BB962C8B-B14F-4D97-AF65-F5344CB8AC3E}">
        <p14:creationId xmlns:p14="http://schemas.microsoft.com/office/powerpoint/2010/main" val="1618285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fr-FR" b="1" dirty="0" smtClean="0">
                <a:solidFill>
                  <a:srgbClr val="0000FF"/>
                </a:solidFill>
                <a:latin typeface="Times New Roman" pitchFamily="18" charset="0"/>
                <a:cs typeface="Times New Roman" pitchFamily="18" charset="0"/>
              </a:rPr>
              <a:t>DART  Technologies -Buses</a:t>
            </a:r>
            <a:br>
              <a:rPr lang="fr-FR" b="1" dirty="0" smtClean="0">
                <a:solidFill>
                  <a:srgbClr val="0000FF"/>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066800"/>
            <a:ext cx="8229600" cy="5059363"/>
          </a:xfrm>
        </p:spPr>
        <p:txBody>
          <a:bodyPr>
            <a:normAutofit fontScale="47500" lnSpcReduction="20000"/>
          </a:bodyPr>
          <a:lstStyle/>
          <a:p>
            <a:pPr marL="0" indent="0">
              <a:buNone/>
            </a:pPr>
            <a:r>
              <a:rPr lang="en-IN" b="1" dirty="0" smtClean="0">
                <a:latin typeface="Times New Roman" pitchFamily="18" charset="0"/>
                <a:cs typeface="Times New Roman" pitchFamily="18" charset="0"/>
              </a:rPr>
              <a:t>1.DART Buses: General Specification – Trunk </a:t>
            </a:r>
          </a:p>
          <a:p>
            <a:pPr marL="0" indent="0">
              <a:buNone/>
            </a:pPr>
            <a:r>
              <a:rPr lang="en-IN" b="1" dirty="0" smtClean="0">
                <a:latin typeface="Times New Roman" pitchFamily="18" charset="0"/>
                <a:cs typeface="Times New Roman" pitchFamily="18" charset="0"/>
              </a:rPr>
              <a:t>(18 m) and Feeder (12m)</a:t>
            </a:r>
          </a:p>
          <a:p>
            <a:pPr>
              <a:lnSpc>
                <a:spcPct val="150000"/>
              </a:lnSpc>
              <a:buFont typeface="Wingdings" pitchFamily="2" charset="2"/>
              <a:buChar char="q"/>
            </a:pPr>
            <a:r>
              <a:rPr lang="en-IN" dirty="0" smtClean="0">
                <a:latin typeface="Times New Roman" pitchFamily="18" charset="0"/>
                <a:cs typeface="Times New Roman" pitchFamily="18" charset="0"/>
              </a:rPr>
              <a:t>Emission Class Euro III technology</a:t>
            </a:r>
          </a:p>
          <a:p>
            <a:pPr>
              <a:lnSpc>
                <a:spcPct val="150000"/>
              </a:lnSpc>
              <a:buFont typeface="Wingdings" pitchFamily="2" charset="2"/>
              <a:buChar char="q"/>
            </a:pPr>
            <a:r>
              <a:rPr lang="en-IN" dirty="0" smtClean="0">
                <a:latin typeface="Times New Roman" pitchFamily="18" charset="0"/>
                <a:cs typeface="Times New Roman" pitchFamily="18" charset="0"/>
              </a:rPr>
              <a:t>Real mountable engine</a:t>
            </a:r>
          </a:p>
          <a:p>
            <a:pPr>
              <a:lnSpc>
                <a:spcPct val="150000"/>
              </a:lnSpc>
              <a:buFont typeface="Wingdings" pitchFamily="2" charset="2"/>
              <a:buChar char="q"/>
            </a:pPr>
            <a:r>
              <a:rPr lang="en-IN" dirty="0" smtClean="0">
                <a:latin typeface="Times New Roman" pitchFamily="18" charset="0"/>
                <a:cs typeface="Times New Roman" pitchFamily="18" charset="0"/>
              </a:rPr>
              <a:t>Propulsion Fuel – diesel</a:t>
            </a:r>
          </a:p>
          <a:p>
            <a:pPr>
              <a:lnSpc>
                <a:spcPct val="150000"/>
              </a:lnSpc>
              <a:buFont typeface="Wingdings" pitchFamily="2" charset="2"/>
              <a:buChar char="q"/>
            </a:pPr>
            <a:r>
              <a:rPr lang="en-IN" dirty="0" smtClean="0">
                <a:latin typeface="Times New Roman" pitchFamily="18" charset="0"/>
                <a:cs typeface="Times New Roman" pitchFamily="18" charset="0"/>
              </a:rPr>
              <a:t>Automatic gearbox-hydraulic retarder</a:t>
            </a:r>
          </a:p>
          <a:p>
            <a:pPr>
              <a:lnSpc>
                <a:spcPct val="150000"/>
              </a:lnSpc>
              <a:buFont typeface="Wingdings" pitchFamily="2" charset="2"/>
              <a:buChar char="q"/>
            </a:pPr>
            <a:r>
              <a:rPr lang="en-IN" dirty="0" smtClean="0">
                <a:latin typeface="Times New Roman" pitchFamily="18" charset="0"/>
                <a:cs typeface="Times New Roman" pitchFamily="18" charset="0"/>
              </a:rPr>
              <a:t>Total pneumatic suspension</a:t>
            </a:r>
          </a:p>
          <a:p>
            <a:pPr>
              <a:lnSpc>
                <a:spcPct val="150000"/>
              </a:lnSpc>
              <a:buFont typeface="Wingdings" pitchFamily="2" charset="2"/>
              <a:buChar char="q"/>
            </a:pPr>
            <a:r>
              <a:rPr lang="en-IN" dirty="0" smtClean="0">
                <a:latin typeface="Times New Roman" pitchFamily="18" charset="0"/>
                <a:cs typeface="Times New Roman" pitchFamily="18" charset="0"/>
              </a:rPr>
              <a:t>Pneumatic brake system</a:t>
            </a:r>
          </a:p>
          <a:p>
            <a:pPr>
              <a:lnSpc>
                <a:spcPct val="150000"/>
              </a:lnSpc>
              <a:buFont typeface="Wingdings" pitchFamily="2" charset="2"/>
              <a:buChar char="q"/>
            </a:pPr>
            <a:r>
              <a:rPr lang="en-IN" dirty="0" smtClean="0">
                <a:latin typeface="Times New Roman" pitchFamily="18" charset="0"/>
                <a:cs typeface="Times New Roman" pitchFamily="18" charset="0"/>
              </a:rPr>
              <a:t>Fuel reserve of 300ltres</a:t>
            </a:r>
          </a:p>
          <a:p>
            <a:pPr>
              <a:lnSpc>
                <a:spcPct val="150000"/>
              </a:lnSpc>
              <a:buFont typeface="Wingdings" pitchFamily="2" charset="2"/>
              <a:buChar char="q"/>
            </a:pPr>
            <a:r>
              <a:rPr lang="en-IN" dirty="0" smtClean="0">
                <a:latin typeface="Times New Roman" pitchFamily="18" charset="0"/>
                <a:cs typeface="Times New Roman" pitchFamily="18" charset="0"/>
              </a:rPr>
              <a:t>Minimum power  of 260HP</a:t>
            </a:r>
          </a:p>
          <a:p>
            <a:pPr>
              <a:lnSpc>
                <a:spcPct val="150000"/>
              </a:lnSpc>
            </a:pPr>
            <a:endParaRPr lang="en-IN" dirty="0" smtClean="0">
              <a:latin typeface="Times New Roman" pitchFamily="18" charset="0"/>
              <a:cs typeface="Times New Roman" pitchFamily="18" charset="0"/>
            </a:endParaRPr>
          </a:p>
          <a:p>
            <a:pPr marL="457200" indent="-457200">
              <a:lnSpc>
                <a:spcPct val="150000"/>
              </a:lnSpc>
              <a:buAutoNum type="arabicPeriod" startAt="2"/>
            </a:pPr>
            <a:r>
              <a:rPr lang="en-IN" b="1" dirty="0" smtClean="0">
                <a:latin typeface="Times New Roman" pitchFamily="18" charset="0"/>
                <a:cs typeface="Times New Roman" pitchFamily="18" charset="0"/>
              </a:rPr>
              <a:t>DART Buses Future Technology </a:t>
            </a:r>
          </a:p>
          <a:p>
            <a:pPr marL="457200" indent="-457200">
              <a:lnSpc>
                <a:spcPct val="150000"/>
              </a:lnSpc>
              <a:buFont typeface="Wingdings" pitchFamily="2" charset="2"/>
              <a:buChar char="q"/>
            </a:pPr>
            <a:r>
              <a:rPr lang="en-IN" dirty="0" smtClean="0">
                <a:latin typeface="Times New Roman" pitchFamily="18" charset="0"/>
                <a:cs typeface="Times New Roman" pitchFamily="18" charset="0"/>
              </a:rPr>
              <a:t>Use of Gas </a:t>
            </a:r>
          </a:p>
          <a:p>
            <a:pPr marL="457200" indent="-457200">
              <a:lnSpc>
                <a:spcPct val="150000"/>
              </a:lnSpc>
              <a:buFont typeface="Wingdings" pitchFamily="2" charset="2"/>
              <a:buChar char="q"/>
            </a:pPr>
            <a:r>
              <a:rPr lang="en-IN" dirty="0" smtClean="0">
                <a:latin typeface="Times New Roman" pitchFamily="18" charset="0"/>
                <a:cs typeface="Times New Roman" pitchFamily="18" charset="0"/>
              </a:rPr>
              <a:t>Euro IV – VI technology</a:t>
            </a:r>
          </a:p>
          <a:p>
            <a:pPr marL="0" indent="0">
              <a:buNone/>
            </a:pPr>
            <a:endParaRPr lang="en-US" dirty="0"/>
          </a:p>
        </p:txBody>
      </p:sp>
      <p:pic>
        <p:nvPicPr>
          <p:cNvPr id="4" name="Picture 3" descr="Image result for daladala photo">
            <a:hlinkClick r:id="rId2" tgtFrame="&quot;_blank&quot;"/>
            <a:extLst>
              <a:ext uri="{FF2B5EF4-FFF2-40B4-BE49-F238E27FC236}">
                <a16:creationId xmlns:a16="http://schemas.microsoft.com/office/drawing/2014/main" xmlns="" id="{EB5D899E-04AD-4069-ADD9-15C40E0B41A5}"/>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9185" y="638986"/>
            <a:ext cx="3426229" cy="1743261"/>
          </a:xfrm>
          <a:prstGeom prst="rect">
            <a:avLst/>
          </a:prstGeom>
          <a:noFill/>
          <a:ln>
            <a:noFill/>
          </a:ln>
        </p:spPr>
      </p:pic>
      <p:pic>
        <p:nvPicPr>
          <p:cNvPr id="5" name="Picture 4" descr="Image result for daladala photo">
            <a:hlinkClick r:id="rId4" tgtFrame="&quot;_blank&quot;"/>
            <a:extLst>
              <a:ext uri="{FF2B5EF4-FFF2-40B4-BE49-F238E27FC236}">
                <a16:creationId xmlns:a16="http://schemas.microsoft.com/office/drawing/2014/main" xmlns="" id="{1D081979-5E7A-4477-9150-905CBC0820AB}"/>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9186" y="2514600"/>
            <a:ext cx="3426229" cy="1782071"/>
          </a:xfrm>
          <a:prstGeom prst="rect">
            <a:avLst/>
          </a:prstGeom>
          <a:noFill/>
          <a:ln>
            <a:noFill/>
          </a:ln>
        </p:spPr>
      </p:pic>
      <p:pic>
        <p:nvPicPr>
          <p:cNvPr id="6" name="Content Placeholder 4" descr="14489521_10154147651942880_1870854042_o.jpg">
            <a:extLst>
              <a:ext uri="{FF2B5EF4-FFF2-40B4-BE49-F238E27FC236}">
                <a16:creationId xmlns:a16="http://schemas.microsoft.com/office/drawing/2014/main" xmlns="" id="{6ADF35BB-ABB2-4CB6-8152-54D801BA1D77}"/>
              </a:ext>
            </a:extLst>
          </p:cNvPr>
          <p:cNvPicPr>
            <a:picLocks noGrp="1" noChangeAspect="1"/>
          </p:cNvPicPr>
          <p:nvPr/>
        </p:nvPicPr>
        <p:blipFill rotWithShape="1">
          <a:blip r:embed="rId6" cstate="email">
            <a:extLst>
              <a:ext uri="{28A0092B-C50C-407E-A947-70E740481C1C}">
                <a14:useLocalDpi xmlns:a14="http://schemas.microsoft.com/office/drawing/2010/main" val="0"/>
              </a:ext>
            </a:extLst>
          </a:blip>
          <a:srcRect l="-900" t="-2451" r="573" b="2451"/>
          <a:stretch/>
        </p:blipFill>
        <p:spPr>
          <a:xfrm>
            <a:off x="5289312" y="4307304"/>
            <a:ext cx="3426229" cy="2196488"/>
          </a:xfrm>
          <a:prstGeom prst="rect">
            <a:avLst/>
          </a:prstGeom>
        </p:spPr>
      </p:pic>
    </p:spTree>
    <p:extLst>
      <p:ext uri="{BB962C8B-B14F-4D97-AF65-F5344CB8AC3E}">
        <p14:creationId xmlns:p14="http://schemas.microsoft.com/office/powerpoint/2010/main" val="1921933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914</Words>
  <Application>Microsoft Office PowerPoint</Application>
  <PresentationFormat>On-screen Show (4:3)</PresentationFormat>
  <Paragraphs>154</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1</vt:i4>
      </vt:variant>
      <vt:variant>
        <vt:lpstr>Slide Titles</vt:lpstr>
      </vt:variant>
      <vt:variant>
        <vt:i4>20</vt:i4>
      </vt:variant>
    </vt:vector>
  </HeadingPairs>
  <TitlesOfParts>
    <vt:vector size="28" baseType="lpstr">
      <vt:lpstr>ＭＳ Ｐゴシック</vt:lpstr>
      <vt:lpstr>Arial</vt:lpstr>
      <vt:lpstr>Calibri</vt:lpstr>
      <vt:lpstr>Lucida Bright</vt:lpstr>
      <vt:lpstr>Times New Roman</vt:lpstr>
      <vt:lpstr>Wingdings</vt:lpstr>
      <vt:lpstr>Office Theme</vt:lpstr>
      <vt:lpstr>\Users\ronaldlwakatare\Dropbox\DART\Document1!OLE_LINK1</vt:lpstr>
      <vt:lpstr>  TUMI NETWORK OF HIGH AMBITION LEADERS, TSHWANE NOVEMBER 2018  </vt:lpstr>
      <vt:lpstr>PowerPoint Presentation</vt:lpstr>
      <vt:lpstr> Background: The history of PT in DSM </vt:lpstr>
      <vt:lpstr>Current PT in DSM</vt:lpstr>
      <vt:lpstr>   Selection of BRT for DSM Public Transport System Visualized   </vt:lpstr>
      <vt:lpstr>    DART System Corridors    Six corridors with a total of  141.1 Km of Trunk lanes </vt:lpstr>
      <vt:lpstr> DART System Phase 1 - PPP model  Implementation Arrangement </vt:lpstr>
      <vt:lpstr>DART System Phase 1 - Operations</vt:lpstr>
      <vt:lpstr>DART  Technologies -Buses </vt:lpstr>
      <vt:lpstr>DART Technologies - ITS </vt:lpstr>
      <vt:lpstr>  DART System Phase 1- Pre-boarding Tickecting  </vt:lpstr>
      <vt:lpstr>DART System - Integration</vt:lpstr>
      <vt:lpstr>PowerPoint Presentation</vt:lpstr>
      <vt:lpstr>PowerPoint Presentation</vt:lpstr>
      <vt:lpstr>PowerPoint Presentation</vt:lpstr>
      <vt:lpstr>Dar City Navigator “Usafiri wa Kiganjani” </vt:lpstr>
      <vt:lpstr>Dar City Navigator “Usafiri wa Kiganjani”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TUMI NETWORK OF HIGH AMBITION LEADERS, TSHWANE NOVEMBER 2018</dc:title>
  <dc:creator>luhemeja florida</dc:creator>
  <cp:lastModifiedBy>Ryan Fisher</cp:lastModifiedBy>
  <cp:revision>33</cp:revision>
  <dcterms:created xsi:type="dcterms:W3CDTF">2018-11-21T06:49:41Z</dcterms:created>
  <dcterms:modified xsi:type="dcterms:W3CDTF">2018-11-27T10:19:20Z</dcterms:modified>
</cp:coreProperties>
</file>