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7" r:id="rId3"/>
    <p:sldId id="285" r:id="rId4"/>
    <p:sldId id="284" r:id="rId5"/>
    <p:sldId id="288" r:id="rId6"/>
    <p:sldId id="308" r:id="rId7"/>
    <p:sldId id="291" r:id="rId8"/>
    <p:sldId id="304" r:id="rId9"/>
    <p:sldId id="305" r:id="rId10"/>
    <p:sldId id="306" r:id="rId11"/>
    <p:sldId id="283" r:id="rId12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6FC2BA-5277-4C92-9BC6-C5E622E8FF2F}">
          <p14:sldIdLst>
            <p14:sldId id="258"/>
            <p14:sldId id="307"/>
            <p14:sldId id="285"/>
            <p14:sldId id="284"/>
            <p14:sldId id="288"/>
            <p14:sldId id="308"/>
            <p14:sldId id="291"/>
            <p14:sldId id="304"/>
            <p14:sldId id="305"/>
            <p14:sldId id="306"/>
            <p14:sldId id="283"/>
          </p14:sldIdLst>
        </p14:section>
        <p14:section name="Optional slides" id="{1D593AA3-6896-4F37-90D8-EAE3A5C2DBB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751"/>
    <a:srgbClr val="FFFFFF"/>
    <a:srgbClr val="08958F"/>
    <a:srgbClr val="FCDB30"/>
    <a:srgbClr val="A3C5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504"/>
      </p:cViewPr>
      <p:guideLst>
        <p:guide orient="horz" pos="1620"/>
        <p:guide orient="horz" pos="151"/>
        <p:guide orient="horz" pos="3002"/>
        <p:guide orient="horz" pos="2916"/>
        <p:guide orient="horz" pos="727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4D152-3DF5-482F-81C1-23F4D9D52A9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2D715-C228-4673-AD48-FC69FA561BBA}">
      <dgm:prSet phldrT="[Text]"/>
      <dgm:spPr/>
      <dgm:t>
        <a:bodyPr/>
        <a:lstStyle/>
        <a:p>
          <a:r>
            <a:rPr lang="en-US" dirty="0" smtClean="0"/>
            <a:t>Sustainable Mobility</a:t>
          </a:r>
          <a:endParaRPr lang="en-US" dirty="0"/>
        </a:p>
      </dgm:t>
    </dgm:pt>
    <dgm:pt modelId="{C4552A8E-7E67-45E7-AC9C-E3E12C3CD787}" type="parTrans" cxnId="{50D62CA2-BE4A-49B1-899F-CDCC2DE49E3D}">
      <dgm:prSet/>
      <dgm:spPr/>
      <dgm:t>
        <a:bodyPr/>
        <a:lstStyle/>
        <a:p>
          <a:endParaRPr lang="en-US"/>
        </a:p>
      </dgm:t>
    </dgm:pt>
    <dgm:pt modelId="{79D6A8E0-FCDE-4E99-B63D-C4DDAF97354A}" type="sibTrans" cxnId="{50D62CA2-BE4A-49B1-899F-CDCC2DE49E3D}">
      <dgm:prSet/>
      <dgm:spPr/>
      <dgm:t>
        <a:bodyPr/>
        <a:lstStyle/>
        <a:p>
          <a:endParaRPr lang="en-US"/>
        </a:p>
      </dgm:t>
    </dgm:pt>
    <dgm:pt modelId="{AAB9149D-5AFB-427C-AB15-EED02412D619}">
      <dgm:prSet phldrT="[Text]"/>
      <dgm:spPr/>
      <dgm:t>
        <a:bodyPr/>
        <a:lstStyle/>
        <a:p>
          <a:r>
            <a:rPr lang="en-US" dirty="0" smtClean="0"/>
            <a:t>EcoMobility</a:t>
          </a:r>
          <a:endParaRPr lang="en-US" dirty="0"/>
        </a:p>
      </dgm:t>
    </dgm:pt>
    <dgm:pt modelId="{1CE9A873-755E-4B5A-AE90-167B57AF6EAB}" type="parTrans" cxnId="{21B30DCC-99CA-4F08-BCC2-C6482A8537ED}">
      <dgm:prSet/>
      <dgm:spPr/>
      <dgm:t>
        <a:bodyPr/>
        <a:lstStyle/>
        <a:p>
          <a:endParaRPr lang="en-US"/>
        </a:p>
      </dgm:t>
    </dgm:pt>
    <dgm:pt modelId="{3421E2DB-5B76-4FD4-9033-F6531C6B4F39}" type="sibTrans" cxnId="{21B30DCC-99CA-4F08-BCC2-C6482A8537ED}">
      <dgm:prSet/>
      <dgm:spPr/>
      <dgm:t>
        <a:bodyPr/>
        <a:lstStyle/>
        <a:p>
          <a:endParaRPr lang="en-US"/>
        </a:p>
      </dgm:t>
    </dgm:pt>
    <dgm:pt modelId="{7442AECD-78A5-4951-92E9-B35B90A660B3}">
      <dgm:prSet phldrT="[Text]"/>
      <dgm:spPr/>
      <dgm:t>
        <a:bodyPr/>
        <a:lstStyle/>
        <a:p>
          <a:r>
            <a:rPr lang="en-US" dirty="0" err="1" smtClean="0"/>
            <a:t>EcoLogistics</a:t>
          </a:r>
          <a:endParaRPr lang="en-US" dirty="0"/>
        </a:p>
      </dgm:t>
    </dgm:pt>
    <dgm:pt modelId="{4AA6FFDF-84B2-4975-9192-2E040524588D}" type="parTrans" cxnId="{D1485A18-A7E4-42CE-BC7A-C8389F6688D2}">
      <dgm:prSet/>
      <dgm:spPr/>
      <dgm:t>
        <a:bodyPr/>
        <a:lstStyle/>
        <a:p>
          <a:endParaRPr lang="en-US"/>
        </a:p>
      </dgm:t>
    </dgm:pt>
    <dgm:pt modelId="{3C00E387-38B7-466B-AAA0-B719DED6886D}" type="sibTrans" cxnId="{D1485A18-A7E4-42CE-BC7A-C8389F6688D2}">
      <dgm:prSet/>
      <dgm:spPr/>
      <dgm:t>
        <a:bodyPr/>
        <a:lstStyle/>
        <a:p>
          <a:endParaRPr lang="en-US"/>
        </a:p>
      </dgm:t>
    </dgm:pt>
    <dgm:pt modelId="{145FB7C6-14FD-46B2-85F6-1F77045D327F}" type="pres">
      <dgm:prSet presAssocID="{2B74D152-3DF5-482F-81C1-23F4D9D52A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3AEAAA-FC80-4F6F-89FE-407DBE251D7D}" type="pres">
      <dgm:prSet presAssocID="{EA32D715-C228-4673-AD48-FC69FA561BBA}" presName="hierRoot1" presStyleCnt="0"/>
      <dgm:spPr/>
    </dgm:pt>
    <dgm:pt modelId="{C46B9963-4499-48B2-87C5-1181F187EE70}" type="pres">
      <dgm:prSet presAssocID="{EA32D715-C228-4673-AD48-FC69FA561BBA}" presName="composite" presStyleCnt="0"/>
      <dgm:spPr/>
    </dgm:pt>
    <dgm:pt modelId="{5383CC65-EEE6-4543-8803-43908612F92F}" type="pres">
      <dgm:prSet presAssocID="{EA32D715-C228-4673-AD48-FC69FA561BBA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DC4A7A4E-80A9-42B2-A758-2B793D059330}" type="pres">
      <dgm:prSet presAssocID="{EA32D715-C228-4673-AD48-FC69FA561BBA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F7849-51EB-489C-81E6-B04950433B53}" type="pres">
      <dgm:prSet presAssocID="{EA32D715-C228-4673-AD48-FC69FA561BBA}" presName="hierChild2" presStyleCnt="0"/>
      <dgm:spPr/>
    </dgm:pt>
    <dgm:pt modelId="{CDC41C5B-D76B-42A4-AF70-AD24F11D2654}" type="pres">
      <dgm:prSet presAssocID="{1CE9A873-755E-4B5A-AE90-167B57AF6EA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6441196-C426-43AB-8CE8-FB75B2CE83B8}" type="pres">
      <dgm:prSet presAssocID="{AAB9149D-5AFB-427C-AB15-EED02412D619}" presName="hierRoot2" presStyleCnt="0"/>
      <dgm:spPr/>
    </dgm:pt>
    <dgm:pt modelId="{34159029-74D6-4391-A015-C6820C0322F3}" type="pres">
      <dgm:prSet presAssocID="{AAB9149D-5AFB-427C-AB15-EED02412D619}" presName="composite2" presStyleCnt="0"/>
      <dgm:spPr/>
    </dgm:pt>
    <dgm:pt modelId="{4AC9F097-4F60-4237-8E47-D551B6C7C5D2}" type="pres">
      <dgm:prSet presAssocID="{AAB9149D-5AFB-427C-AB15-EED02412D619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5A684ABA-C9B8-49AD-9E70-668F3A3ADB0D}" type="pres">
      <dgm:prSet presAssocID="{AAB9149D-5AFB-427C-AB15-EED02412D619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191B3-E043-438D-A90B-F5716CCBC8FE}" type="pres">
      <dgm:prSet presAssocID="{AAB9149D-5AFB-427C-AB15-EED02412D619}" presName="hierChild3" presStyleCnt="0"/>
      <dgm:spPr/>
    </dgm:pt>
    <dgm:pt modelId="{1CE8988E-3DB7-4DC5-80D2-02BBDEFC121F}" type="pres">
      <dgm:prSet presAssocID="{4AA6FFDF-84B2-4975-9192-2E040524588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F6E3623-E221-4092-98F3-E06B1E1C0753}" type="pres">
      <dgm:prSet presAssocID="{7442AECD-78A5-4951-92E9-B35B90A660B3}" presName="hierRoot2" presStyleCnt="0"/>
      <dgm:spPr/>
    </dgm:pt>
    <dgm:pt modelId="{62813318-EBC6-48E0-848C-073B49E30E15}" type="pres">
      <dgm:prSet presAssocID="{7442AECD-78A5-4951-92E9-B35B90A660B3}" presName="composite2" presStyleCnt="0"/>
      <dgm:spPr/>
    </dgm:pt>
    <dgm:pt modelId="{9E4C43B3-56F1-4C72-90D6-1287F6537938}" type="pres">
      <dgm:prSet presAssocID="{7442AECD-78A5-4951-92E9-B35B90A660B3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804427A-BF4F-4B12-B0BA-4B630D7F34F0}" type="pres">
      <dgm:prSet presAssocID="{7442AECD-78A5-4951-92E9-B35B90A660B3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15222-91A3-4DF0-A3FB-143CFEF20542}" type="pres">
      <dgm:prSet presAssocID="{7442AECD-78A5-4951-92E9-B35B90A660B3}" presName="hierChild3" presStyleCnt="0"/>
      <dgm:spPr/>
    </dgm:pt>
  </dgm:ptLst>
  <dgm:cxnLst>
    <dgm:cxn modelId="{EBA93C52-0443-41E7-9356-1DBE39492BE6}" type="presOf" srcId="{EA32D715-C228-4673-AD48-FC69FA561BBA}" destId="{DC4A7A4E-80A9-42B2-A758-2B793D059330}" srcOrd="0" destOrd="0" presId="urn:microsoft.com/office/officeart/2009/layout/CirclePictureHierarchy"/>
    <dgm:cxn modelId="{D3915A84-8F2F-4919-B1E7-1147EBE470C3}" type="presOf" srcId="{4AA6FFDF-84B2-4975-9192-2E040524588D}" destId="{1CE8988E-3DB7-4DC5-80D2-02BBDEFC121F}" srcOrd="0" destOrd="0" presId="urn:microsoft.com/office/officeart/2009/layout/CirclePictureHierarchy"/>
    <dgm:cxn modelId="{CB4F3EC0-B887-45DF-AF8B-78F478AC52DD}" type="presOf" srcId="{2B74D152-3DF5-482F-81C1-23F4D9D52A9A}" destId="{145FB7C6-14FD-46B2-85F6-1F77045D327F}" srcOrd="0" destOrd="0" presId="urn:microsoft.com/office/officeart/2009/layout/CirclePictureHierarchy"/>
    <dgm:cxn modelId="{D1485A18-A7E4-42CE-BC7A-C8389F6688D2}" srcId="{EA32D715-C228-4673-AD48-FC69FA561BBA}" destId="{7442AECD-78A5-4951-92E9-B35B90A660B3}" srcOrd="1" destOrd="0" parTransId="{4AA6FFDF-84B2-4975-9192-2E040524588D}" sibTransId="{3C00E387-38B7-466B-AAA0-B719DED6886D}"/>
    <dgm:cxn modelId="{6955A927-6818-4829-A2AF-7D531F936E68}" type="presOf" srcId="{1CE9A873-755E-4B5A-AE90-167B57AF6EAB}" destId="{CDC41C5B-D76B-42A4-AF70-AD24F11D2654}" srcOrd="0" destOrd="0" presId="urn:microsoft.com/office/officeart/2009/layout/CirclePictureHierarchy"/>
    <dgm:cxn modelId="{21B30DCC-99CA-4F08-BCC2-C6482A8537ED}" srcId="{EA32D715-C228-4673-AD48-FC69FA561BBA}" destId="{AAB9149D-5AFB-427C-AB15-EED02412D619}" srcOrd="0" destOrd="0" parTransId="{1CE9A873-755E-4B5A-AE90-167B57AF6EAB}" sibTransId="{3421E2DB-5B76-4FD4-9033-F6531C6B4F39}"/>
    <dgm:cxn modelId="{80189A40-0E5E-4D7F-BBEE-FF59CA5E246B}" type="presOf" srcId="{7442AECD-78A5-4951-92E9-B35B90A660B3}" destId="{3804427A-BF4F-4B12-B0BA-4B630D7F34F0}" srcOrd="0" destOrd="0" presId="urn:microsoft.com/office/officeart/2009/layout/CirclePictureHierarchy"/>
    <dgm:cxn modelId="{50D62CA2-BE4A-49B1-899F-CDCC2DE49E3D}" srcId="{2B74D152-3DF5-482F-81C1-23F4D9D52A9A}" destId="{EA32D715-C228-4673-AD48-FC69FA561BBA}" srcOrd="0" destOrd="0" parTransId="{C4552A8E-7E67-45E7-AC9C-E3E12C3CD787}" sibTransId="{79D6A8E0-FCDE-4E99-B63D-C4DDAF97354A}"/>
    <dgm:cxn modelId="{282B9B1A-4964-4BC4-AAD0-F2A7E546BB90}" type="presOf" srcId="{AAB9149D-5AFB-427C-AB15-EED02412D619}" destId="{5A684ABA-C9B8-49AD-9E70-668F3A3ADB0D}" srcOrd="0" destOrd="0" presId="urn:microsoft.com/office/officeart/2009/layout/CirclePictureHierarchy"/>
    <dgm:cxn modelId="{CC1A7925-0ECB-40AE-BAD3-721F3814DEBE}" type="presParOf" srcId="{145FB7C6-14FD-46B2-85F6-1F77045D327F}" destId="{923AEAAA-FC80-4F6F-89FE-407DBE251D7D}" srcOrd="0" destOrd="0" presId="urn:microsoft.com/office/officeart/2009/layout/CirclePictureHierarchy"/>
    <dgm:cxn modelId="{FBF15865-BA66-472E-958A-CC1E54DC425D}" type="presParOf" srcId="{923AEAAA-FC80-4F6F-89FE-407DBE251D7D}" destId="{C46B9963-4499-48B2-87C5-1181F187EE70}" srcOrd="0" destOrd="0" presId="urn:microsoft.com/office/officeart/2009/layout/CirclePictureHierarchy"/>
    <dgm:cxn modelId="{25DACC75-A60D-4924-B7F2-5EFD58122CFD}" type="presParOf" srcId="{C46B9963-4499-48B2-87C5-1181F187EE70}" destId="{5383CC65-EEE6-4543-8803-43908612F92F}" srcOrd="0" destOrd="0" presId="urn:microsoft.com/office/officeart/2009/layout/CirclePictureHierarchy"/>
    <dgm:cxn modelId="{AB4CB5A1-CC1D-42EB-9559-222E265059BA}" type="presParOf" srcId="{C46B9963-4499-48B2-87C5-1181F187EE70}" destId="{DC4A7A4E-80A9-42B2-A758-2B793D059330}" srcOrd="1" destOrd="0" presId="urn:microsoft.com/office/officeart/2009/layout/CirclePictureHierarchy"/>
    <dgm:cxn modelId="{DDA11D45-14EE-4D8F-879A-89BB44970CFD}" type="presParOf" srcId="{923AEAAA-FC80-4F6F-89FE-407DBE251D7D}" destId="{3F2F7849-51EB-489C-81E6-B04950433B53}" srcOrd="1" destOrd="0" presId="urn:microsoft.com/office/officeart/2009/layout/CirclePictureHierarchy"/>
    <dgm:cxn modelId="{A8AD116B-BF3B-436E-9C39-222DFFC559EB}" type="presParOf" srcId="{3F2F7849-51EB-489C-81E6-B04950433B53}" destId="{CDC41C5B-D76B-42A4-AF70-AD24F11D2654}" srcOrd="0" destOrd="0" presId="urn:microsoft.com/office/officeart/2009/layout/CirclePictureHierarchy"/>
    <dgm:cxn modelId="{21CBE2C5-BA07-4880-87E3-B9998EF5DD02}" type="presParOf" srcId="{3F2F7849-51EB-489C-81E6-B04950433B53}" destId="{76441196-C426-43AB-8CE8-FB75B2CE83B8}" srcOrd="1" destOrd="0" presId="urn:microsoft.com/office/officeart/2009/layout/CirclePictureHierarchy"/>
    <dgm:cxn modelId="{975B5B3D-6A85-4385-BA20-882C21FBF761}" type="presParOf" srcId="{76441196-C426-43AB-8CE8-FB75B2CE83B8}" destId="{34159029-74D6-4391-A015-C6820C0322F3}" srcOrd="0" destOrd="0" presId="urn:microsoft.com/office/officeart/2009/layout/CirclePictureHierarchy"/>
    <dgm:cxn modelId="{E6D74464-EF41-4B18-8FDF-FA50213F8B36}" type="presParOf" srcId="{34159029-74D6-4391-A015-C6820C0322F3}" destId="{4AC9F097-4F60-4237-8E47-D551B6C7C5D2}" srcOrd="0" destOrd="0" presId="urn:microsoft.com/office/officeart/2009/layout/CirclePictureHierarchy"/>
    <dgm:cxn modelId="{8FF3CC76-6564-449F-BAEB-6045400FC0EA}" type="presParOf" srcId="{34159029-74D6-4391-A015-C6820C0322F3}" destId="{5A684ABA-C9B8-49AD-9E70-668F3A3ADB0D}" srcOrd="1" destOrd="0" presId="urn:microsoft.com/office/officeart/2009/layout/CirclePictureHierarchy"/>
    <dgm:cxn modelId="{FECC67AE-2AF0-44EC-9F7C-A3613EBF8A11}" type="presParOf" srcId="{76441196-C426-43AB-8CE8-FB75B2CE83B8}" destId="{44C191B3-E043-438D-A90B-F5716CCBC8FE}" srcOrd="1" destOrd="0" presId="urn:microsoft.com/office/officeart/2009/layout/CirclePictureHierarchy"/>
    <dgm:cxn modelId="{F6A2FCF7-E221-41A4-B546-F07FD9650308}" type="presParOf" srcId="{3F2F7849-51EB-489C-81E6-B04950433B53}" destId="{1CE8988E-3DB7-4DC5-80D2-02BBDEFC121F}" srcOrd="2" destOrd="0" presId="urn:microsoft.com/office/officeart/2009/layout/CirclePictureHierarchy"/>
    <dgm:cxn modelId="{621382A7-BE8F-43A8-A44F-4EE0A84C2CDF}" type="presParOf" srcId="{3F2F7849-51EB-489C-81E6-B04950433B53}" destId="{DF6E3623-E221-4092-98F3-E06B1E1C0753}" srcOrd="3" destOrd="0" presId="urn:microsoft.com/office/officeart/2009/layout/CirclePictureHierarchy"/>
    <dgm:cxn modelId="{0998AD77-8146-4EA4-B148-A5547ED2E23B}" type="presParOf" srcId="{DF6E3623-E221-4092-98F3-E06B1E1C0753}" destId="{62813318-EBC6-48E0-848C-073B49E30E15}" srcOrd="0" destOrd="0" presId="urn:microsoft.com/office/officeart/2009/layout/CirclePictureHierarchy"/>
    <dgm:cxn modelId="{462C060E-DCC5-46FD-A11B-9B9FA774B793}" type="presParOf" srcId="{62813318-EBC6-48E0-848C-073B49E30E15}" destId="{9E4C43B3-56F1-4C72-90D6-1287F6537938}" srcOrd="0" destOrd="0" presId="urn:microsoft.com/office/officeart/2009/layout/CirclePictureHierarchy"/>
    <dgm:cxn modelId="{3397E688-624F-4E17-8B8F-D1F488433553}" type="presParOf" srcId="{62813318-EBC6-48E0-848C-073B49E30E15}" destId="{3804427A-BF4F-4B12-B0BA-4B630D7F34F0}" srcOrd="1" destOrd="0" presId="urn:microsoft.com/office/officeart/2009/layout/CirclePictureHierarchy"/>
    <dgm:cxn modelId="{EF9DD60F-A40C-4EAB-BDA0-5709DCD302D7}" type="presParOf" srcId="{DF6E3623-E221-4092-98F3-E06B1E1C0753}" destId="{D5815222-91A3-4DF0-A3FB-143CFEF2054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988E-3DB7-4DC5-80D2-02BBDEFC121F}">
      <dsp:nvSpPr>
        <dsp:cNvPr id="0" name=""/>
        <dsp:cNvSpPr/>
      </dsp:nvSpPr>
      <dsp:spPr>
        <a:xfrm>
          <a:off x="3011760" y="1507718"/>
          <a:ext cx="2022239" cy="46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76"/>
              </a:lnTo>
              <a:lnTo>
                <a:pt x="2022239" y="233476"/>
              </a:lnTo>
              <a:lnTo>
                <a:pt x="2022239" y="463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41C5B-D76B-42A4-AF70-AD24F11D2654}">
      <dsp:nvSpPr>
        <dsp:cNvPr id="0" name=""/>
        <dsp:cNvSpPr/>
      </dsp:nvSpPr>
      <dsp:spPr>
        <a:xfrm>
          <a:off x="989520" y="1507718"/>
          <a:ext cx="2022239" cy="463276"/>
        </a:xfrm>
        <a:custGeom>
          <a:avLst/>
          <a:gdLst/>
          <a:ahLst/>
          <a:cxnLst/>
          <a:rect l="0" t="0" r="0" b="0"/>
          <a:pathLst>
            <a:path>
              <a:moveTo>
                <a:pt x="2022239" y="0"/>
              </a:moveTo>
              <a:lnTo>
                <a:pt x="2022239" y="233476"/>
              </a:lnTo>
              <a:lnTo>
                <a:pt x="0" y="233476"/>
              </a:lnTo>
              <a:lnTo>
                <a:pt x="0" y="463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3CC65-EEE6-4543-8803-43908612F92F}">
      <dsp:nvSpPr>
        <dsp:cNvPr id="0" name=""/>
        <dsp:cNvSpPr/>
      </dsp:nvSpPr>
      <dsp:spPr>
        <a:xfrm>
          <a:off x="2276400" y="36999"/>
          <a:ext cx="1470719" cy="14707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7A4E-80A9-42B2-A758-2B793D059330}">
      <dsp:nvSpPr>
        <dsp:cNvPr id="0" name=""/>
        <dsp:cNvSpPr/>
      </dsp:nvSpPr>
      <dsp:spPr>
        <a:xfrm>
          <a:off x="3747120" y="33322"/>
          <a:ext cx="2206079" cy="147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Sustainable Mobility</a:t>
          </a:r>
          <a:endParaRPr lang="en-US" sz="2700" kern="1200" dirty="0"/>
        </a:p>
      </dsp:txBody>
      <dsp:txXfrm>
        <a:off x="3747120" y="33322"/>
        <a:ext cx="2206079" cy="1470719"/>
      </dsp:txXfrm>
    </dsp:sp>
    <dsp:sp modelId="{4AC9F097-4F60-4237-8E47-D551B6C7C5D2}">
      <dsp:nvSpPr>
        <dsp:cNvPr id="0" name=""/>
        <dsp:cNvSpPr/>
      </dsp:nvSpPr>
      <dsp:spPr>
        <a:xfrm>
          <a:off x="254161" y="1970995"/>
          <a:ext cx="1470719" cy="14707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84ABA-C9B8-49AD-9E70-668F3A3ADB0D}">
      <dsp:nvSpPr>
        <dsp:cNvPr id="0" name=""/>
        <dsp:cNvSpPr/>
      </dsp:nvSpPr>
      <dsp:spPr>
        <a:xfrm>
          <a:off x="1724880" y="1967318"/>
          <a:ext cx="2206079" cy="147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EcoMobility</a:t>
          </a:r>
          <a:endParaRPr lang="en-US" sz="2700" kern="1200" dirty="0"/>
        </a:p>
      </dsp:txBody>
      <dsp:txXfrm>
        <a:off x="1724880" y="1967318"/>
        <a:ext cx="2206079" cy="1470719"/>
      </dsp:txXfrm>
    </dsp:sp>
    <dsp:sp modelId="{9E4C43B3-56F1-4C72-90D6-1287F6537938}">
      <dsp:nvSpPr>
        <dsp:cNvPr id="0" name=""/>
        <dsp:cNvSpPr/>
      </dsp:nvSpPr>
      <dsp:spPr>
        <a:xfrm>
          <a:off x="4298639" y="1970995"/>
          <a:ext cx="1470719" cy="14707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4427A-BF4F-4B12-B0BA-4B630D7F34F0}">
      <dsp:nvSpPr>
        <dsp:cNvPr id="0" name=""/>
        <dsp:cNvSpPr/>
      </dsp:nvSpPr>
      <dsp:spPr>
        <a:xfrm>
          <a:off x="5769359" y="1967318"/>
          <a:ext cx="2206079" cy="147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EcoLogistics</a:t>
          </a:r>
          <a:endParaRPr lang="en-US" sz="2700" kern="1200" dirty="0"/>
        </a:p>
      </dsp:txBody>
      <dsp:txXfrm>
        <a:off x="5769359" y="1967318"/>
        <a:ext cx="2206079" cy="147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1B68-B0FD-40E3-8D3E-C7D762F01EF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3816-BEAA-4D47-B03D-DA10AE13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89990EE-EBD3-4708-B321-4F5307563C5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644525"/>
            <a:ext cx="5661025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6414" y="4032402"/>
            <a:ext cx="4933900" cy="3820633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2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minimizes impacts on air quality, noise, health, fatalities and injuries, traffic congestion, while also reducing GHG emissions, improving livability and contributing to climate change mitigation.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minimizes impacts on air quality, noise, health, fatalities and injuries, traffic congestion, while also reducing GHG emissions, improving livability and contributing to climate change mitigation.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Enabler:</a:t>
            </a:r>
            <a:r>
              <a:rPr lang="en-MY" baseline="0" dirty="0" smtClean="0"/>
              <a:t> refer to what a city does and how, </a:t>
            </a:r>
          </a:p>
          <a:p>
            <a:r>
              <a:rPr lang="en-MY" baseline="0" dirty="0" smtClean="0"/>
              <a:t>TSS – what is actually delivered on the ground </a:t>
            </a:r>
          </a:p>
          <a:p>
            <a:r>
              <a:rPr lang="en-MY" baseline="0" dirty="0" smtClean="0"/>
              <a:t>Performance – refer to the achievements of the TSS that have been put in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8318-6BF0-0149-99F4-BC74E749DA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90" y="1143000"/>
            <a:ext cx="8229600" cy="2743200"/>
          </a:xfrm>
        </p:spPr>
        <p:txBody>
          <a:bodyPr/>
          <a:lstStyle>
            <a:lvl1pPr algn="ctr">
              <a:defRPr sz="3200">
                <a:solidFill>
                  <a:srgbClr val="0C4751"/>
                </a:solidFill>
              </a:defRPr>
            </a:lvl1pPr>
          </a:lstStyle>
          <a:p>
            <a:r>
              <a:rPr lang="de-DE" dirty="0" smtClean="0"/>
              <a:t>PRESENTATION TITLE</a:t>
            </a:r>
            <a:endParaRPr lang="en-US" dirty="0"/>
          </a:p>
        </p:txBody>
      </p:sp>
      <p:pic>
        <p:nvPicPr>
          <p:cNvPr id="7" name="Picture 2" descr="N:\12 Communications\10 Logos archive\ICLEI\ICLEI Logo\ICLEI_Logo_4c_CMYK-300dpi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936" y="239713"/>
            <a:ext cx="11944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5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ICLEI's approach to sustainable mobility _16 October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4F-416D-4CBE-B652-066CE8ED6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/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95791" y="137160"/>
            <a:ext cx="1380744" cy="86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2" descr="N:\12 Communications\10 Logos archive\ICLEI\ICLEI Logo\ICLEI_Logo_4c_CMYK-300dp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936" y="239713"/>
            <a:ext cx="11944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2152249"/>
            <a:ext cx="5486400" cy="839006"/>
          </a:xfrm>
          <a:prstGeom prst="round2DiagRect">
            <a:avLst>
              <a:gd name="adj1" fmla="val 33467"/>
              <a:gd name="adj2" fmla="val 0"/>
            </a:avLst>
          </a:prstGeom>
          <a:solidFill>
            <a:srgbClr val="08958F"/>
          </a:solidFill>
        </p:spPr>
        <p:txBody>
          <a:bodyPr lIns="91438" tIns="91438" rIns="91438" bIns="91438" anchor="ctr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Lato Bold" pitchFamily="34" charset="0"/>
                <a:cs typeface="Lato Bold" pitchFamily="34" charset="0"/>
              </a:defRPr>
            </a:lvl1pPr>
          </a:lstStyle>
          <a:p>
            <a:r>
              <a:rPr lang="de-DE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4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gradFill flip="none" rotWithShape="1">
          <a:gsLst>
            <a:gs pos="10000">
              <a:srgbClr val="08958F"/>
            </a:gs>
            <a:gs pos="90000">
              <a:srgbClr val="FCDB3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90" y="1474470"/>
            <a:ext cx="8229600" cy="10972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5675"/>
            <a:ext cx="5562600" cy="2292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9790" y="4765675"/>
            <a:ext cx="2133600" cy="228600"/>
          </a:xfrm>
        </p:spPr>
        <p:txBody>
          <a:bodyPr/>
          <a:lstStyle>
            <a:lvl1pPr>
              <a:defRPr>
                <a:solidFill>
                  <a:srgbClr val="08958F"/>
                </a:solidFill>
              </a:defRPr>
            </a:lvl1pPr>
          </a:lstStyle>
          <a:p>
            <a:fld id="{4C796F07-2D0C-4563-BAF0-3481EAD45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 descr="N:\12 Communications\10 Logos archive\ICLEI\ICLEI Logo\ICLEI logos\ICLEI_Logo_4c_CMYK-white-transparen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09" y="102870"/>
            <a:ext cx="1476164" cy="9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1750"/>
            <a:ext cx="8229600" cy="457200"/>
          </a:xfrm>
        </p:spPr>
        <p:txBody>
          <a:bodyPr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300" dirty="0" smtClean="0">
                <a:solidFill>
                  <a:schemeClr val="bg1"/>
                </a:solidFill>
              </a:rPr>
              <a:t>Single line subtitle</a:t>
            </a:r>
            <a:endParaRPr lang="en-US" sz="2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2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406640" y="102870"/>
            <a:ext cx="141732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786193"/>
            <a:ext cx="8229600" cy="82232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154114"/>
            <a:ext cx="9144000" cy="25606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5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154115"/>
            <a:ext cx="4023360" cy="3475036"/>
          </a:xfrm>
        </p:spPr>
        <p:txBody>
          <a:bodyPr anchor="t"/>
          <a:lstStyle>
            <a:lvl1pPr marL="182876" indent="-182876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154114"/>
            <a:ext cx="4114800" cy="3475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3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slide">
    <p:bg>
      <p:bgPr>
        <a:solidFill>
          <a:srgbClr val="089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6858000" cy="457200"/>
          </a:xfrm>
        </p:spPr>
        <p:txBody>
          <a:bodyPr>
            <a:normAutofit/>
          </a:bodyPr>
          <a:lstStyle>
            <a:lvl1pPr>
              <a:defRPr sz="2300">
                <a:solidFill>
                  <a:srgbClr val="0C4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96F07-2D0C-4563-BAF0-3481EAD45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N:\12 Communications\10 Logos archive\ICLEI\ICLEI Logo\ICLEI logos\ICLEI_Logo_4c_CMYK-white-transparen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09" y="102870"/>
            <a:ext cx="1476164" cy="9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228600"/>
            <a:ext cx="6858000" cy="228600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A3C5D8"/>
                </a:solidFill>
              </a:defRPr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/quote">
    <p:bg>
      <p:bgPr>
        <a:solidFill>
          <a:srgbClr val="089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96F07-2D0C-4563-BAF0-3481EAD45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N:\12 Communications\10 Logos archive\ICLEI\ICLEI Logo\ICLEI logos\ICLEI_Logo_4c_CMYK-white-transparen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09" y="102870"/>
            <a:ext cx="1476164" cy="9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428750"/>
            <a:ext cx="8229600" cy="228600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73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7394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7394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7394"/>
            <a:ext cx="2133600" cy="274637"/>
          </a:xfrm>
          <a:prstGeom prst="rect">
            <a:avLst/>
          </a:prstGeom>
        </p:spPr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6858000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790" y="1154112"/>
            <a:ext cx="8229600" cy="34747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List 1</a:t>
            </a:r>
          </a:p>
          <a:p>
            <a:pPr lvl="1"/>
            <a:r>
              <a:rPr lang="en-US" dirty="0" smtClean="0"/>
              <a:t>Sub-list 1</a:t>
            </a:r>
          </a:p>
          <a:p>
            <a:pPr lvl="1"/>
            <a:r>
              <a:rPr lang="en-US" dirty="0" smtClean="0"/>
              <a:t>Sub-list 2</a:t>
            </a:r>
          </a:p>
          <a:p>
            <a:pPr lvl="2"/>
            <a:r>
              <a:rPr lang="en-US" dirty="0" smtClean="0"/>
              <a:t>Sub-sub-list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5675"/>
            <a:ext cx="5562600" cy="22923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lang="en-US" sz="9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9790" y="4765675"/>
            <a:ext cx="2133600" cy="2286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4C796F07-2D0C-4563-BAF0-3481EAD452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N:\12 Communications\10 Logos archive\ICLEI\ICLEI Logo\ICLEI_Logo_4c_CMYK-300dpi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936" y="244094"/>
            <a:ext cx="11944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929894"/>
            <a:ext cx="1371600" cy="36576"/>
          </a:xfrm>
          <a:prstGeom prst="rect">
            <a:avLst/>
          </a:prstGeom>
          <a:solidFill>
            <a:srgbClr val="FCD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9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3000" b="1" kern="1200" cap="none" spc="0">
          <a:ln>
            <a:noFill/>
          </a:ln>
          <a:solidFill>
            <a:srgbClr val="0C4751"/>
          </a:solidFill>
          <a:effectLst/>
          <a:latin typeface="+mj-lt"/>
          <a:ea typeface="+mj-ea"/>
          <a:cs typeface="+mj-cs"/>
        </a:defRPr>
      </a:lvl1pPr>
    </p:titleStyle>
    <p:bodyStyle>
      <a:lvl1pPr marL="0" indent="-182876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189" indent="-182876" algn="l" defTabSz="914378" rtl="0" eaLnBrk="1" latinLnBrk="0" hangingPunct="1">
        <a:spcBef>
          <a:spcPts val="360"/>
        </a:spcBef>
        <a:buFont typeface="Arial" panose="020B0604020202020204" pitchFamily="34" charset="0"/>
        <a:buChar char="-"/>
        <a:defRPr sz="15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914378" indent="-182876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12" Type="http://schemas.openxmlformats.org/officeDocument/2006/relationships/hyperlink" Target="mailto:Beatrice.chng@iclei.or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5.jpeg"/><Relationship Id="rId5" Type="http://schemas.openxmlformats.org/officeDocument/2006/relationships/image" Target="../media/image1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11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4.jpe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3640" y="131637"/>
            <a:ext cx="1097280" cy="86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8" name="Picture 25" descr="N:\46_1_EcoMobility\07_Media and Communciations\01_Logos\EcoMobility Logo\Alliance blu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081" y="230430"/>
            <a:ext cx="890435" cy="6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80160" y="1752650"/>
            <a:ext cx="6858000" cy="1638200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ICLEI’S SUSTIANABLE MOBILITY</a:t>
            </a:r>
            <a:r>
              <a:rPr lang="it-IT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Beatrice </a:t>
            </a:r>
            <a:r>
              <a:rPr lang="fr-CA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Ch’ng</a:t>
            </a:r>
            <a: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Sin Yi</a:t>
            </a:r>
            <a:b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Sustainable Mobility </a:t>
            </a:r>
            <a:r>
              <a:rPr lang="fr-CA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Officer</a:t>
            </a:r>
            <a: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ICLEI World </a:t>
            </a:r>
            <a:r>
              <a:rPr lang="fr-CA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en-US" sz="14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4F-416D-4CBE-B652-066CE8ED6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345281" y="335002"/>
            <a:ext cx="590914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/>
            <a:r>
              <a:rPr lang="en-US" altLang="ko-KR" sz="2400" dirty="0">
                <a:solidFill>
                  <a:schemeClr val="bg1"/>
                </a:solidFill>
                <a:latin typeface="Libre Franklin Bo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EXAMPLE OF SYDNEY, AUSTRALIA</a:t>
            </a:r>
          </a:p>
        </p:txBody>
      </p:sp>
      <p:pic>
        <p:nvPicPr>
          <p:cNvPr id="3074" name="Picture 2" descr="Image result for sydney australia w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79398"/>
            <a:ext cx="6306911" cy="3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53" y="1511929"/>
            <a:ext cx="2022925" cy="288812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ICLEI's approach to sustainable mobility _16 October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beatrice.chng\Dropbox\EcoMobility Festival Report 2017\Festival report\Selected photos\1 Cover Page\Oct 3 Mayors' EcoMobility Ride (2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248" y="0"/>
            <a:ext cx="9157124" cy="41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18" y="0"/>
            <a:ext cx="9145319" cy="41508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3569" y="1577897"/>
            <a:ext cx="2890664" cy="62809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pPr algn="l"/>
            <a:r>
              <a:rPr lang="en-US" sz="3700" b="1" dirty="0">
                <a:latin typeface="Open Sans"/>
                <a:cs typeface="Open Sans"/>
              </a:rPr>
              <a:t>Thank you</a:t>
            </a:r>
            <a:r>
              <a:rPr lang="en-US" sz="3700" b="1" dirty="0" smtClean="0">
                <a:latin typeface="Open Sans"/>
                <a:cs typeface="Open Sans"/>
              </a:rPr>
              <a:t>! </a:t>
            </a:r>
            <a:endParaRPr lang="en-US" sz="3700" b="1" dirty="0">
              <a:latin typeface="Open Sans"/>
              <a:cs typeface="Open San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29708" y="735547"/>
            <a:ext cx="2782652" cy="46461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more!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6090" y="1200157"/>
            <a:ext cx="3282335" cy="2682986"/>
            <a:chOff x="5296453" y="1184908"/>
            <a:chExt cx="3282335" cy="2682986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665084" y="1184908"/>
              <a:ext cx="2913704" cy="17804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ecomobility@iclei.org</a:t>
              </a:r>
            </a:p>
            <a:p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www.ecomobility.org/</a:t>
              </a:r>
            </a:p>
            <a:p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@</a:t>
              </a:r>
              <a:r>
                <a:rPr lang="en-US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ecomobility</a:t>
              </a:r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_</a:t>
              </a:r>
            </a:p>
            <a:p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www.facebook.com/EcoMobility.org/</a:t>
              </a:r>
            </a:p>
            <a:p>
              <a:endParaRPr lang="en-CA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ICLEI World Secretariat</a:t>
              </a: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Kaiser-Friedrich-Str. 7</a:t>
              </a: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53113 Bonn, Germany</a:t>
              </a:r>
            </a:p>
            <a:p>
              <a:endParaRPr lang="en-CA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+49 (0)228 / 976 299-50</a:t>
              </a:r>
            </a:p>
            <a:p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113" name="Picture 17" descr="N:\30_Global projects\01_IKI\04_IKI EcoLogistics\06_Communications\03_Content\pamphlet EcoLogistics July2018 NON FINAL\Brochure\Icons\website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921" y="1599642"/>
              <a:ext cx="255961" cy="26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N:\30_Global projects\01_IKI\04_IKI EcoLogistics\06_Communications\03_Content\pamphlet EcoLogistics July2018 NON FINAL\Brochure\Icons\email address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453" y="1237595"/>
              <a:ext cx="285295" cy="19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5" name="Picture 19" descr="N:\30_Global projects\01_IKI\04_IKI EcoLogistics\06_Communications\03_Content\pamphlet EcoLogistics July2018 NON FINAL\Brochure\Icons\loc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418" y="2993987"/>
              <a:ext cx="190464" cy="28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N:\30_Global projects\01_IKI\04_IKI EcoLogistics\06_Communications\03_Content\pamphlet EcoLogistics July2018 NON FINAL\Brochure\Icons\phoen number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272" y="3611933"/>
              <a:ext cx="190464" cy="255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7" name="Picture 21" descr="N:\30_Global projects\01_IKI\04_IKI EcoLogistics\06_Communications\03_Content\pamphlet EcoLogistics July2018 NON FINAL\Brochure\Icons\Facebook_turquoise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649" y="2414694"/>
              <a:ext cx="248099" cy="24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N:\30_Global projects\01_IKI\04_IKI EcoLogistics\06_Communications\03_Content\pamphlet EcoLogistics July2018 NON FINAL\Brochure\Icons\retwitting icon_turquoise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522" y="2029488"/>
              <a:ext cx="218226" cy="218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Connector 21"/>
          <p:cNvCxnSpPr/>
          <p:nvPr/>
        </p:nvCxnSpPr>
        <p:spPr>
          <a:xfrm>
            <a:off x="683568" y="1527635"/>
            <a:ext cx="0" cy="628093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13124" y="0"/>
            <a:ext cx="9144000" cy="365760"/>
          </a:xfrm>
          <a:prstGeom prst="rect">
            <a:avLst/>
          </a:prstGeom>
          <a:solidFill>
            <a:srgbClr val="0895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4121" name="Picture 25" descr="N:\46_1_EcoMobility\07_Media and Communciations\01_Logos\EcoMobility Logo\Alliance blue 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23" y="4324871"/>
            <a:ext cx="890435" cy="6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:\12 Communications\2 Corporate brand and design\ICLEI logo\ICLEI_Logo_transparent_HR co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200" y="4331660"/>
            <a:ext cx="1260140" cy="7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264-423C-4297-B6BF-DF67C10B439E}" type="slidenum">
              <a:rPr lang="en-US" smtClean="0"/>
              <a:t>11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3568" y="2363995"/>
            <a:ext cx="2890664" cy="62809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Beatrice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Ch’ng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ICLEI World Secretariat</a:t>
            </a:r>
          </a:p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Bonn, Germany</a:t>
            </a:r>
          </a:p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  <a:hlinkClick r:id="rId12"/>
              </a:rPr>
              <a:t>Beatrice.chng@iclei.org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42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36581" y="4458719"/>
            <a:ext cx="2057400" cy="273844"/>
          </a:xfrm>
        </p:spPr>
        <p:txBody>
          <a:bodyPr/>
          <a:lstStyle/>
          <a:p>
            <a:fld id="{3AF4CE4F-416D-4CBE-B652-066CE8ED6FCD}" type="slidenum">
              <a:rPr lang="en-US" b="1" smtClean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pPr/>
              <a:t>2</a:t>
            </a:fld>
            <a:endParaRPr lang="en-US" b="1" dirty="0">
              <a:solidFill>
                <a:schemeClr val="bg1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7170" name="Picture 2" descr="https://nacto.org/wp-content/themes/sink_nacto/views/design-guides/retrofit/urban-street-design-guide/images/downtown-thoroughfare/carousel/NYC_NYCDO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350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0246" y="757520"/>
            <a:ext cx="2245179" cy="4008790"/>
          </a:xfrm>
          <a:prstGeom prst="rect">
            <a:avLst/>
          </a:prstGeom>
          <a:noFill/>
        </p:spPr>
        <p:txBody>
          <a:bodyPr wrap="square" lIns="68580" tIns="34290" rIns="68580" bIns="34290" numCol="1" rtlCol="0" anchor="ctr">
            <a:spAutoFit/>
          </a:bodyPr>
          <a:lstStyle/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People-centred urban development</a:t>
            </a: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Health </a:t>
            </a:r>
          </a:p>
          <a:p>
            <a:pPr algn="ctr"/>
            <a:endParaRPr kumimoji="1" lang="en-MY" sz="1600" dirty="0" smtClean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Safety</a:t>
            </a:r>
          </a:p>
          <a:p>
            <a:pPr algn="ctr"/>
            <a:endParaRPr kumimoji="1" lang="en-MY" sz="1600" dirty="0" smtClean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Better use of urban space</a:t>
            </a:r>
          </a:p>
          <a:p>
            <a:pPr algn="ctr"/>
            <a:endParaRPr kumimoji="1" lang="en-MY" sz="1600" dirty="0" smtClean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Economic benefits</a:t>
            </a:r>
          </a:p>
          <a:p>
            <a:pPr algn="ctr"/>
            <a:endParaRPr kumimoji="1" lang="en-MY" sz="1600" dirty="0" smtClean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Time </a:t>
            </a:r>
            <a:r>
              <a:rPr kumimoji="1" lang="en-MY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saving</a:t>
            </a:r>
          </a:p>
          <a:p>
            <a:pPr algn="ctr"/>
            <a:endParaRPr kumimoji="1" lang="en-MY" sz="1600" dirty="0" smtClean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Equitable access</a:t>
            </a:r>
          </a:p>
          <a:p>
            <a:pPr algn="ctr"/>
            <a:endParaRPr kumimoji="1" lang="en-MY" sz="1600" dirty="0">
              <a:solidFill>
                <a:schemeClr val="tx1">
                  <a:lumMod val="65000"/>
                  <a:lumOff val="35000"/>
                </a:schemeClr>
              </a:solidFill>
              <a:ea typeface="Microsoft YaHei" pitchFamily="34" charset="-122"/>
              <a:cs typeface="Helvetica"/>
            </a:endParaRPr>
          </a:p>
          <a:p>
            <a:pPr algn="ctr"/>
            <a:r>
              <a:rPr kumimoji="1" lang="en-MY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itchFamily="34" charset="-122"/>
                <a:cs typeface="Helvetica"/>
              </a:rPr>
              <a:t>Low emissions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11053"/>
            <a:ext cx="3053443" cy="238527"/>
          </a:xfrm>
          <a:prstGeom prst="rect">
            <a:avLst/>
          </a:prstGeom>
          <a:noFill/>
        </p:spPr>
        <p:txBody>
          <a:bodyPr wrap="square" lIns="68580" tIns="34290" rIns="68580" bIns="34290" numCol="1" rtlCol="0" anchor="ctr">
            <a:spAutoFit/>
          </a:bodyPr>
          <a:lstStyle/>
          <a:p>
            <a:r>
              <a:rPr kumimoji="1" lang="en-MY" sz="1100" dirty="0">
                <a:solidFill>
                  <a:schemeClr val="bg1"/>
                </a:solidFill>
                <a:latin typeface="Libre Franklin Light" panose="00000400000000000000" pitchFamily="2" charset="0"/>
                <a:ea typeface="Microsoft YaHei" pitchFamily="34" charset="-122"/>
                <a:cs typeface="Helvetica"/>
              </a:rPr>
              <a:t>Photo: www.nacto.org</a:t>
            </a:r>
            <a:endParaRPr kumimoji="1" lang="en-US" sz="1100" dirty="0">
              <a:solidFill>
                <a:schemeClr val="bg1"/>
              </a:solidFill>
              <a:latin typeface="Libre Franklin Light" panose="00000400000000000000" pitchFamily="2" charset="0"/>
              <a:ea typeface="Microsoft YaHei" pitchFamily="34" charset="-122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3508" y="0"/>
            <a:ext cx="2310493" cy="669472"/>
          </a:xfrm>
          <a:prstGeom prst="rect">
            <a:avLst/>
          </a:prstGeom>
          <a:solidFill>
            <a:srgbClr val="FFE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MY" b="1" dirty="0">
                <a:solidFill>
                  <a:srgbClr val="0C4751"/>
                </a:solidFill>
              </a:rPr>
              <a:t>Not just about mobility!</a:t>
            </a:r>
            <a:endParaRPr lang="en-US" b="1" dirty="0">
              <a:solidFill>
                <a:srgbClr val="0C475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86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MOBILITY @ ICLEI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12024"/>
              </p:ext>
            </p:extLst>
          </p:nvPr>
        </p:nvGraphicFramePr>
        <p:xfrm>
          <a:off x="454025" y="1154114"/>
          <a:ext cx="82296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66968" cy="23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31" y="2499743"/>
            <a:ext cx="5941281" cy="240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566160" cy="274637"/>
          </a:xfrm>
        </p:spPr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264-423C-4297-B6BF-DF67C10B43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96063"/>
            <a:ext cx="8300628" cy="628093"/>
          </a:xfrm>
        </p:spPr>
        <p:txBody>
          <a:bodyPr>
            <a:normAutofit/>
          </a:bodyPr>
          <a:lstStyle/>
          <a:p>
            <a:r>
              <a:rPr lang="fr-CA" dirty="0" smtClean="0">
                <a:cs typeface="Open Sans"/>
              </a:rPr>
              <a:t>SUSTAINABLE MOBILITY @ ICLEI</a:t>
            </a:r>
            <a:endParaRPr lang="en-US" dirty="0">
              <a:cs typeface="Open Sans"/>
            </a:endParaRPr>
          </a:p>
        </p:txBody>
      </p:sp>
      <p:pic>
        <p:nvPicPr>
          <p:cNvPr id="10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7" y="4826601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660232" y="4819638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2975" y="927153"/>
            <a:ext cx="6970362" cy="817403"/>
            <a:chOff x="1892975" y="927152"/>
            <a:chExt cx="6970362" cy="817403"/>
          </a:xfrm>
        </p:grpSpPr>
        <p:sp>
          <p:nvSpPr>
            <p:cNvPr id="32" name="Rectangle 31"/>
            <p:cNvSpPr/>
            <p:nvPr/>
          </p:nvSpPr>
          <p:spPr>
            <a:xfrm>
              <a:off x="7672573" y="932857"/>
              <a:ext cx="1190764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Implementing innovative urban transport solutions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92975" y="927152"/>
              <a:ext cx="1008112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Reducing dependency on private motorised vehicles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57017" y="938563"/>
              <a:ext cx="1005923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Sustainable Urban Mobility Plans (SUMP)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8870" y="938563"/>
              <a:ext cx="1039737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Green vehicles procurement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14537" y="938562"/>
              <a:ext cx="980921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Mobility assessment and audits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51388" y="938563"/>
              <a:ext cx="1005757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Information repository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13075" y="938563"/>
              <a:ext cx="1003568" cy="805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MY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806030504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Sustainable mobility campaigns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92976" y="3720573"/>
            <a:ext cx="2562250" cy="908578"/>
            <a:chOff x="6090852" y="3796064"/>
            <a:chExt cx="2562250" cy="908578"/>
          </a:xfrm>
        </p:grpSpPr>
        <p:sp>
          <p:nvSpPr>
            <p:cNvPr id="58" name="TextBox 57"/>
            <p:cNvSpPr txBox="1"/>
            <p:nvPr/>
          </p:nvSpPr>
          <p:spPr>
            <a:xfrm>
              <a:off x="6090852" y="4443032"/>
              <a:ext cx="2562250" cy="261610"/>
            </a:xfrm>
            <a:prstGeom prst="rect">
              <a:avLst/>
            </a:prstGeom>
            <a:no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sz="1100" b="1" dirty="0">
                  <a:latin typeface="Open Sans"/>
                  <a:ea typeface="Microsoft YaHei" pitchFamily="34" charset="-122"/>
                  <a:cs typeface="Helvetica"/>
                </a:rPr>
                <a:t>TUMI Network</a:t>
              </a:r>
              <a:endParaRPr kumimoji="1" lang="en-US" sz="1100" b="1" dirty="0">
                <a:latin typeface="Open Sans"/>
                <a:ea typeface="Microsoft YaHei" pitchFamily="34" charset="-122"/>
                <a:cs typeface="Helvetica"/>
              </a:endParaRPr>
            </a:p>
          </p:txBody>
        </p:sp>
        <p:pic>
          <p:nvPicPr>
            <p:cNvPr id="1032" name="Picture 8" descr="N:\46_1_EcoMobility\30_TUMI\10_Communications\02 logos\NEW_giz_TUMI_Logo_4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66" y="3796064"/>
              <a:ext cx="1669022" cy="57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12848" y="1161540"/>
            <a:ext cx="1217025" cy="36004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areas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12848" y="2591572"/>
            <a:ext cx="1260140" cy="36004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Initiatives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12848" y="4021607"/>
            <a:ext cx="1136939" cy="36004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138965" y="2160270"/>
            <a:ext cx="1224847" cy="1044116"/>
            <a:chOff x="7056276" y="2319722"/>
            <a:chExt cx="1224847" cy="1044116"/>
          </a:xfrm>
        </p:grpSpPr>
        <p:pic>
          <p:nvPicPr>
            <p:cNvPr id="1029" name="Picture 5" descr="N:\46_1_EcoMobility\07_Media and Communciations\01_Logos\Shift-Logo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84" y="2319722"/>
              <a:ext cx="1211671" cy="45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056276" y="2932951"/>
              <a:ext cx="1224847" cy="430887"/>
            </a:xfrm>
            <a:prstGeom prst="rect">
              <a:avLst/>
            </a:prstGeom>
            <a:no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altLang="zh-CN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Microsoft YaHei" pitchFamily="34" charset="-122"/>
                  <a:cs typeface="Helvetica"/>
                </a:rPr>
                <a:t>EcoMobility SHIFT</a:t>
              </a:r>
              <a:endParaRPr kumimoji="1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97618" y="2160270"/>
            <a:ext cx="1266277" cy="1224136"/>
            <a:chOff x="4543650" y="2139702"/>
            <a:chExt cx="1266277" cy="1224136"/>
          </a:xfrm>
        </p:grpSpPr>
        <p:pic>
          <p:nvPicPr>
            <p:cNvPr id="1030" name="Picture 6" descr="N:\46_1_EcoMobility\07_Media and Communciations\01_Logos\EcoMobility_Festival_G_15c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417" y="2139702"/>
              <a:ext cx="1009440" cy="72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543650" y="2932951"/>
              <a:ext cx="1266277" cy="430887"/>
            </a:xfrm>
            <a:prstGeom prst="rect">
              <a:avLst/>
            </a:prstGeom>
            <a:no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altLang="zh-CN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Microsoft YaHei" pitchFamily="34" charset="-122"/>
                  <a:cs typeface="Helvetica"/>
                </a:rPr>
                <a:t>EcoMobility World Festival</a:t>
              </a:r>
              <a:endParaRPr kumimoji="1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6571" y="2160271"/>
            <a:ext cx="1169306" cy="1209254"/>
            <a:chOff x="2286570" y="2154584"/>
            <a:chExt cx="1169306" cy="1209254"/>
          </a:xfrm>
        </p:grpSpPr>
        <p:pic>
          <p:nvPicPr>
            <p:cNvPr id="15" name="Picture 5" descr="N:\46_1_EcoMobility\07_Media and Communciations\01_Logos\EcoMobility Logo\Alliance blue 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315" y="2154584"/>
              <a:ext cx="924549" cy="72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2286570" y="2932951"/>
              <a:ext cx="1169306" cy="430887"/>
            </a:xfrm>
            <a:prstGeom prst="rect">
              <a:avLst/>
            </a:prstGeom>
            <a:no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Microsoft YaHei" pitchFamily="34" charset="-122"/>
                  <a:cs typeface="Helvetica"/>
                </a:rPr>
                <a:t>EcoMobility Alliance</a:t>
              </a:r>
              <a:endParaRPr kumimoji="1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8753" y="3558747"/>
            <a:ext cx="2268086" cy="1116124"/>
            <a:chOff x="3296360" y="3579862"/>
            <a:chExt cx="2268086" cy="1116124"/>
          </a:xfrm>
          <a:solidFill>
            <a:schemeClr val="bg1"/>
          </a:solidFill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9569" y="3579862"/>
              <a:ext cx="2264877" cy="905950"/>
            </a:xfrm>
            <a:prstGeom prst="rect">
              <a:avLst/>
            </a:prstGeom>
            <a:grpFill/>
            <a:extLst/>
          </p:spPr>
        </p:pic>
        <p:sp>
          <p:nvSpPr>
            <p:cNvPr id="55" name="TextBox 54"/>
            <p:cNvSpPr txBox="1"/>
            <p:nvPr/>
          </p:nvSpPr>
          <p:spPr>
            <a:xfrm>
              <a:off x="3296360" y="4434376"/>
              <a:ext cx="2268086" cy="261610"/>
            </a:xfrm>
            <a:prstGeom prst="rect">
              <a:avLst/>
            </a:prstGeom>
            <a:grp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sz="1100" b="1" dirty="0">
                  <a:latin typeface="Open Sans"/>
                  <a:ea typeface="Microsoft YaHei" pitchFamily="34" charset="-122"/>
                  <a:cs typeface="Helvetica"/>
                </a:rPr>
                <a:t>EcoLogistics</a:t>
              </a:r>
              <a:endParaRPr kumimoji="1" lang="en-US" sz="1100" b="1" dirty="0"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42838" y="3580736"/>
            <a:ext cx="2369125" cy="1072147"/>
            <a:chOff x="229542" y="3576618"/>
            <a:chExt cx="2369125" cy="1072147"/>
          </a:xfrm>
          <a:solidFill>
            <a:schemeClr val="bg1"/>
          </a:solidFill>
        </p:grpSpPr>
        <p:pic>
          <p:nvPicPr>
            <p:cNvPr id="64" name="Picture 2" descr="N:\46_1_EcoMobility\26_Hewlett_2017-2019\02_Management\07_Template\01_Communications\logo\Cities SHIFT logo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42" y="3576618"/>
              <a:ext cx="2369124" cy="1000062"/>
            </a:xfrm>
            <a:prstGeom prst="rect">
              <a:avLst/>
            </a:prstGeom>
            <a:grpFill/>
            <a:extLst/>
          </p:spPr>
        </p:pic>
        <p:sp>
          <p:nvSpPr>
            <p:cNvPr id="63" name="TextBox 62"/>
            <p:cNvSpPr txBox="1"/>
            <p:nvPr/>
          </p:nvSpPr>
          <p:spPr>
            <a:xfrm>
              <a:off x="229543" y="4387155"/>
              <a:ext cx="2369124" cy="261610"/>
            </a:xfrm>
            <a:prstGeom prst="rect">
              <a:avLst/>
            </a:prstGeom>
            <a:grp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sz="1100" b="1" dirty="0">
                  <a:latin typeface="Open Sans"/>
                  <a:ea typeface="Microsoft YaHei" pitchFamily="34" charset="-122"/>
                  <a:cs typeface="Helvetica"/>
                </a:rPr>
                <a:t>Cities SHIFT</a:t>
              </a:r>
              <a:endParaRPr kumimoji="1" lang="en-US" sz="1100" b="1" dirty="0"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H="1">
            <a:off x="611560" y="3507854"/>
            <a:ext cx="8182272" cy="0"/>
          </a:xfrm>
          <a:prstGeom prst="line">
            <a:avLst/>
          </a:prstGeom>
          <a:ln w="9525">
            <a:solidFill>
              <a:srgbClr val="089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1561" y="1959682"/>
            <a:ext cx="8182273" cy="0"/>
          </a:xfrm>
          <a:prstGeom prst="line">
            <a:avLst/>
          </a:prstGeom>
          <a:ln w="9525">
            <a:solidFill>
              <a:srgbClr val="089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505545" y="2160270"/>
            <a:ext cx="2268086" cy="1116124"/>
            <a:chOff x="3296360" y="3579862"/>
            <a:chExt cx="2268086" cy="1116124"/>
          </a:xfrm>
          <a:solidFill>
            <a:schemeClr val="bg1"/>
          </a:solidFill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9569" y="3579862"/>
              <a:ext cx="2264877" cy="905950"/>
            </a:xfrm>
            <a:prstGeom prst="rect">
              <a:avLst/>
            </a:prstGeom>
            <a:grpFill/>
            <a:extLst/>
          </p:spPr>
        </p:pic>
        <p:sp>
          <p:nvSpPr>
            <p:cNvPr id="46" name="TextBox 45"/>
            <p:cNvSpPr txBox="1"/>
            <p:nvPr/>
          </p:nvSpPr>
          <p:spPr>
            <a:xfrm>
              <a:off x="3296360" y="4434376"/>
              <a:ext cx="2268086" cy="261610"/>
            </a:xfrm>
            <a:prstGeom prst="rect">
              <a:avLst/>
            </a:prstGeom>
            <a:grpFill/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kumimoji="1" lang="en-MY" sz="1100" b="1" dirty="0">
                  <a:latin typeface="Open Sans"/>
                  <a:ea typeface="Microsoft YaHei" pitchFamily="34" charset="-122"/>
                  <a:cs typeface="Helvetica"/>
                </a:rPr>
                <a:t>EcoLogistics</a:t>
              </a:r>
              <a:endParaRPr kumimoji="1" lang="en-US" sz="1100" b="1" dirty="0">
                <a:latin typeface="Open Sans"/>
                <a:ea typeface="Microsoft YaHei" pitchFamily="34" charset="-122"/>
                <a:cs typeface="Helvetica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ICLEI's approach to sustainable mobility _16 October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r="24840"/>
          <a:stretch/>
        </p:blipFill>
        <p:spPr bwMode="auto">
          <a:xfrm>
            <a:off x="3311860" y="3069433"/>
            <a:ext cx="1087863" cy="14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&quot;kaili&quot; china cit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489" r="23741" b="6244"/>
          <a:stretch/>
        </p:blipFill>
        <p:spPr bwMode="auto">
          <a:xfrm>
            <a:off x="1962756" y="3069434"/>
            <a:ext cx="1078391" cy="14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1962753" y="3172605"/>
            <a:ext cx="1011454" cy="323164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MY" altLang="zh-CN" sz="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Kaili</a:t>
            </a:r>
            <a:endParaRPr lang="en-MY" altLang="zh-CN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MY" altLang="ko-K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China</a:t>
            </a:r>
            <a:endParaRPr lang="de-DE" altLang="ko-K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5" y="287474"/>
            <a:ext cx="7067128" cy="628093"/>
          </a:xfrm>
        </p:spPr>
        <p:txBody>
          <a:bodyPr>
            <a:normAutofit/>
          </a:bodyPr>
          <a:lstStyle/>
          <a:p>
            <a:r>
              <a:rPr lang="en-US" dirty="0" err="1">
                <a:cs typeface="Open Sans"/>
              </a:rPr>
              <a:t>CitiesSHIFT</a:t>
            </a:r>
            <a:r>
              <a:rPr lang="en-US" dirty="0">
                <a:cs typeface="Open Sans"/>
              </a:rPr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8" y="1019099"/>
            <a:ext cx="8093292" cy="2009851"/>
          </a:xfrm>
        </p:spPr>
        <p:txBody>
          <a:bodyPr>
            <a:noAutofit/>
          </a:bodyPr>
          <a:lstStyle/>
          <a:p>
            <a:pPr indent="0">
              <a:spcBef>
                <a:spcPts val="600"/>
              </a:spcBef>
              <a:buClr>
                <a:srgbClr val="08958F"/>
              </a:buClr>
              <a:buNone/>
              <a:tabLst>
                <a:tab pos="55562" algn="l"/>
              </a:tabLst>
            </a:pPr>
            <a:r>
              <a:rPr lang="en-US" altLang="ko-KR" sz="1500" dirty="0"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altLang="ko-KR" sz="15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ko-KR" sz="1500" b="1" dirty="0" err="1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CitiesSHIFT</a:t>
            </a:r>
            <a:r>
              <a:rPr lang="en-US" altLang="ko-KR" sz="1500" b="1" dirty="0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ko-KR" sz="1500" dirty="0">
                <a:ea typeface="Open Sans" panose="020B0606030504020204" pitchFamily="34" charset="0"/>
                <a:cs typeface="Open Sans" panose="020B0606030504020204" pitchFamily="34" charset="0"/>
              </a:rPr>
              <a:t>project aims to support cities to identify challenges and opportunities of urban mobility system in hope that the city could shift towards more ecomobile modes of </a:t>
            </a:r>
            <a:r>
              <a:rPr lang="en-US" altLang="ko-KR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  <a:endParaRPr lang="en-US" altLang="ko-KR" sz="15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spcBef>
                <a:spcPts val="600"/>
              </a:spcBef>
              <a:buClr>
                <a:srgbClr val="08958F"/>
              </a:buClr>
              <a:buNone/>
              <a:tabLst>
                <a:tab pos="55562" algn="l"/>
              </a:tabLst>
            </a:pPr>
            <a:r>
              <a:rPr lang="fr-CA" sz="1500" dirty="0" err="1">
                <a:ea typeface="Open Sans" panose="020B0606030504020204" pitchFamily="34" charset="0"/>
                <a:cs typeface="Open Sans" panose="020B0606030504020204" pitchFamily="34" charset="0"/>
              </a:rPr>
              <a:t>Three</a:t>
            </a:r>
            <a:r>
              <a:rPr lang="fr-CA" sz="15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500" b="1" dirty="0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intervention points:</a:t>
            </a:r>
          </a:p>
          <a:p>
            <a:pPr marL="571486" lvl="1" indent="-171446">
              <a:spcBef>
                <a:spcPts val="600"/>
              </a:spcBef>
              <a:buClr>
                <a:srgbClr val="08958F"/>
              </a:buClr>
              <a:buFont typeface="Arial" pitchFamily="34" charset="0"/>
              <a:buChar char="•"/>
              <a:tabLst>
                <a:tab pos="55562" algn="l"/>
              </a:tabLst>
            </a:pPr>
            <a:r>
              <a:rPr lang="fr-CA" dirty="0">
                <a:ea typeface="Open Sans" panose="020B0606030504020204" pitchFamily="34" charset="0"/>
                <a:cs typeface="Open Sans" panose="020B0606030504020204" pitchFamily="34" charset="0"/>
              </a:rPr>
              <a:t>Performance </a:t>
            </a:r>
            <a:r>
              <a:rPr lang="fr-CA" dirty="0" err="1">
                <a:ea typeface="Open Sans" panose="020B0606030504020204" pitchFamily="34" charset="0"/>
                <a:cs typeface="Open Sans" panose="020B0606030504020204" pitchFamily="34" charset="0"/>
              </a:rPr>
              <a:t>measurement</a:t>
            </a:r>
            <a:endParaRPr lang="fr-CA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6" lvl="1" indent="-171446">
              <a:spcBef>
                <a:spcPts val="600"/>
              </a:spcBef>
              <a:buClr>
                <a:srgbClr val="08958F"/>
              </a:buClr>
              <a:buFont typeface="Arial" pitchFamily="34" charset="0"/>
              <a:buChar char="•"/>
              <a:tabLst>
                <a:tab pos="55562" algn="l"/>
              </a:tabLst>
            </a:pPr>
            <a:r>
              <a:rPr lang="fr-CA" dirty="0" err="1">
                <a:ea typeface="Open Sans" panose="020B0606030504020204" pitchFamily="34" charset="0"/>
                <a:cs typeface="Open Sans" panose="020B0606030504020204" pitchFamily="34" charset="0"/>
              </a:rPr>
              <a:t>Capacity</a:t>
            </a:r>
            <a:r>
              <a:rPr lang="fr-CA" dirty="0"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  <a:p>
            <a:pPr marL="571486" lvl="1" indent="-171446">
              <a:spcBef>
                <a:spcPts val="600"/>
              </a:spcBef>
              <a:buClr>
                <a:srgbClr val="08958F"/>
              </a:buClr>
              <a:buFont typeface="Arial" pitchFamily="34" charset="0"/>
              <a:buChar char="•"/>
              <a:tabLst>
                <a:tab pos="55562" algn="l"/>
              </a:tabLst>
            </a:pPr>
            <a:r>
              <a:rPr lang="fr-CA" dirty="0">
                <a:ea typeface="Open Sans" panose="020B0606030504020204" pitchFamily="34" charset="0"/>
                <a:cs typeface="Open Sans" panose="020B0606030504020204" pitchFamily="34" charset="0"/>
              </a:rPr>
              <a:t>Global </a:t>
            </a:r>
            <a:r>
              <a:rPr lang="fr-CA" dirty="0" err="1">
                <a:ea typeface="Open Sans" panose="020B0606030504020204" pitchFamily="34" charset="0"/>
                <a:cs typeface="Open Sans" panose="020B0606030504020204" pitchFamily="34" charset="0"/>
              </a:rPr>
              <a:t>dissemination</a:t>
            </a:r>
            <a:endParaRPr lang="fr-CA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971" indent="-180971">
              <a:spcBef>
                <a:spcPts val="600"/>
              </a:spcBef>
              <a:buClr>
                <a:srgbClr val="08958F"/>
              </a:buClr>
              <a:tabLst>
                <a:tab pos="55562" algn="l"/>
              </a:tabLst>
            </a:pPr>
            <a:endParaRPr lang="en-US" sz="1500" b="1" dirty="0">
              <a:solidFill>
                <a:srgbClr val="08958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8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7" y="4826601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N:\46_1_EcoMobility\26_Hewlett_2017-2019\02_Management\07_Template\01_Communications\logo\Cities SHIFT 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848" y="9159"/>
            <a:ext cx="2629984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5557" y="3076780"/>
            <a:ext cx="1104140" cy="1432427"/>
            <a:chOff x="4894132" y="3066081"/>
            <a:chExt cx="1104140" cy="1432427"/>
          </a:xfrm>
        </p:grpSpPr>
        <p:pic>
          <p:nvPicPr>
            <p:cNvPr id="62" name="Picture 2" descr="Image result for foshan photo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6558" y="3066081"/>
              <a:ext cx="1091714" cy="143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2"/>
            <p:cNvSpPr txBox="1">
              <a:spLocks noChangeArrowheads="1"/>
            </p:cNvSpPr>
            <p:nvPr/>
          </p:nvSpPr>
          <p:spPr bwMode="auto">
            <a:xfrm>
              <a:off x="4894132" y="3159147"/>
              <a:ext cx="945091" cy="315471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  <a:ln>
              <a:noFill/>
            </a:ln>
            <a:extLst/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ko-KR" sz="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Foshan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ko-K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China</a:t>
              </a:r>
            </a:p>
          </p:txBody>
        </p:sp>
      </p:grpSp>
      <p:sp>
        <p:nvSpPr>
          <p:cNvPr id="65" name="TextBox 2"/>
          <p:cNvSpPr txBox="1">
            <a:spLocks noChangeArrowheads="1"/>
          </p:cNvSpPr>
          <p:nvPr/>
        </p:nvSpPr>
        <p:spPr bwMode="auto">
          <a:xfrm>
            <a:off x="3324204" y="3190193"/>
            <a:ext cx="753092" cy="323164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ko-K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Jinja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ko-K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Uganda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82780" y="3094368"/>
            <a:ext cx="1118094" cy="1430153"/>
            <a:chOff x="4880178" y="4684841"/>
            <a:chExt cx="1118094" cy="1430153"/>
          </a:xfrm>
        </p:grpSpPr>
        <p:pic>
          <p:nvPicPr>
            <p:cNvPr id="57" name="Picture 15" descr="Image result for entebbe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78" y="4684841"/>
              <a:ext cx="1118094" cy="1430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2"/>
            <p:cNvSpPr txBox="1">
              <a:spLocks noChangeArrowheads="1"/>
            </p:cNvSpPr>
            <p:nvPr/>
          </p:nvSpPr>
          <p:spPr bwMode="auto">
            <a:xfrm>
              <a:off x="4894132" y="4758233"/>
              <a:ext cx="943407" cy="315471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  <a:ln>
              <a:noFill/>
            </a:ln>
            <a:extLst/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zh-CN" sz="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Entebbe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ko-K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Uganda</a:t>
              </a:r>
              <a:endParaRPr lang="de-DE" altLang="ko-K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83932" y="3074020"/>
            <a:ext cx="1085331" cy="1458295"/>
            <a:chOff x="6216495" y="4668062"/>
            <a:chExt cx="1085331" cy="1458295"/>
          </a:xfrm>
        </p:grpSpPr>
        <p:pic>
          <p:nvPicPr>
            <p:cNvPr id="58" name="Picture 13" descr="Image result for visakhapatnam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25" y="4668062"/>
              <a:ext cx="1079501" cy="145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2"/>
            <p:cNvSpPr txBox="1">
              <a:spLocks noChangeArrowheads="1"/>
            </p:cNvSpPr>
            <p:nvPr/>
          </p:nvSpPr>
          <p:spPr bwMode="auto">
            <a:xfrm>
              <a:off x="6216495" y="4758230"/>
              <a:ext cx="1011453" cy="315471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  <a:ln>
              <a:noFill/>
            </a:ln>
            <a:extLst/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zh-CN" sz="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Visakhapatnam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zh-CN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India</a:t>
              </a:r>
              <a:endParaRPr lang="de-DE" altLang="ko-K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2320" y="3079157"/>
            <a:ext cx="1080000" cy="1435569"/>
            <a:chOff x="7535907" y="4679426"/>
            <a:chExt cx="1080000" cy="1435569"/>
          </a:xfrm>
        </p:grpSpPr>
        <p:pic>
          <p:nvPicPr>
            <p:cNvPr id="59" name="Picture 11" descr="Image result for ludhiana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907" y="4679426"/>
              <a:ext cx="1080000" cy="143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2"/>
            <p:cNvSpPr txBox="1">
              <a:spLocks noChangeArrowheads="1"/>
            </p:cNvSpPr>
            <p:nvPr/>
          </p:nvSpPr>
          <p:spPr bwMode="auto">
            <a:xfrm>
              <a:off x="7535907" y="4758231"/>
              <a:ext cx="895968" cy="315471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  <a:ln>
              <a:noFill/>
            </a:ln>
            <a:extLst/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zh-CN" sz="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Ludhiana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MY" altLang="ko-K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India</a:t>
              </a:r>
              <a:endParaRPr lang="de-DE" altLang="ko-K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077296" y="1635646"/>
            <a:ext cx="4563157" cy="12209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spcBef>
                <a:spcPts val="600"/>
              </a:spcBef>
              <a:buClr>
                <a:srgbClr val="08958F"/>
              </a:buClr>
              <a:tabLst>
                <a:tab pos="55562" algn="l"/>
              </a:tabLst>
            </a:pPr>
            <a:r>
              <a:rPr lang="fr-CA" sz="1500" dirty="0" err="1"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500" b="1" dirty="0" err="1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thematic</a:t>
            </a:r>
            <a:r>
              <a:rPr lang="fr-CA" sz="1500" b="1" dirty="0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500" b="1" dirty="0" err="1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fr-CA" sz="1500" b="1" dirty="0">
                <a:solidFill>
                  <a:srgbClr val="0895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groups</a:t>
            </a: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71486" lvl="1" indent="-171446">
              <a:spcBef>
                <a:spcPts val="600"/>
              </a:spcBef>
              <a:buClr>
                <a:srgbClr val="08958F"/>
              </a:buClr>
              <a:buFont typeface="Arial" pitchFamily="34" charset="0"/>
              <a:buChar char="•"/>
              <a:tabLst>
                <a:tab pos="55562" algn="l"/>
              </a:tabLst>
            </a:pP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Building a </a:t>
            </a:r>
            <a:r>
              <a:rPr lang="fr-CA" sz="1500" dirty="0" err="1">
                <a:ea typeface="Open Sans" panose="020B0606030504020204" pitchFamily="34" charset="0"/>
                <a:cs typeface="Open Sans" panose="020B0606030504020204" pitchFamily="34" charset="0"/>
              </a:rPr>
              <a:t>healthy</a:t>
            </a: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 living environnent</a:t>
            </a:r>
          </a:p>
          <a:p>
            <a:pPr marL="571486" lvl="1" indent="-171446">
              <a:spcBef>
                <a:spcPts val="600"/>
              </a:spcBef>
              <a:buClr>
                <a:srgbClr val="08958F"/>
              </a:buClr>
              <a:buFont typeface="Arial" pitchFamily="34" charset="0"/>
              <a:buChar char="•"/>
              <a:tabLst>
                <a:tab pos="55562" algn="l"/>
              </a:tabLst>
            </a:pPr>
            <a:r>
              <a:rPr lang="fr-CA" sz="1500" dirty="0" err="1">
                <a:ea typeface="Open Sans" panose="020B0606030504020204" pitchFamily="34" charset="0"/>
                <a:cs typeface="Open Sans" panose="020B0606030504020204" pitchFamily="34" charset="0"/>
              </a:rPr>
              <a:t>Emerging</a:t>
            </a: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500" dirty="0" err="1"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  <a:r>
              <a:rPr lang="fr-CA" sz="15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trends</a:t>
            </a:r>
            <a:endParaRPr lang="fr-CA" sz="15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5" y="287474"/>
            <a:ext cx="7067128" cy="628093"/>
          </a:xfrm>
        </p:spPr>
        <p:txBody>
          <a:bodyPr>
            <a:normAutofit/>
          </a:bodyPr>
          <a:lstStyle/>
          <a:p>
            <a:r>
              <a:rPr lang="en-US" dirty="0">
                <a:cs typeface="Open Sans"/>
              </a:rPr>
              <a:t>EcoMobility SHIFT+ Scheme</a:t>
            </a: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8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7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7" y="4826601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N:\46_1_EcoMobility\07_Media and Communciations\01_Logos\Shift-Logo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76" y="208014"/>
            <a:ext cx="1896734" cy="7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-1891" y="1052969"/>
            <a:ext cx="9146734" cy="1975981"/>
            <a:chOff x="-2522" y="1665221"/>
            <a:chExt cx="12195645" cy="2634642"/>
          </a:xfrm>
        </p:grpSpPr>
        <p:sp>
          <p:nvSpPr>
            <p:cNvPr id="120" name="Rectangle 119"/>
            <p:cNvSpPr/>
            <p:nvPr/>
          </p:nvSpPr>
          <p:spPr>
            <a:xfrm>
              <a:off x="-2522" y="1665221"/>
              <a:ext cx="12195645" cy="263464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+mn-c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263655" y="1817614"/>
              <a:ext cx="9663290" cy="2369092"/>
              <a:chOff x="1230997" y="1791101"/>
              <a:chExt cx="9663290" cy="2369092"/>
            </a:xfrm>
          </p:grpSpPr>
          <p:cxnSp>
            <p:nvCxnSpPr>
              <p:cNvPr id="122" name="Elbow Connector 121"/>
              <p:cNvCxnSpPr/>
              <p:nvPr/>
            </p:nvCxnSpPr>
            <p:spPr>
              <a:xfrm rot="10800000" flipH="1" flipV="1">
                <a:off x="2396758" y="1791101"/>
                <a:ext cx="7680960" cy="219693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212745">
                    <a:lumMod val="60000"/>
                    <a:lumOff val="40000"/>
                  </a:srgbClr>
                </a:solidFill>
                <a:prstDash val="sysDot"/>
                <a:miter lim="800000"/>
                <a:tailEnd type="arrow"/>
              </a:ln>
              <a:effectLst/>
            </p:spPr>
          </p:cxnSp>
          <p:grpSp>
            <p:nvGrpSpPr>
              <p:cNvPr id="123" name="Group 122"/>
              <p:cNvGrpSpPr/>
              <p:nvPr/>
            </p:nvGrpSpPr>
            <p:grpSpPr>
              <a:xfrm>
                <a:off x="1230997" y="2010794"/>
                <a:ext cx="9663290" cy="2149399"/>
                <a:chOff x="1230997" y="2010794"/>
                <a:chExt cx="9663290" cy="2149399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4006483" y="2800054"/>
                  <a:ext cx="1234783" cy="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>
                  <a:off x="7474222" y="2790569"/>
                  <a:ext cx="1234783" cy="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grpSp>
              <p:nvGrpSpPr>
                <p:cNvPr id="126" name="Group 125"/>
                <p:cNvGrpSpPr/>
                <p:nvPr/>
              </p:nvGrpSpPr>
              <p:grpSpPr>
                <a:xfrm>
                  <a:off x="1230997" y="2010794"/>
                  <a:ext cx="2482777" cy="1884929"/>
                  <a:chOff x="1141000" y="1651556"/>
                  <a:chExt cx="2567809" cy="1949486"/>
                </a:xfrm>
              </p:grpSpPr>
              <p:sp>
                <p:nvSpPr>
                  <p:cNvPr id="138" name="Oval 137"/>
                  <p:cNvSpPr/>
                  <p:nvPr/>
                </p:nvSpPr>
                <p:spPr>
                  <a:xfrm>
                    <a:off x="1629632" y="1651556"/>
                    <a:ext cx="1433874" cy="1445495"/>
                  </a:xfrm>
                  <a:prstGeom prst="ellipse">
                    <a:avLst/>
                  </a:prstGeom>
                  <a:solidFill>
                    <a:srgbClr val="00B050"/>
                  </a:solidFill>
                  <a:ln w="762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ibre Franklin"/>
                      <a:ea typeface="Arial Unicode MS"/>
                      <a:cs typeface="+mn-cs"/>
                    </a:endParaRPr>
                  </a:p>
                </p:txBody>
              </p:sp>
              <p:pic>
                <p:nvPicPr>
                  <p:cNvPr id="139" name="Picture 6" descr="Image result for measure icon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biLevel thresh="2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7946" y="2119450"/>
                    <a:ext cx="657246" cy="59785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1141000" y="3176618"/>
                    <a:ext cx="2567809" cy="424424"/>
                  </a:xfrm>
                  <a:prstGeom prst="rect">
                    <a:avLst/>
                  </a:prstGeom>
                  <a:noFill/>
                </p:spPr>
                <p:txBody>
                  <a:bodyPr wrap="square" numCol="1" rtlCol="0" anchor="ctr">
                    <a:spAutoFit/>
                  </a:bodyPr>
                  <a:lstStyle/>
                  <a:p>
                    <a:pPr marL="0" marR="0" lvl="0" indent="0" algn="ctr" defTabSz="6857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MY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Microsoft YaHei" pitchFamily="34" charset="-122"/>
                        <a:cs typeface="Helvetica"/>
                      </a:rPr>
                      <a:t>(Self-)Assessment</a:t>
                    </a:r>
                    <a:endParaRPr kumimoji="1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Microsoft YaHei" pitchFamily="34" charset="-122"/>
                      <a:cs typeface="Helvetica"/>
                    </a:endParaRP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5334937" y="2010794"/>
                  <a:ext cx="2104115" cy="1884929"/>
                  <a:chOff x="4743742" y="1651556"/>
                  <a:chExt cx="2176179" cy="1949486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5114895" y="1651556"/>
                    <a:ext cx="1433874" cy="1445495"/>
                  </a:xfrm>
                  <a:prstGeom prst="ellipse">
                    <a:avLst/>
                  </a:prstGeom>
                  <a:solidFill>
                    <a:srgbClr val="A7EA52">
                      <a:lumMod val="75000"/>
                    </a:srgbClr>
                  </a:solidFill>
                  <a:ln w="762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ibre Franklin"/>
                      <a:ea typeface="Arial Unicode MS"/>
                      <a:cs typeface="+mn-cs"/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743742" y="3176618"/>
                    <a:ext cx="2176179" cy="424424"/>
                  </a:xfrm>
                  <a:prstGeom prst="rect">
                    <a:avLst/>
                  </a:prstGeom>
                  <a:noFill/>
                </p:spPr>
                <p:txBody>
                  <a:bodyPr wrap="square" numCol="1" rtlCol="0" anchor="ctr">
                    <a:spAutoFit/>
                  </a:bodyPr>
                  <a:lstStyle/>
                  <a:p>
                    <a:pPr marL="0" marR="0" lvl="0" indent="0" algn="ctr" defTabSz="6857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MY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Microsoft YaHei" pitchFamily="34" charset="-122"/>
                        <a:cs typeface="Helvetica"/>
                      </a:rPr>
                      <a:t>Analyse</a:t>
                    </a:r>
                    <a:endParaRPr kumimoji="1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Microsoft YaHei" pitchFamily="34" charset="-122"/>
                      <a:cs typeface="Helvetica"/>
                    </a:endParaRPr>
                  </a:p>
                </p:txBody>
              </p:sp>
              <p:pic>
                <p:nvPicPr>
                  <p:cNvPr id="137" name="그림 16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biLevel thresh="2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0169" y="2068520"/>
                    <a:ext cx="623317" cy="6437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9264191" y="2039529"/>
                  <a:ext cx="1630096" cy="1839140"/>
                  <a:chOff x="8233368" y="1681275"/>
                  <a:chExt cx="1685925" cy="1902128"/>
                </a:xfrm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8339229" y="1681275"/>
                    <a:ext cx="1474206" cy="1474206"/>
                    <a:chOff x="8457519" y="1628303"/>
                    <a:chExt cx="1590675" cy="1590675"/>
                  </a:xfrm>
                  <a:solidFill>
                    <a:srgbClr val="5DCEAF">
                      <a:lumMod val="75000"/>
                    </a:srgbClr>
                  </a:solidFill>
                </p:grpSpPr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8457519" y="1628303"/>
                      <a:ext cx="1590675" cy="1590675"/>
                    </a:xfrm>
                    <a:prstGeom prst="ellipse">
                      <a:avLst/>
                    </a:prstGeom>
                    <a:grpFill/>
                    <a:ln w="762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857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ibre Franklin"/>
                        <a:ea typeface="Arial Unicode MS"/>
                        <a:cs typeface="+mn-cs"/>
                      </a:endParaRPr>
                    </a:p>
                  </p:txBody>
                </p:sp>
                <p:pic>
                  <p:nvPicPr>
                    <p:cNvPr id="134" name="Picture 10" descr="Image result for act ico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screen">
                      <a:biLevel thresh="25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875082" y="2057238"/>
                      <a:ext cx="755548" cy="68123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/>
                  </p:spPr>
                </p:pic>
              </p:grp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8233368" y="3158979"/>
                    <a:ext cx="1685925" cy="424424"/>
                  </a:xfrm>
                  <a:prstGeom prst="rect">
                    <a:avLst/>
                  </a:prstGeom>
                  <a:noFill/>
                </p:spPr>
                <p:txBody>
                  <a:bodyPr wrap="square" numCol="1" rtlCol="0" anchor="ctr">
                    <a:spAutoFit/>
                  </a:bodyPr>
                  <a:lstStyle/>
                  <a:p>
                    <a:pPr marL="0" marR="0" lvl="0" indent="0" algn="ctr" defTabSz="6857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MY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Microsoft YaHei" pitchFamily="34" charset="-122"/>
                        <a:cs typeface="Helvetica"/>
                      </a:rPr>
                      <a:t>Act</a:t>
                    </a:r>
                    <a:endParaRPr kumimoji="1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Microsoft YaHei" pitchFamily="34" charset="-122"/>
                      <a:cs typeface="Helvetica"/>
                    </a:endParaRPr>
                  </a:p>
                </p:txBody>
              </p:sp>
            </p:grpSp>
            <p:cxnSp>
              <p:nvCxnSpPr>
                <p:cNvPr id="129" name="Elbow Connector 128"/>
                <p:cNvCxnSpPr/>
                <p:nvPr/>
              </p:nvCxnSpPr>
              <p:spPr>
                <a:xfrm rot="10800000">
                  <a:off x="2313377" y="3842540"/>
                  <a:ext cx="7863840" cy="219692"/>
                </a:xfrm>
                <a:prstGeom prst="bentConnector2">
                  <a:avLst/>
                </a:prstGeom>
                <a:noFill/>
                <a:ln w="285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318426" y="4160193"/>
                  <a:ext cx="786384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212745">
                      <a:lumMod val="60000"/>
                      <a:lumOff val="40000"/>
                    </a:srgbClr>
                  </a:solidFill>
                  <a:prstDash val="sysDot"/>
                  <a:miter lim="800000"/>
                </a:ln>
                <a:effectLst/>
              </p:spPr>
            </p:cxnSp>
          </p:grpSp>
        </p:grpSp>
      </p:grpSp>
      <p:grpSp>
        <p:nvGrpSpPr>
          <p:cNvPr id="141" name="Group 140"/>
          <p:cNvGrpSpPr/>
          <p:nvPr/>
        </p:nvGrpSpPr>
        <p:grpSpPr>
          <a:xfrm>
            <a:off x="459581" y="3120392"/>
            <a:ext cx="2549028" cy="1666065"/>
            <a:chOff x="304822" y="4289393"/>
            <a:chExt cx="4016744" cy="2625375"/>
          </a:xfrm>
        </p:grpSpPr>
        <p:sp>
          <p:nvSpPr>
            <p:cNvPr id="142" name="TextBox 141"/>
            <p:cNvSpPr txBox="1"/>
            <p:nvPr/>
          </p:nvSpPr>
          <p:spPr>
            <a:xfrm>
              <a:off x="304822" y="5702288"/>
              <a:ext cx="2190750" cy="1212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MY" sz="1100" dirty="0">
                  <a:solidFill>
                    <a:prstClr val="black"/>
                  </a:solidFill>
                </a:rPr>
                <a:t>Measure &amp; assess performance of the entire mobility system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761660" y="4289393"/>
              <a:ext cx="1277073" cy="1277073"/>
              <a:chOff x="805825" y="4289393"/>
              <a:chExt cx="1277073" cy="1277073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805825" y="4289393"/>
                <a:ext cx="1277073" cy="127707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49" name="Picture 2" descr="Image result for performance icon"/>
              <p:cNvPicPr>
                <a:picLocks noChangeAspect="1" noChangeArrowheads="1"/>
              </p:cNvPicPr>
              <p:nvPr/>
            </p:nvPicPr>
            <p:blipFill>
              <a:blip r:embed="rId9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785" y="4591331"/>
                <a:ext cx="665154" cy="665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4" name="TextBox 143"/>
            <p:cNvSpPr txBox="1"/>
            <p:nvPr/>
          </p:nvSpPr>
          <p:spPr>
            <a:xfrm>
              <a:off x="2418013" y="5810009"/>
              <a:ext cx="1903553" cy="9457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MY" sz="1100" dirty="0">
                  <a:solidFill>
                    <a:prstClr val="black"/>
                  </a:solidFill>
                </a:rPr>
                <a:t>Conducted internally by the city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2731253" y="4289393"/>
              <a:ext cx="1277073" cy="1277073"/>
              <a:chOff x="2747775" y="4379369"/>
              <a:chExt cx="1277073" cy="1277073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2747775" y="4379369"/>
                <a:ext cx="1277073" cy="127707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47" name="Picture 10" descr="Image result for city icon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444" t="17778" r="39778" b="20444"/>
              <a:stretch/>
            </p:blipFill>
            <p:spPr bwMode="auto">
              <a:xfrm>
                <a:off x="3160617" y="4667384"/>
                <a:ext cx="451390" cy="70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0" name="Group 149"/>
          <p:cNvGrpSpPr/>
          <p:nvPr/>
        </p:nvGrpSpPr>
        <p:grpSpPr>
          <a:xfrm>
            <a:off x="3340243" y="3120393"/>
            <a:ext cx="2807395" cy="1679578"/>
            <a:chOff x="4453655" y="4665942"/>
            <a:chExt cx="3743193" cy="2239437"/>
          </a:xfrm>
        </p:grpSpPr>
        <p:sp>
          <p:nvSpPr>
            <p:cNvPr id="151" name="TextBox 150"/>
            <p:cNvSpPr txBox="1"/>
            <p:nvPr/>
          </p:nvSpPr>
          <p:spPr>
            <a:xfrm>
              <a:off x="4453655" y="5879458"/>
              <a:ext cx="1965997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MY" sz="1100" dirty="0">
                  <a:solidFill>
                    <a:prstClr val="black"/>
                  </a:solidFill>
                </a:rPr>
                <a:t>Identify strengths and weaknesses for improvement actions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6708293" y="4674959"/>
              <a:ext cx="1096361" cy="1096361"/>
              <a:chOff x="7278845" y="4288750"/>
              <a:chExt cx="1277073" cy="1277073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7278845" y="4288750"/>
                <a:ext cx="1277073" cy="127707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8" name="Picture 2" descr="Image result for balance scale graphic"/>
              <p:cNvPicPr>
                <a:picLocks noChangeAspect="1" noChangeArrowheads="1"/>
              </p:cNvPicPr>
              <p:nvPr/>
            </p:nvPicPr>
            <p:blipFill>
              <a:blip r:embed="rId11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123" y="4531767"/>
                <a:ext cx="791040" cy="791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4888473" y="4665942"/>
              <a:ext cx="1096361" cy="1096361"/>
              <a:chOff x="5110961" y="4288749"/>
              <a:chExt cx="1277073" cy="1277073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5110961" y="4288749"/>
                <a:ext cx="1277073" cy="127707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6" name="Picture 14" descr="Image result for verification icon"/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2996" y="4656491"/>
                <a:ext cx="693004" cy="69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4" name="TextBox 153"/>
            <p:cNvSpPr txBox="1"/>
            <p:nvPr/>
          </p:nvSpPr>
          <p:spPr>
            <a:xfrm>
              <a:off x="6316099" y="5879458"/>
              <a:ext cx="188074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MY" sz="1100" dirty="0">
                  <a:solidFill>
                    <a:prstClr val="black"/>
                  </a:solidFill>
                </a:rPr>
                <a:t>External verification/ audit for benchmarking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97198" y="3120390"/>
            <a:ext cx="2852903" cy="1704268"/>
            <a:chOff x="7941831" y="4592813"/>
            <a:chExt cx="3803870" cy="2272357"/>
          </a:xfrm>
        </p:grpSpPr>
        <p:grpSp>
          <p:nvGrpSpPr>
            <p:cNvPr id="160" name="Group 159"/>
            <p:cNvGrpSpPr/>
            <p:nvPr/>
          </p:nvGrpSpPr>
          <p:grpSpPr>
            <a:xfrm>
              <a:off x="10106969" y="4592813"/>
              <a:ext cx="1123518" cy="1123519"/>
              <a:chOff x="9291613" y="4270220"/>
              <a:chExt cx="1277073" cy="1277073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9291613" y="4270220"/>
                <a:ext cx="1277073" cy="127707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68" name="Picture 16" descr="Image result for people icon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553575" y="4602717"/>
                <a:ext cx="711775" cy="642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1" name="TextBox 160"/>
            <p:cNvSpPr txBox="1"/>
            <p:nvPr/>
          </p:nvSpPr>
          <p:spPr>
            <a:xfrm>
              <a:off x="9542074" y="5839249"/>
              <a:ext cx="2203627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MY" sz="1100" dirty="0">
                  <a:solidFill>
                    <a:prstClr val="black"/>
                  </a:solidFill>
                </a:rPr>
                <a:t>Stakeholder &amp; interdepartmental collaboration and implementation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941831" y="4592813"/>
              <a:ext cx="2203626" cy="1820952"/>
              <a:chOff x="7941831" y="4592813"/>
              <a:chExt cx="2203626" cy="1820952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7941831" y="5839249"/>
                <a:ext cx="2203626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/>
                <a:r>
                  <a:rPr lang="en-MY" sz="1100" dirty="0">
                    <a:solidFill>
                      <a:prstClr val="black"/>
                    </a:solidFill>
                  </a:rPr>
                  <a:t>Joint</a:t>
                </a:r>
              </a:p>
              <a:p>
                <a:pPr algn="ctr" defTabSz="685783"/>
                <a:r>
                  <a:rPr lang="en-MY" sz="1100" dirty="0">
                    <a:solidFill>
                      <a:prstClr val="black"/>
                    </a:solidFill>
                  </a:rPr>
                  <a:t>priority-setting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8506727" y="4592813"/>
                <a:ext cx="1123518" cy="1123519"/>
                <a:chOff x="8506727" y="4592813"/>
                <a:chExt cx="1123518" cy="1123519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8506727" y="4592813"/>
                  <a:ext cx="1123518" cy="112351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66" name="Picture 4" descr="Image result for process icon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00429" y="4886515"/>
                  <a:ext cx="536115" cy="536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ICLEI's approach to sustainable mobility _16 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F07-2D0C-4563-BAF0-3481EAD452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719137" y="1109663"/>
            <a:ext cx="3314700" cy="4752975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809876" y="2"/>
            <a:ext cx="6334125" cy="5143499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81429" y="2924176"/>
            <a:ext cx="3162300" cy="1851932"/>
            <a:chOff x="273538" y="3898900"/>
            <a:chExt cx="4216400" cy="2469242"/>
          </a:xfrm>
        </p:grpSpPr>
        <p:sp>
          <p:nvSpPr>
            <p:cNvPr id="6" name="Rectangle 5"/>
            <p:cNvSpPr/>
            <p:nvPr/>
          </p:nvSpPr>
          <p:spPr>
            <a:xfrm>
              <a:off x="730738" y="3898900"/>
              <a:ext cx="3759200" cy="2461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P1</a:t>
              </a:r>
              <a:r>
                <a:rPr lang="en-MY" sz="1200" dirty="0">
                  <a:solidFill>
                    <a:schemeClr val="tx1"/>
                  </a:solidFill>
                </a:rPr>
                <a:t>: Modal split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P2: Safety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P3: Local air quality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P4: Travel time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P5: GHG </a:t>
              </a:r>
              <a:r>
                <a:rPr lang="en-MY" sz="1200" dirty="0" smtClean="0">
                  <a:solidFill>
                    <a:schemeClr val="tx1"/>
                  </a:solidFill>
                </a:rPr>
                <a:t>emissions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731123" y="4906281"/>
              <a:ext cx="2466522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 algn="ctr"/>
              <a:r>
                <a:rPr lang="en-MY" sz="1200" b="1" dirty="0">
                  <a:cs typeface="Latha" panose="020B0604020202020204" pitchFamily="34" charset="0"/>
                </a:rPr>
                <a:t>Performance</a:t>
              </a:r>
              <a:endParaRPr lang="en-US" sz="1200" b="1" dirty="0">
                <a:cs typeface="Latha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29113" y="754516"/>
            <a:ext cx="3276600" cy="3509283"/>
            <a:chOff x="7359651" y="1120320"/>
            <a:chExt cx="4368800" cy="4679044"/>
          </a:xfrm>
        </p:grpSpPr>
        <p:sp>
          <p:nvSpPr>
            <p:cNvPr id="4" name="Rectangle 3"/>
            <p:cNvSpPr/>
            <p:nvPr/>
          </p:nvSpPr>
          <p:spPr>
            <a:xfrm>
              <a:off x="7969251" y="1120321"/>
              <a:ext cx="3759200" cy="4679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>
                <a:lnSpc>
                  <a:spcPct val="150000"/>
                </a:lnSpc>
              </a:pPr>
              <a:endParaRPr lang="en-MY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MY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1: Walkability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2: Cycling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3: Public transport 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4: Shared mobility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5: Informal mobility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6: Intermodal integration             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7: Ecologistics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8: Low emission vehicles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9: Planning of city areas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10:  Parking 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TSS 11: Low-speed/ car-free zones</a:t>
              </a:r>
            </a:p>
            <a:p>
              <a:pPr>
                <a:lnSpc>
                  <a:spcPct val="150000"/>
                </a:lnSpc>
              </a:pPr>
              <a:endParaRPr lang="en-MY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MY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MY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5324929" y="3155042"/>
              <a:ext cx="4679043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 algn="ctr"/>
              <a:r>
                <a:rPr lang="en-MY" sz="1200" b="1" dirty="0">
                  <a:cs typeface="Latha" panose="020B0604020202020204" pitchFamily="34" charset="0"/>
                </a:rPr>
                <a:t>Transport system &amp; services</a:t>
              </a:r>
              <a:endParaRPr lang="en-US" sz="1200" b="1" dirty="0">
                <a:cs typeface="Latha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431" y="211591"/>
            <a:ext cx="3162299" cy="2569712"/>
            <a:chOff x="273540" y="218620"/>
            <a:chExt cx="4216398" cy="3426282"/>
          </a:xfrm>
        </p:grpSpPr>
        <p:sp>
          <p:nvSpPr>
            <p:cNvPr id="2" name="Rectangle 1"/>
            <p:cNvSpPr/>
            <p:nvPr/>
          </p:nvSpPr>
          <p:spPr>
            <a:xfrm>
              <a:off x="730738" y="218621"/>
              <a:ext cx="3759200" cy="3426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E1</a:t>
              </a:r>
              <a:r>
                <a:rPr lang="en-MY" sz="1200" dirty="0">
                  <a:solidFill>
                    <a:schemeClr val="tx1"/>
                  </a:solidFill>
                </a:rPr>
                <a:t>: Understanding </a:t>
              </a:r>
              <a:r>
                <a:rPr lang="en-MY" sz="1200" dirty="0" smtClean="0">
                  <a:solidFill>
                    <a:schemeClr val="tx1"/>
                  </a:solidFill>
                </a:rPr>
                <a:t>users’ needs E2: Vision &amp; strategy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E3: </a:t>
              </a:r>
              <a:r>
                <a:rPr lang="en-MY" sz="1200" dirty="0">
                  <a:solidFill>
                    <a:schemeClr val="tx1"/>
                  </a:solidFill>
                </a:rPr>
                <a:t>Human resources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E4: Finance</a:t>
              </a:r>
              <a:endParaRPr lang="en-MY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E5: Monitoring, evaluation, review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 smtClean="0">
                  <a:solidFill>
                    <a:schemeClr val="tx1"/>
                  </a:solidFill>
                </a:rPr>
                <a:t>E6: Preparedness </a:t>
              </a:r>
              <a:r>
                <a:rPr lang="en-MY" sz="1200" dirty="0">
                  <a:solidFill>
                    <a:schemeClr val="tx1"/>
                  </a:solidFill>
                </a:rPr>
                <a:t>for </a:t>
              </a:r>
              <a:r>
                <a:rPr lang="en-MY" sz="1200" dirty="0" smtClean="0">
                  <a:solidFill>
                    <a:schemeClr val="tx1"/>
                  </a:solidFill>
                </a:rPr>
                <a:t>new</a:t>
              </a:r>
            </a:p>
            <a:p>
              <a:pPr>
                <a:lnSpc>
                  <a:spcPct val="150000"/>
                </a:lnSpc>
              </a:pPr>
              <a:r>
                <a:rPr lang="en-MY" sz="1200" dirty="0">
                  <a:solidFill>
                    <a:schemeClr val="tx1"/>
                  </a:solidFill>
                </a:rPr>
                <a:t> </a:t>
              </a:r>
              <a:r>
                <a:rPr lang="en-MY" sz="1200" dirty="0" smtClean="0">
                  <a:solidFill>
                    <a:schemeClr val="tx1"/>
                  </a:solidFill>
                </a:rPr>
                <a:t>      mobility services</a:t>
              </a: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-1211000" y="1703160"/>
              <a:ext cx="3426282" cy="4572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85" tIns="41742" rIns="83485" bIns="41742" rtlCol="0" anchor="ctr"/>
            <a:lstStyle/>
            <a:p>
              <a:pPr algn="ctr"/>
              <a:r>
                <a:rPr lang="en-MY" sz="1200" b="1" dirty="0">
                  <a:cs typeface="Latha" panose="020B0604020202020204" pitchFamily="34" charset="0"/>
                </a:rPr>
                <a:t>Enablers</a:t>
              </a:r>
              <a:endParaRPr lang="en-US" sz="1200" b="1" dirty="0">
                <a:cs typeface="Latha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52975" y="4496995"/>
            <a:ext cx="4105276" cy="484748"/>
          </a:xfrm>
          <a:prstGeom prst="rect">
            <a:avLst/>
          </a:prstGeom>
          <a:noFill/>
        </p:spPr>
        <p:txBody>
          <a:bodyPr wrap="square" lIns="68579" tIns="34289" rIns="68579" bIns="34289" numCol="1" rtlCol="0" anchor="ctr">
            <a:spAutoFit/>
          </a:bodyPr>
          <a:lstStyle/>
          <a:p>
            <a:pPr algn="r"/>
            <a:r>
              <a:rPr kumimoji="1" lang="en-MY" sz="2700" b="1" dirty="0" smtClean="0">
                <a:solidFill>
                  <a:schemeClr val="bg1"/>
                </a:solidFill>
                <a:latin typeface="Open Sans"/>
                <a:ea typeface="Microsoft YaHei" pitchFamily="34" charset="-122"/>
                <a:cs typeface="Helvetica"/>
              </a:rPr>
              <a:t>23 </a:t>
            </a:r>
            <a:r>
              <a:rPr kumimoji="1" lang="en-MY" sz="2700" b="1" dirty="0">
                <a:solidFill>
                  <a:schemeClr val="bg1"/>
                </a:solidFill>
                <a:latin typeface="Open Sans"/>
                <a:ea typeface="Microsoft YaHei" pitchFamily="34" charset="-122"/>
                <a:cs typeface="Helvetica"/>
              </a:rPr>
              <a:t>SHIFT INDICATORS</a:t>
            </a:r>
            <a:endParaRPr kumimoji="1" lang="en-US" sz="2700" b="1" dirty="0">
              <a:solidFill>
                <a:schemeClr val="bg1"/>
              </a:solidFill>
              <a:latin typeface="Open Sans"/>
              <a:ea typeface="Microsoft YaHei" pitchFamily="34" charset="-122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ICLEI's approach to sustainable mobility _16 October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4F-416D-4CBE-B652-066CE8ED6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-403346" y="4176713"/>
            <a:ext cx="138112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12" tIns="31307" rIns="62612" bIns="31307" rtlCol="0" anchor="ctr"/>
          <a:lstStyle/>
          <a:p>
            <a:pPr algn="ctr"/>
            <a:r>
              <a:rPr lang="en-MY" sz="1300" b="1" dirty="0">
                <a:cs typeface="Latha" panose="020B0604020202020204" pitchFamily="34" charset="0"/>
              </a:rPr>
              <a:t>Enablers</a:t>
            </a:r>
            <a:endParaRPr lang="en-US" sz="1300" b="1" dirty="0">
              <a:cs typeface="Lath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650996" y="2452688"/>
            <a:ext cx="18764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12" tIns="31307" rIns="62612" bIns="31307" rtlCol="0" anchor="ctr"/>
          <a:lstStyle/>
          <a:p>
            <a:pPr algn="ctr"/>
            <a:r>
              <a:rPr lang="en-MY" sz="1300" b="1" dirty="0">
                <a:cs typeface="Latha" panose="020B0604020202020204" pitchFamily="34" charset="0"/>
              </a:rPr>
              <a:t>Transport system &amp; services</a:t>
            </a:r>
            <a:endParaRPr lang="en-US" sz="1300" b="1" dirty="0">
              <a:cs typeface="Lath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471210" y="620316"/>
            <a:ext cx="1516856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12" tIns="31307" rIns="62612" bIns="31307" rtlCol="0" anchor="ctr"/>
          <a:lstStyle/>
          <a:p>
            <a:pPr algn="ctr"/>
            <a:r>
              <a:rPr lang="en-MY" sz="1300" b="1" dirty="0">
                <a:cs typeface="Latha" panose="020B0604020202020204" pitchFamily="34" charset="0"/>
              </a:rPr>
              <a:t>Performance</a:t>
            </a:r>
            <a:endParaRPr lang="en-US" sz="1300" b="1" dirty="0">
              <a:cs typeface="Lath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0952" y="2016127"/>
            <a:ext cx="4384435" cy="160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12" tIns="31307" rIns="62612" bIns="31307" rtlCol="0" anchor="ctr"/>
          <a:lstStyle/>
          <a:p>
            <a:pPr algn="ctr"/>
            <a:endParaRPr lang="en-US" sz="1300"/>
          </a:p>
        </p:txBody>
      </p:sp>
      <p:sp>
        <p:nvSpPr>
          <p:cNvPr id="6" name="Rectangle 5"/>
          <p:cNvSpPr/>
          <p:nvPr/>
        </p:nvSpPr>
        <p:spPr>
          <a:xfrm>
            <a:off x="644770" y="2016127"/>
            <a:ext cx="3956534" cy="160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12" tIns="31307" rIns="62612" bIns="31307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Planning of city areas</a:t>
            </a:r>
          </a:p>
          <a:p>
            <a:pPr algn="ctr"/>
            <a:endParaRPr lang="en-MY" sz="1300" dirty="0">
              <a:solidFill>
                <a:schemeClr val="tx1"/>
              </a:solidFill>
            </a:endParaRPr>
          </a:p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Parking</a:t>
            </a:r>
          </a:p>
          <a:p>
            <a:pPr algn="ctr"/>
            <a:endParaRPr lang="en-MY" sz="1300" dirty="0">
              <a:solidFill>
                <a:schemeClr val="tx1"/>
              </a:solidFill>
            </a:endParaRPr>
          </a:p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Low-speed/ car-free zones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770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>
                <a:solidFill>
                  <a:schemeClr val="tx1"/>
                </a:solidFill>
              </a:rPr>
              <a:t>Understanding users’ needs and public participation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7581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Preparedness for new mobility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1756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Human resources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9908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Finance for ecomobility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6677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Monitoring, evaluation, review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539" y="3914776"/>
            <a:ext cx="1266092" cy="1000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Vision, strategy and leadership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44770" y="150020"/>
            <a:ext cx="8258904" cy="145732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300"/>
          </a:p>
        </p:txBody>
      </p:sp>
      <p:sp>
        <p:nvSpPr>
          <p:cNvPr id="5" name="Rectangle 4"/>
          <p:cNvSpPr/>
          <p:nvPr/>
        </p:nvSpPr>
        <p:spPr>
          <a:xfrm>
            <a:off x="644770" y="1743077"/>
            <a:ext cx="3956534" cy="320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b="1" dirty="0" smtClean="0"/>
              <a:t>Managing demand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4700952" y="1743075"/>
            <a:ext cx="4384435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b="1" dirty="0" smtClean="0"/>
              <a:t>Managing supply</a:t>
            </a:r>
            <a:endParaRPr lang="en-US" sz="1300" b="1" dirty="0"/>
          </a:p>
        </p:txBody>
      </p:sp>
      <p:sp>
        <p:nvSpPr>
          <p:cNvPr id="7" name="Rectangle 6"/>
          <p:cNvSpPr/>
          <p:nvPr/>
        </p:nvSpPr>
        <p:spPr>
          <a:xfrm>
            <a:off x="4806463" y="2143125"/>
            <a:ext cx="1230923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i="1" dirty="0">
                <a:solidFill>
                  <a:schemeClr val="tx1"/>
                </a:solidFill>
              </a:rPr>
              <a:t>Transportation provision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6463" y="2619375"/>
            <a:ext cx="1230923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i="1" dirty="0">
                <a:solidFill>
                  <a:schemeClr val="tx1"/>
                </a:solidFill>
              </a:rPr>
              <a:t>User experience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6463" y="3124200"/>
            <a:ext cx="1230923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i="1" dirty="0">
                <a:solidFill>
                  <a:schemeClr val="tx1"/>
                </a:solidFill>
              </a:rPr>
              <a:t>Vehicle type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9104" y="2158828"/>
            <a:ext cx="1371604" cy="46935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MY" sz="1300" dirty="0"/>
              <a:t>Public transport</a:t>
            </a:r>
          </a:p>
          <a:p>
            <a:r>
              <a:rPr lang="en-MY" sz="1300" dirty="0"/>
              <a:t>Shared mobility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50371" y="2173549"/>
            <a:ext cx="1383323" cy="2693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MY" sz="1300" dirty="0"/>
              <a:t>Informal mobility</a:t>
            </a:r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6037386" y="2635078"/>
            <a:ext cx="1383323" cy="46935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MY" sz="1300" dirty="0"/>
              <a:t>Walkability</a:t>
            </a:r>
          </a:p>
          <a:p>
            <a:r>
              <a:rPr lang="en-MY" sz="1300" dirty="0"/>
              <a:t>Cycling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6925" y="2630750"/>
            <a:ext cx="1884487" cy="46935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MY" sz="1300" dirty="0"/>
              <a:t>Intermodal integration</a:t>
            </a:r>
          </a:p>
          <a:p>
            <a:r>
              <a:rPr lang="en-MY" sz="1300" dirty="0"/>
              <a:t>Information services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6078413" y="3131960"/>
            <a:ext cx="2127743" cy="46935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MY" sz="1300" dirty="0"/>
              <a:t>Ecologistics</a:t>
            </a:r>
          </a:p>
          <a:p>
            <a:r>
              <a:rPr lang="en-MY" sz="1300" dirty="0"/>
              <a:t>Low emission vehicles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8497" y="476251"/>
            <a:ext cx="1266092" cy="1000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Modal split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08939" y="476251"/>
            <a:ext cx="1266092" cy="1000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Local air quality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4677" y="476251"/>
            <a:ext cx="1266092" cy="1000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Travel time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0063" y="476251"/>
            <a:ext cx="1266092" cy="1000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GHG emissions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60786" y="476251"/>
            <a:ext cx="1266092" cy="1000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MY" sz="1300" dirty="0" smtClean="0">
                <a:solidFill>
                  <a:schemeClr val="tx1"/>
                </a:solidFill>
              </a:rPr>
              <a:t>Safety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4F-416D-4CBE-B652-066CE8ED6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LEI">
      <a:dk1>
        <a:srgbClr val="000000"/>
      </a:dk1>
      <a:lt1>
        <a:sysClr val="window" lastClr="FFFFFF"/>
      </a:lt1>
      <a:dk2>
        <a:srgbClr val="0C4751"/>
      </a:dk2>
      <a:lt2>
        <a:srgbClr val="FFFFFF"/>
      </a:lt2>
      <a:accent1>
        <a:srgbClr val="08958F"/>
      </a:accent1>
      <a:accent2>
        <a:srgbClr val="FCDB30"/>
      </a:accent2>
      <a:accent3>
        <a:srgbClr val="A3C5D8"/>
      </a:accent3>
      <a:accent4>
        <a:srgbClr val="0C4751"/>
      </a:accent4>
      <a:accent5>
        <a:srgbClr val="F15A29"/>
      </a:accent5>
      <a:accent6>
        <a:srgbClr val="FFFFFF"/>
      </a:accent6>
      <a:hlink>
        <a:srgbClr val="08958F"/>
      </a:hlink>
      <a:folHlink>
        <a:srgbClr val="A3C5D8"/>
      </a:folHlink>
    </a:clrScheme>
    <a:fontScheme name="Lato - roboto">
      <a:majorFont>
        <a:latin typeface="La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631</Words>
  <Application>Microsoft Office PowerPoint</Application>
  <PresentationFormat>On-screen Show (16:9)</PresentationFormat>
  <Paragraphs>185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INTRODUCTION TO ICLEI’S SUSTIANABLE MOBILITY Beatrice Ch’ng Sin Yi Sustainable Mobility Officer ICLEI World Secretariat</vt:lpstr>
      <vt:lpstr>PowerPoint Presentation</vt:lpstr>
      <vt:lpstr>SUSTAINABLE MOBILITY @ ICLEI</vt:lpstr>
      <vt:lpstr>PowerPoint Presentation</vt:lpstr>
      <vt:lpstr>SUSTAINABLE MOBILITY @ ICLEI</vt:lpstr>
      <vt:lpstr>CitiesSHIFT project</vt:lpstr>
      <vt:lpstr>EcoMobility SHIFT+ Scheme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matteo.franceschi</dc:creator>
  <cp:lastModifiedBy>beatrice.chng</cp:lastModifiedBy>
  <cp:revision>52</cp:revision>
  <dcterms:created xsi:type="dcterms:W3CDTF">2019-07-29T07:57:03Z</dcterms:created>
  <dcterms:modified xsi:type="dcterms:W3CDTF">2019-10-15T08:03:12Z</dcterms:modified>
</cp:coreProperties>
</file>