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6" r:id="rId4"/>
    <p:sldId id="268" r:id="rId5"/>
    <p:sldId id="270" r:id="rId6"/>
    <p:sldId id="267" r:id="rId7"/>
    <p:sldId id="272" r:id="rId8"/>
    <p:sldId id="273" r:id="rId9"/>
    <p:sldId id="274" r:id="rId10"/>
    <p:sldId id="275" r:id="rId11"/>
    <p:sldId id="271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751"/>
    <a:srgbClr val="089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56" y="-4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FABE2-E0B4-4275-8876-1ACB8B5042B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5176E-EAA2-4B09-8702-139C0EFF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1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- </a:t>
            </a:r>
            <a:r>
              <a:rPr lang="fr-CA" dirty="0" err="1" smtClean="0"/>
              <a:t>Urban</a:t>
            </a:r>
            <a:r>
              <a:rPr lang="fr-CA" dirty="0" smtClean="0"/>
              <a:t> </a:t>
            </a:r>
            <a:r>
              <a:rPr lang="fr-CA" dirty="0" err="1" smtClean="0"/>
              <a:t>freight</a:t>
            </a:r>
            <a:r>
              <a:rPr lang="fr-CA" dirty="0" smtClean="0"/>
              <a:t> </a:t>
            </a:r>
            <a:r>
              <a:rPr lang="fr-CA" dirty="0" err="1" smtClean="0"/>
              <a:t>includes</a:t>
            </a:r>
            <a:r>
              <a:rPr lang="fr-CA" dirty="0" smtClean="0"/>
              <a:t>: </a:t>
            </a: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Includes retail, waste, construction and road services, the hotel, restaurant and catering industry, as well as express courier and post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all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- 55%</a:t>
            </a: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population live in </a:t>
            </a:r>
            <a:r>
              <a:rPr lang="en-US" sz="1200" b="1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urban areas </a:t>
            </a: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 (68% expected in 2050 - 90% increase in Asia and Africa only)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19E8-994D-4331-A9A3-2DDCC655E9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3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minimizes impacts on air quality, noise, health, fatalities and injuries, traffic congestion, while also reducing GHG emissions, improving livability and contributing to climate change mitigation.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19E8-994D-4331-A9A3-2DDCC655E9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9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>
                <a:latin typeface="Open Sans"/>
                <a:cs typeface="Open Sans"/>
              </a:rPr>
              <a:t>Lack of discussion on (urban) freight transport (not “sexy”)</a:t>
            </a:r>
            <a:endParaRPr lang="en-US" sz="1200" dirty="0" smtClean="0">
              <a:latin typeface="Open Sans"/>
              <a:cs typeface="Open San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>
                <a:latin typeface="Open Sans"/>
                <a:cs typeface="Open Sans"/>
              </a:rPr>
              <a:t>Fragmentation, lack of alignment/consensus and </a:t>
            </a:r>
            <a:r>
              <a:rPr lang="en-CA" sz="1200" dirty="0" err="1" smtClean="0">
                <a:latin typeface="Open Sans"/>
                <a:cs typeface="Open Sans"/>
              </a:rPr>
              <a:t>differeent</a:t>
            </a:r>
            <a:r>
              <a:rPr lang="en-CA" sz="1200" dirty="0" smtClean="0">
                <a:latin typeface="Open Sans"/>
                <a:cs typeface="Open Sans"/>
              </a:rPr>
              <a:t> priorities between stakeholders (shippers, receivers, transport operators)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>
                <a:latin typeface="Open Sans"/>
                <a:cs typeface="Open Sans"/>
              </a:rPr>
              <a:t>New technologies increase expectation in terms of delivery performance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>
              <a:latin typeface="Open Sans"/>
              <a:cs typeface="Open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19E8-994D-4331-A9A3-2DDCC655E9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1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>
              <a:latin typeface="Open Sans"/>
              <a:cs typeface="Open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19E8-994D-4331-A9A3-2DDCC655E9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1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>
              <a:latin typeface="Open Sans"/>
              <a:cs typeface="Open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19E8-994D-4331-A9A3-2DDCC655E9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15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>
              <a:latin typeface="Open Sans"/>
              <a:cs typeface="Open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19E8-994D-4331-A9A3-2DDCC655E9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15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>
              <a:latin typeface="Open Sans"/>
              <a:cs typeface="Open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19E8-994D-4331-A9A3-2DDCC655E9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15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>
                <a:latin typeface="Open Sans"/>
                <a:cs typeface="Open Sans"/>
              </a:rPr>
              <a:t>Lack of discussion on (urban) freight transport (not “sexy”)</a:t>
            </a:r>
            <a:endParaRPr lang="en-US" sz="1200" dirty="0" smtClean="0">
              <a:latin typeface="Open Sans"/>
              <a:cs typeface="Open San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>
                <a:latin typeface="Open Sans"/>
                <a:cs typeface="Open Sans"/>
              </a:rPr>
              <a:t>Fragmentation, lack of alignment/consensus and </a:t>
            </a:r>
            <a:r>
              <a:rPr lang="en-CA" sz="1200" dirty="0" err="1" smtClean="0">
                <a:latin typeface="Open Sans"/>
                <a:cs typeface="Open Sans"/>
              </a:rPr>
              <a:t>differeent</a:t>
            </a:r>
            <a:r>
              <a:rPr lang="en-CA" sz="1200" dirty="0" smtClean="0">
                <a:latin typeface="Open Sans"/>
                <a:cs typeface="Open Sans"/>
              </a:rPr>
              <a:t> priorities between stakeholders (shippers, receivers, transport operators)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>
                <a:latin typeface="Open Sans"/>
                <a:cs typeface="Open Sans"/>
              </a:rPr>
              <a:t>New technologies increase expectation in terms of delivery performance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>
              <a:latin typeface="Open Sans"/>
              <a:cs typeface="Open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19E8-994D-4331-A9A3-2DDCC655E9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1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F33E-477F-428D-A31B-1BDD9A49600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F218-2881-4522-9FB2-6AD892594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F33E-477F-428D-A31B-1BDD9A49600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F218-2881-4522-9FB2-6AD892594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4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F33E-477F-428D-A31B-1BDD9A49600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F218-2881-4522-9FB2-6AD892594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0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F33E-477F-428D-A31B-1BDD9A49600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F218-2881-4522-9FB2-6AD892594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F33E-477F-428D-A31B-1BDD9A49600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F218-2881-4522-9FB2-6AD892594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7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F33E-477F-428D-A31B-1BDD9A49600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F218-2881-4522-9FB2-6AD892594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6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F33E-477F-428D-A31B-1BDD9A49600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F218-2881-4522-9FB2-6AD892594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3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F33E-477F-428D-A31B-1BDD9A49600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F218-2881-4522-9FB2-6AD892594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F33E-477F-428D-A31B-1BDD9A49600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F218-2881-4522-9FB2-6AD892594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F33E-477F-428D-A31B-1BDD9A49600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F218-2881-4522-9FB2-6AD892594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F33E-477F-428D-A31B-1BDD9A49600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F218-2881-4522-9FB2-6AD892594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5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F33E-477F-428D-A31B-1BDD9A49600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F218-2881-4522-9FB2-6AD892594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eg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52.jpeg"/><Relationship Id="rId5" Type="http://schemas.openxmlformats.org/officeDocument/2006/relationships/image" Target="../media/image6.pn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47.jpeg"/><Relationship Id="rId9" Type="http://schemas.openxmlformats.org/officeDocument/2006/relationships/image" Target="../media/image50.jpeg"/><Relationship Id="rId14" Type="http://schemas.openxmlformats.org/officeDocument/2006/relationships/image" Target="../media/image5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6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10" Type="http://schemas.microsoft.com/office/2007/relationships/hdphoto" Target="../media/hdphoto1.wdp"/><Relationship Id="rId4" Type="http://schemas.openxmlformats.org/officeDocument/2006/relationships/image" Target="../media/image35.jpe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31EvIYR" TargetMode="External"/><Relationship Id="rId13" Type="http://schemas.openxmlformats.org/officeDocument/2006/relationships/image" Target="../media/image42.jpeg"/><Relationship Id="rId3" Type="http://schemas.openxmlformats.org/officeDocument/2006/relationships/image" Target="../media/image6.png"/><Relationship Id="rId7" Type="http://schemas.openxmlformats.org/officeDocument/2006/relationships/hyperlink" Target="https://bit.ly/2WOQgyZ" TargetMode="External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.ly/2Y4BK2M" TargetMode="External"/><Relationship Id="rId11" Type="http://schemas.openxmlformats.org/officeDocument/2006/relationships/hyperlink" Target="https://bit.ly/2E7qBGt" TargetMode="External"/><Relationship Id="rId5" Type="http://schemas.openxmlformats.org/officeDocument/2006/relationships/hyperlink" Target="https://bit.ly/2ywAg5z" TargetMode="External"/><Relationship Id="rId15" Type="http://schemas.microsoft.com/office/2007/relationships/hdphoto" Target="../media/hdphoto1.wdp"/><Relationship Id="rId10" Type="http://schemas.openxmlformats.org/officeDocument/2006/relationships/hyperlink" Target="https://bit.ly/2ITNLBy" TargetMode="External"/><Relationship Id="rId4" Type="http://schemas.openxmlformats.org/officeDocument/2006/relationships/image" Target="../media/image40.jpeg"/><Relationship Id="rId9" Type="http://schemas.openxmlformats.org/officeDocument/2006/relationships/hyperlink" Target="https://bit.ly/2Iq6Qfw" TargetMode="External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30_Global projects\01_IKI\04_IKI EcoLogistics\06_Communications\06_Photos_without_license\Free online\architecture-building-city-20473970-pexel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3946" r="464" b="11538"/>
          <a:stretch/>
        </p:blipFill>
        <p:spPr bwMode="auto">
          <a:xfrm>
            <a:off x="0" y="895635"/>
            <a:ext cx="9144000" cy="424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8286" y="1328520"/>
            <a:ext cx="5427714" cy="1069290"/>
          </a:xfrm>
          <a:prstGeom prst="rect">
            <a:avLst/>
          </a:prstGeom>
          <a:solidFill>
            <a:srgbClr val="08958F">
              <a:alpha val="72941"/>
            </a:srgbClr>
          </a:solidFill>
          <a:ln w="190500">
            <a:noFill/>
            <a:miter lim="800000"/>
          </a:ln>
        </p:spPr>
        <p:txBody>
          <a:bodyPr vert="horz" lIns="18288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Lato Semibold" pitchFamily="34" charset="0"/>
                <a:ea typeface="+mj-ea"/>
                <a:cs typeface="Lato Semibold" pitchFamily="34" charset="0"/>
              </a:defRPr>
            </a:lvl1pPr>
          </a:lstStyle>
          <a:p>
            <a:r>
              <a:rPr lang="en-US" sz="3000" b="1" dirty="0" smtClean="0">
                <a:solidFill>
                  <a:schemeClr val="bg1"/>
                </a:solidFill>
              </a:rPr>
              <a:t>EcoLogistics</a:t>
            </a:r>
            <a:endParaRPr lang="en-US" sz="30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Low carbon freight for sustainable cities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5" descr="N:\30_Global projects\01_IKI\04_IKI EcoLogistics\06_Communications\01_Visual design\01_Logos\Despacio\Logo Despacio-150p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817" y="152399"/>
            <a:ext cx="995830" cy="49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N:\30_Global projects\01_IKI\04_IKI EcoLogistics\06_Communications\01_Visual design\01_Logos\EcoLogistics logo and design code\EcoLogistics logo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415"/>
            <a:ext cx="3276880" cy="81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N:\30_Global projects\01_IKI\04_IKI EcoLogistics\06_Communications\01_Visual design\01_Logos\Smart Freight Centre\SFC - Logo -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42" y="176971"/>
            <a:ext cx="1398258" cy="4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N:\30_Global projects\01_IKI\04_IKI EcoLogistics\06_Communications\01_Visual design\01_Logos\02 EN BMU_2018_\BMU_2018_supported_Office_Farbe_e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80" y="116121"/>
            <a:ext cx="1236133" cy="73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" y="4781588"/>
            <a:ext cx="9144000" cy="377853"/>
          </a:xfrm>
          <a:prstGeom prst="rect">
            <a:avLst/>
          </a:prstGeom>
          <a:solidFill>
            <a:srgbClr val="08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 descr="N:\12 Communications\10 Logos archive\ICLEI\ICLEI Logo\ICLEI_Logo_4c_CMYK-white-transpar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7" y="4781588"/>
            <a:ext cx="591000" cy="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N:\46_1_EcoMobility\07_Media and Communciations\01_Logos\EcoMobility Logo\long_white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7" y="4840159"/>
            <a:ext cx="1463422" cy="26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91037" y="2562368"/>
            <a:ext cx="5404963" cy="457200"/>
          </a:xfrm>
          <a:prstGeom prst="rect">
            <a:avLst/>
          </a:prstGeom>
          <a:solidFill>
            <a:srgbClr val="08958F">
              <a:alpha val="72941"/>
            </a:srgbClr>
          </a:solidFill>
          <a:ln w="190500">
            <a:noFill/>
            <a:miter lim="800000"/>
          </a:ln>
        </p:spPr>
        <p:txBody>
          <a:bodyPr vert="horz" lIns="18288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Lato Semibold" pitchFamily="34" charset="0"/>
                <a:ea typeface="+mj-ea"/>
                <a:cs typeface="Lato Semibold" pitchFamily="34" charset="0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16 Oct, 2019, </a:t>
            </a:r>
            <a:r>
              <a:rPr lang="en-US" sz="2000" b="1" dirty="0" err="1" smtClean="0">
                <a:solidFill>
                  <a:schemeClr val="bg1"/>
                </a:solidFill>
              </a:rPr>
              <a:t>EcoMobility</a:t>
            </a:r>
            <a:r>
              <a:rPr lang="en-US" sz="2000" b="1" dirty="0" smtClean="0">
                <a:solidFill>
                  <a:schemeClr val="bg1"/>
                </a:solidFill>
              </a:rPr>
              <a:t> Days at AUTONOMY, Paris</a:t>
            </a:r>
          </a:p>
        </p:txBody>
      </p:sp>
      <p:pic>
        <p:nvPicPr>
          <p:cNvPr id="1026" name="Picture 2" descr="N:\30_Global projects\01_IKI\04_IKI EcoLogistics\06_Communications\01_Visual design\01_Logos\Zaragoza Logistics Center\ZLC_Logo_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18" y="268189"/>
            <a:ext cx="729382" cy="2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lated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04"/>
          <a:stretch/>
        </p:blipFill>
        <p:spPr bwMode="auto">
          <a:xfrm>
            <a:off x="100035" y="152399"/>
            <a:ext cx="966763" cy="62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768028"/>
            <a:ext cx="9144000" cy="377853"/>
          </a:xfrm>
          <a:prstGeom prst="rect">
            <a:avLst/>
          </a:prstGeom>
          <a:solidFill>
            <a:srgbClr val="08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6660232" y="481963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B5B264-423C-4297-B6BF-DF67C10B439E}" type="slidenum">
              <a:rPr lang="en-US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10</a:t>
            </a:fld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Picture 3" descr="N:\12 Communications\10 Logos archive\ICLEI\ICLEI Logo\ICLEI_Logo_4c_CMYK-white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" y="4768028"/>
            <a:ext cx="591000" cy="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67544" y="303498"/>
            <a:ext cx="0" cy="43204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3204" y="287473"/>
            <a:ext cx="5014900" cy="628093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 smtClean="0">
                <a:solidFill>
                  <a:srgbClr val="0C4751"/>
                </a:solidFill>
                <a:latin typeface="Open Sans"/>
                <a:cs typeface="Open Sans"/>
              </a:rPr>
              <a:t>How it actually works (3/3)</a:t>
            </a:r>
            <a:endParaRPr lang="en-US" sz="2300" b="1" dirty="0">
              <a:solidFill>
                <a:srgbClr val="0C4751"/>
              </a:solidFill>
              <a:latin typeface="Open Sans"/>
              <a:cs typeface="Open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166686"/>
            <a:ext cx="219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en Sans"/>
              </a:rPr>
              <a:t>Knowledge products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1050010"/>
            <a:ext cx="4236715" cy="181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1540" y="302895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Open Sans"/>
              </a:rPr>
              <a:t>Peer-to-peer learning and exchange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3048796"/>
            <a:ext cx="1660086" cy="165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42" y="3048796"/>
            <a:ext cx="1729556" cy="157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N:\30_Global projects\01_IKI\04_IKI EcoLogistics\06_Communications\01_Visual design\01_Logos\EcoLogistics logo and design code\EcoLogistics logo-01.png"/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73" y="4639200"/>
            <a:ext cx="1588767" cy="63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mage result for truck platoo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80223"/>
            <a:ext cx="2026918" cy="135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Image result for green delivery option onl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9" r="29468" b="20654"/>
          <a:stretch/>
        </p:blipFill>
        <p:spPr bwMode="auto">
          <a:xfrm>
            <a:off x="4419600" y="3597685"/>
            <a:ext cx="2636333" cy="11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4768028"/>
            <a:ext cx="9144000" cy="377853"/>
          </a:xfrm>
          <a:prstGeom prst="rect">
            <a:avLst/>
          </a:prstGeom>
          <a:solidFill>
            <a:srgbClr val="08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6660232" y="481963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B5B264-423C-4297-B6BF-DF67C10B439E}" type="slidenum">
              <a:rPr lang="en-US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11</a:t>
            </a:fld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Picture 3" descr="N:\12 Communications\10 Logos archive\ICLEI\ICLEI Logo\ICLEI_Logo_4c_CMYK-white-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" y="4768028"/>
            <a:ext cx="591000" cy="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N:\46_1_EcoMobility\07_Media and Communciations\01_Logos\EcoMobility Logo\long_white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6" y="4826600"/>
            <a:ext cx="1463422" cy="2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67544" y="303498"/>
            <a:ext cx="0" cy="43204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493204" y="191057"/>
            <a:ext cx="7067128" cy="628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300" b="1" cap="all" dirty="0" err="1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Solutions</a:t>
            </a:r>
            <a:r>
              <a:rPr lang="es-MX" sz="2300" b="1" cap="all" dirty="0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are </a:t>
            </a:r>
            <a:r>
              <a:rPr lang="es-MX" sz="2300" b="1" cap="all" dirty="0" err="1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</a:t>
            </a:r>
            <a:endParaRPr lang="es-MX" sz="2300" b="1" cap="all" dirty="0">
              <a:solidFill>
                <a:srgbClr val="0C475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 descr="https://i2.wp.com/www.rippl.bike/wp-content/uploads/2017/10/20171006_182803.jpg?resize=840%2C6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99244"/>
            <a:ext cx="1621058" cy="121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99244"/>
            <a:ext cx="1992196" cy="121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https://i1.wp.com/www.rippl.bike/wp-content/uploads/2018/04/Sainsburys-2.jpg?fit=960%2C6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23044"/>
            <a:ext cx="2067560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2.wp.com/www.rippl.bike/wp-content/uploads/2017/09/Norderstedt-Andreas-Burgmayer.jpg?fit=820%2C46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19150"/>
            <a:ext cx="2305050" cy="12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RO RO india railw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48177"/>
            <a:ext cx="1621058" cy="121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dhl packs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dhl packst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17668"/>
            <a:ext cx="2057400" cy="13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age result for electric highwa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22" y="2207327"/>
            <a:ext cx="2057400" cy="133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mage result for off hour deliveri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52" y="3864933"/>
            <a:ext cx="1876953" cy="4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Image result for urban consolidation cent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56" y="3586773"/>
            <a:ext cx="1992936" cy="117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299323"/>
            <a:ext cx="957495" cy="10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tda allianc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59" y="3586773"/>
            <a:ext cx="1772836" cy="10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4768028"/>
            <a:ext cx="9144000" cy="377853"/>
          </a:xfrm>
          <a:prstGeom prst="rect">
            <a:avLst/>
          </a:prstGeom>
          <a:solidFill>
            <a:srgbClr val="08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3" y="915566"/>
            <a:ext cx="4294821" cy="3600400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6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Movement </a:t>
            </a:r>
            <a:r>
              <a:rPr lang="en-US" sz="12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goods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made by </a:t>
            </a:r>
            <a:r>
              <a:rPr lang="en-US" sz="12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 or heavy vehicles,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well as </a:t>
            </a:r>
            <a:r>
              <a:rPr lang="en-US" sz="12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non-motorized transportation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modes </a:t>
            </a:r>
            <a:endParaRPr lang="en-US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US" sz="1200" b="1" cap="all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</a:t>
            </a:r>
            <a:r>
              <a:rPr lang="en-US" sz="1200" b="1" cap="all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population living in </a:t>
            </a:r>
            <a:r>
              <a:rPr lang="en-US" sz="12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urban </a:t>
            </a:r>
            <a:r>
              <a:rPr lang="en-US" sz="1200" b="1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areas </a:t>
            </a: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(68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2050)</a:t>
            </a:r>
          </a:p>
          <a:p>
            <a:pPr marL="171450" indent="-171450">
              <a:spcBef>
                <a:spcPts val="600"/>
              </a:spcBef>
              <a:buClr>
                <a:srgbClr val="08958F"/>
              </a:buClr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Freight transport </a:t>
            </a: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volume: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projected to </a:t>
            </a: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by </a:t>
            </a:r>
            <a:r>
              <a:rPr lang="en-US" sz="1200" b="1" cap="all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230</a:t>
            </a:r>
            <a:r>
              <a:rPr lang="en-US" sz="1200" b="1" cap="all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2050</a:t>
            </a:r>
          </a:p>
          <a:p>
            <a:pPr marL="171450" indent="-171450">
              <a:spcBef>
                <a:spcPts val="600"/>
              </a:spcBef>
              <a:buClr>
                <a:srgbClr val="08958F"/>
              </a:buClr>
            </a:pPr>
            <a:r>
              <a:rPr lang="de-DE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unchecked, transport CO</a:t>
            </a:r>
            <a:r>
              <a:rPr lang="de-DE" sz="12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emissions could increase by </a:t>
            </a:r>
            <a:r>
              <a:rPr lang="de-DE" sz="12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60% 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2050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660232" y="481963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B5B264-423C-4297-B6BF-DF67C10B439E}" type="slidenum">
              <a:rPr lang="en-US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2</a:t>
            </a:fld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8" name="Picture 3" descr="N:\12 Communications\10 Logos archive\ICLEI\ICLEI Logo\ICLEI_Logo_4c_CMYK-white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" y="4768028"/>
            <a:ext cx="591000" cy="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N:\46_1_EcoMobility\07_Media and Communciations\01_Logos\EcoMobility Logo\long_whit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6" y="4826600"/>
            <a:ext cx="1463422" cy="2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467544" y="303498"/>
            <a:ext cx="0" cy="43204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909303" y="2571750"/>
            <a:ext cx="3626693" cy="2304256"/>
            <a:chOff x="479419" y="1167594"/>
            <a:chExt cx="3626693" cy="2304256"/>
          </a:xfrm>
        </p:grpSpPr>
        <p:grpSp>
          <p:nvGrpSpPr>
            <p:cNvPr id="27" name="Group 26"/>
            <p:cNvGrpSpPr/>
            <p:nvPr/>
          </p:nvGrpSpPr>
          <p:grpSpPr>
            <a:xfrm>
              <a:off x="479419" y="1635646"/>
              <a:ext cx="3626693" cy="1836204"/>
              <a:chOff x="4977755" y="1563638"/>
              <a:chExt cx="3626693" cy="1836204"/>
            </a:xfrm>
          </p:grpSpPr>
          <p:pic>
            <p:nvPicPr>
              <p:cNvPr id="28" name="Picture 7" descr="N:\30_Global projects\01_IKI\04_IKI EcoLogistics\06_Communications\03_Content\pamphlet EcoLogistics July2018 NON FINAL\Brochure\Icons\40 percent pie graph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9386" y="1566210"/>
                <a:ext cx="630074" cy="630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N:\30_Global projects\01_IKI\04_IKI EcoLogistics\06_Communications\03_Content\pamphlet EcoLogistics July2018 NON FINAL\Brochure\Icons\25 percent pie graph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0969" y="1563638"/>
                <a:ext cx="630074" cy="630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4977755" y="2228506"/>
                <a:ext cx="998401" cy="11521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+mj-lt"/>
                  <a:buNone/>
                  <a:defRPr sz="2000" kern="1200">
                    <a:solidFill>
                      <a:schemeClr val="tx1"/>
                    </a:solidFill>
                    <a:latin typeface="Roboto" pitchFamily="2" charset="0"/>
                    <a:ea typeface="Roboto" pitchFamily="2" charset="0"/>
                    <a:cs typeface="Roboto" pitchFamily="2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Roboto" pitchFamily="2" charset="0"/>
                    <a:ea typeface="Roboto" pitchFamily="2" charset="0"/>
                    <a:cs typeface="Roboto" pitchFamily="2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Roboto" pitchFamily="2" charset="0"/>
                    <a:ea typeface="Roboto" pitchFamily="2" charset="0"/>
                    <a:cs typeface="Roboto" pitchFamily="2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Roboto" pitchFamily="2" charset="0"/>
                    <a:ea typeface="Roboto" pitchFamily="2" charset="0"/>
                    <a:cs typeface="Roboto" pitchFamily="2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Roboto" pitchFamily="2" charset="0"/>
                    <a:ea typeface="Roboto" pitchFamily="2" charset="0"/>
                    <a:cs typeface="Roboto" pitchFamily="2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cap="all" dirty="0" smtClean="0">
                    <a:solidFill>
                      <a:srgbClr val="08958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40%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9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of occupied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9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road space</a:t>
                </a:r>
              </a:p>
            </p:txBody>
          </p:sp>
          <p:pic>
            <p:nvPicPr>
              <p:cNvPr id="31" name="Picture 7" descr="N:\30_Global projects\01_IKI\04_IKI EcoLogistics\06_Communications\03_Content\pamphlet EcoLogistics July2018 NON FINAL\Brochure\Icons\40 percent pie graph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8055" y="1563638"/>
                <a:ext cx="630074" cy="630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6300192" y="2235624"/>
                <a:ext cx="998401" cy="11521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+mj-lt"/>
                  <a:buNone/>
                  <a:defRPr sz="2000" kern="1200">
                    <a:solidFill>
                      <a:schemeClr val="tx1"/>
                    </a:solidFill>
                    <a:latin typeface="Roboto" pitchFamily="2" charset="0"/>
                    <a:ea typeface="Roboto" pitchFamily="2" charset="0"/>
                    <a:cs typeface="Roboto" pitchFamily="2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Roboto" pitchFamily="2" charset="0"/>
                    <a:ea typeface="Roboto" pitchFamily="2" charset="0"/>
                    <a:cs typeface="Roboto" pitchFamily="2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Roboto" pitchFamily="2" charset="0"/>
                    <a:ea typeface="Roboto" pitchFamily="2" charset="0"/>
                    <a:cs typeface="Roboto" pitchFamily="2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Roboto" pitchFamily="2" charset="0"/>
                    <a:ea typeface="Roboto" pitchFamily="2" charset="0"/>
                    <a:cs typeface="Roboto" pitchFamily="2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Roboto" pitchFamily="2" charset="0"/>
                    <a:ea typeface="Roboto" pitchFamily="2" charset="0"/>
                    <a:cs typeface="Roboto" pitchFamily="2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cap="all" dirty="0" smtClean="0">
                    <a:solidFill>
                      <a:srgbClr val="08958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25%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9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of kilometers travelled by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9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vehicles</a:t>
                </a:r>
                <a:endParaRPr lang="en-US" sz="9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7606047" y="2247715"/>
                <a:ext cx="998401" cy="11521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+mj-lt"/>
                  <a:buNone/>
                  <a:defRPr sz="2000" kern="1200">
                    <a:solidFill>
                      <a:schemeClr val="tx1"/>
                    </a:solidFill>
                    <a:latin typeface="Roboto" pitchFamily="2" charset="0"/>
                    <a:ea typeface="Roboto" pitchFamily="2" charset="0"/>
                    <a:cs typeface="Roboto" pitchFamily="2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Roboto" pitchFamily="2" charset="0"/>
                    <a:ea typeface="Roboto" pitchFamily="2" charset="0"/>
                    <a:cs typeface="Roboto" pitchFamily="2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Roboto" pitchFamily="2" charset="0"/>
                    <a:ea typeface="Roboto" pitchFamily="2" charset="0"/>
                    <a:cs typeface="Roboto" pitchFamily="2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Roboto" pitchFamily="2" charset="0"/>
                    <a:ea typeface="Roboto" pitchFamily="2" charset="0"/>
                    <a:cs typeface="Roboto" pitchFamily="2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Roboto" pitchFamily="2" charset="0"/>
                    <a:ea typeface="Roboto" pitchFamily="2" charset="0"/>
                    <a:cs typeface="Roboto" pitchFamily="2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cap="all" dirty="0" smtClean="0">
                    <a:solidFill>
                      <a:srgbClr val="08958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40%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9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of urban transport related CO</a:t>
                </a:r>
                <a:r>
                  <a:rPr lang="en-US" sz="900" baseline="-250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 </a:t>
                </a:r>
                <a:r>
                  <a:rPr lang="en-US" sz="9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emissions</a:t>
                </a:r>
              </a:p>
            </p:txBody>
          </p:sp>
        </p:grpSp>
        <p:sp>
          <p:nvSpPr>
            <p:cNvPr id="34" name="Title 1"/>
            <p:cNvSpPr txBox="1">
              <a:spLocks/>
            </p:cNvSpPr>
            <p:nvPr/>
          </p:nvSpPr>
          <p:spPr>
            <a:xfrm>
              <a:off x="514443" y="1167594"/>
              <a:ext cx="3421023" cy="3960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 baseline="0">
                  <a:solidFill>
                    <a:schemeClr val="tx1"/>
                  </a:solidFill>
                  <a:latin typeface="Lato Semibold" pitchFamily="34" charset="0"/>
                  <a:ea typeface="+mj-ea"/>
                  <a:cs typeface="Lato Semibold" pitchFamily="34" charset="0"/>
                </a:defRPr>
              </a:lvl1pPr>
            </a:lstStyle>
            <a:p>
              <a:pPr algn="ctr"/>
              <a:r>
                <a:rPr lang="en-US" sz="1100" b="1" dirty="0" smtClean="0">
                  <a:latin typeface="Open Sans"/>
                  <a:cs typeface="Open Sans"/>
                </a:rPr>
                <a:t>Worldwide, urban freight represents up to:</a:t>
              </a:r>
              <a:endParaRPr lang="en-US" sz="1100" b="1" dirty="0">
                <a:latin typeface="Open Sans"/>
                <a:cs typeface="Open San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680012" y="159482"/>
            <a:ext cx="4554506" cy="4560997"/>
            <a:chOff x="8667357" y="598938"/>
            <a:chExt cx="4662518" cy="4669163"/>
          </a:xfrm>
        </p:grpSpPr>
        <p:sp>
          <p:nvSpPr>
            <p:cNvPr id="36" name="Rectangle 35"/>
            <p:cNvSpPr/>
            <p:nvPr/>
          </p:nvSpPr>
          <p:spPr>
            <a:xfrm>
              <a:off x="9039829" y="5021880"/>
              <a:ext cx="405047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" i="1" dirty="0" smtClean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Source: ICLEI </a:t>
              </a:r>
              <a:r>
                <a:rPr lang="en-US" sz="500" i="1" dirty="0" err="1" smtClean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EcoMobility</a:t>
              </a:r>
              <a:r>
                <a:rPr lang="en-US" sz="500" i="1" dirty="0" smtClean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(adapted from </a:t>
              </a:r>
              <a:r>
                <a:rPr lang="en-US" sz="500" i="1" dirty="0" err="1" smtClean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Kodjak</a:t>
              </a:r>
              <a:r>
                <a:rPr lang="en-US" sz="500" i="1" dirty="0" smtClean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D, 2015, Policies To Reduce Fuel Consumption, Air Pollution, and Carbon Emissions from vehicles in G20 Nations, May 2015, The International Council for Clean Transportation (ICCT), ITF 2017, Accenture research)</a:t>
              </a:r>
              <a:endParaRPr lang="en-US" sz="5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667357" y="598938"/>
              <a:ext cx="4662518" cy="4563704"/>
              <a:chOff x="8667357" y="598938"/>
              <a:chExt cx="4662518" cy="4563704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7357" y="598938"/>
                <a:ext cx="4662518" cy="4563704"/>
              </a:xfrm>
              <a:prstGeom prst="rect">
                <a:avLst/>
              </a:prstGeom>
            </p:spPr>
          </p:pic>
          <p:sp>
            <p:nvSpPr>
              <p:cNvPr id="41" name="Oval 40"/>
              <p:cNvSpPr/>
              <p:nvPr/>
            </p:nvSpPr>
            <p:spPr>
              <a:xfrm>
                <a:off x="10575569" y="2831186"/>
                <a:ext cx="864096" cy="864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0575569" y="3047210"/>
                <a:ext cx="86409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700" b="1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Transport = </a:t>
                </a:r>
              </a:p>
              <a:p>
                <a:pPr algn="ctr"/>
                <a:r>
                  <a:rPr lang="en-CA" sz="700" b="1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14% of total</a:t>
                </a:r>
              </a:p>
              <a:p>
                <a:pPr algn="ctr"/>
                <a:r>
                  <a:rPr lang="en-CA" sz="700" b="1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GHG emissions</a:t>
                </a:r>
                <a:endParaRPr lang="en-CA" sz="7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44" name="Title 1"/>
          <p:cNvSpPr txBox="1">
            <a:spLocks/>
          </p:cNvSpPr>
          <p:nvPr/>
        </p:nvSpPr>
        <p:spPr>
          <a:xfrm>
            <a:off x="493204" y="191057"/>
            <a:ext cx="5755196" cy="628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300" b="1" cap="all" dirty="0" err="1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urban</a:t>
            </a:r>
            <a:r>
              <a:rPr lang="es-MX" sz="2300" b="1" cap="all" dirty="0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MX" sz="2300" b="1" cap="all" dirty="0" err="1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freight</a:t>
            </a:r>
            <a:r>
              <a:rPr lang="es-MX" sz="2300" b="1" cap="all" dirty="0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a </a:t>
            </a:r>
            <a:r>
              <a:rPr lang="es-MX" sz="2300" b="1" cap="all" dirty="0" err="1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nutshell</a:t>
            </a:r>
            <a:endParaRPr lang="es-MX" sz="2300" b="1" cap="all" dirty="0">
              <a:solidFill>
                <a:srgbClr val="0C475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4768030"/>
            <a:ext cx="9144000" cy="377852"/>
          </a:xfrm>
          <a:prstGeom prst="rect">
            <a:avLst/>
          </a:prstGeom>
          <a:solidFill>
            <a:srgbClr val="08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3" y="915566"/>
            <a:ext cx="3610745" cy="3678659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6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Outdoor </a:t>
            </a:r>
            <a:r>
              <a:rPr lang="en-CA" sz="1200" b="1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 pollution:</a:t>
            </a:r>
            <a:endParaRPr lang="en-CA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1175" lvl="1" indent="-171450">
              <a:spcBef>
                <a:spcPts val="6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4.2 million premature deaths in 2016 (91% in low/middle-income countries)</a:t>
            </a:r>
          </a:p>
          <a:p>
            <a:pPr marL="511175" lvl="1" indent="-171450">
              <a:spcBef>
                <a:spcPts val="6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Affects particularly children, elderly and other vulnerable populations</a:t>
            </a:r>
          </a:p>
          <a:p>
            <a:pPr marL="171450" indent="-171450">
              <a:spcBef>
                <a:spcPts val="6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Noise</a:t>
            </a:r>
            <a:r>
              <a:rPr lang="en-CA" sz="1200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CA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vibration of delivery trucks at night: perturb sleep</a:t>
            </a:r>
          </a:p>
          <a:p>
            <a:pPr marL="171450" indent="-171450">
              <a:spcBef>
                <a:spcPts val="6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Road </a:t>
            </a:r>
            <a:r>
              <a:rPr lang="en-CA" sz="1200" b="1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maintenance</a:t>
            </a:r>
            <a:r>
              <a:rPr lang="en-CA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damage road surfaces</a:t>
            </a:r>
            <a:endParaRPr lang="en-CA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CA" sz="1200" b="1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oad safety</a:t>
            </a:r>
            <a:r>
              <a:rPr lang="en-CA" sz="1200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CA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heavy goods vehicles = 5% of traffic but involved in 18% of cyclists’ road deaths each year</a:t>
            </a:r>
            <a:endParaRPr lang="en-CA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de-DE" sz="1200" b="1" dirty="0" err="1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Congestion</a:t>
            </a:r>
            <a:r>
              <a:rPr lang="de-DE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50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  <a:r>
              <a:rPr lang="de-DE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</a:t>
            </a:r>
            <a:r>
              <a:rPr lang="de-DE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urban </a:t>
            </a:r>
            <a:r>
              <a:rPr lang="de-DE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traffic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between</a:t>
            </a:r>
            <a:r>
              <a:rPr lang="de-DE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1998-2008 due </a:t>
            </a:r>
            <a:r>
              <a:rPr lang="de-DE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heavy </a:t>
            </a:r>
            <a:r>
              <a:rPr lang="de-DE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goods</a:t>
            </a:r>
            <a:r>
              <a:rPr lang="de-DE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vehicles</a:t>
            </a:r>
            <a:endParaRPr lang="de-DE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de-DE" sz="1200" b="1" dirty="0" err="1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Emissions</a:t>
            </a:r>
            <a:r>
              <a:rPr lang="de-DE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heavy </a:t>
            </a:r>
            <a:r>
              <a:rPr lang="de-DE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goods</a:t>
            </a:r>
            <a:r>
              <a:rPr lang="de-DE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vehicles</a:t>
            </a:r>
            <a:r>
              <a:rPr lang="de-DE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responsible</a:t>
            </a:r>
            <a:r>
              <a:rPr lang="de-DE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21</a:t>
            </a:r>
            <a:r>
              <a:rPr lang="de-DE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  <a:r>
              <a:rPr lang="de-DE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</a:t>
            </a:r>
            <a:r>
              <a:rPr lang="de-DE" sz="12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emissions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road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dirty="0">
              <a:latin typeface="Libre Franklin Light"/>
            </a:endParaRPr>
          </a:p>
          <a:p>
            <a:endParaRPr lang="en-US" sz="1200" dirty="0">
              <a:latin typeface="Libre Franklin Light"/>
            </a:endParaRPr>
          </a:p>
          <a:p>
            <a:endParaRPr lang="en-CA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CA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660232" y="481963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B5B264-423C-4297-B6BF-DF67C10B439E}" type="slidenum">
              <a:rPr lang="en-US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3</a:t>
            </a:fld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91980" y="2931790"/>
            <a:ext cx="998401" cy="1212625"/>
            <a:chOff x="4756929" y="3590109"/>
            <a:chExt cx="998401" cy="1212625"/>
          </a:xfrm>
        </p:grpSpPr>
        <p:pic>
          <p:nvPicPr>
            <p:cNvPr id="21" name="Picture 3" descr="N:\30_Global projects\01_IKI\04_IKI EcoLogistics\06_Communications\03_Content\pamphlet EcoLogistics July2018 NON FINAL\Brochure\Icons\Congest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718" y="3590109"/>
              <a:ext cx="758825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4756929" y="4370686"/>
              <a:ext cx="998401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+mj-lt"/>
                <a:buNone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895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Congestion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50836" y="2924718"/>
            <a:ext cx="998401" cy="1208770"/>
            <a:chOff x="5838719" y="3595228"/>
            <a:chExt cx="998401" cy="1208770"/>
          </a:xfrm>
        </p:grpSpPr>
        <p:pic>
          <p:nvPicPr>
            <p:cNvPr id="22" name="Picture 4" descr="N:\30_Global projects\01_IKI\04_IKI EcoLogistics\06_Communications\03_Content\pamphlet EcoLogistics July2018 NON FINAL\Brochure\Icons\waster producti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920" y="3595228"/>
              <a:ext cx="762000" cy="758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5838719" y="4371950"/>
              <a:ext cx="998401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+mj-lt"/>
                <a:buNone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895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Waste production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30956" y="2927216"/>
            <a:ext cx="998401" cy="1206272"/>
            <a:chOff x="6923707" y="3597726"/>
            <a:chExt cx="998401" cy="1206272"/>
          </a:xfrm>
        </p:grpSpPr>
        <p:pic>
          <p:nvPicPr>
            <p:cNvPr id="23" name="Picture 5" descr="N:\30_Global projects\01_IKI\04_IKI EcoLogistics\06_Communications\03_Content\pamphlet EcoLogistics July2018 NON FINAL\Brochure\Icons\Land degradati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6733" y="3597726"/>
              <a:ext cx="788987" cy="82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6923707" y="4371950"/>
              <a:ext cx="998401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+mj-lt"/>
                <a:buNone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895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Land degradation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742402" y="2895786"/>
            <a:ext cx="998401" cy="1235680"/>
            <a:chOff x="7994281" y="3566296"/>
            <a:chExt cx="998401" cy="1235680"/>
          </a:xfrm>
        </p:grpSpPr>
        <p:pic>
          <p:nvPicPr>
            <p:cNvPr id="24" name="Picture 6" descr="N:\30_Global projects\01_IKI\04_IKI EcoLogistics\06_Communications\03_Content\pamphlet EcoLogistics July2018 NON FINAL\Brochure\Icons\Urban quality of lif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876" y="3566296"/>
              <a:ext cx="811213" cy="78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7994281" y="4369928"/>
              <a:ext cx="998401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+mj-lt"/>
                <a:buNone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900" b="1" dirty="0" smtClean="0">
                  <a:solidFill>
                    <a:srgbClr val="0895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Urban quality of life</a:t>
              </a:r>
              <a:endParaRPr lang="en-US" sz="900" b="1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8" name="Picture 3" descr="N:\12 Communications\10 Logos archive\ICLEI\ICLEI Logo\ICLEI_Logo_4c_CMYK-white-transpar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" y="4768028"/>
            <a:ext cx="591000" cy="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N:\46_1_EcoMobility\07_Media and Communciations\01_Logos\EcoMobility Logo\long_white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6" y="4826600"/>
            <a:ext cx="1463422" cy="2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467544" y="303498"/>
            <a:ext cx="0" cy="43204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9" descr="N:\30_Global projects\01_IKI\04_IKI EcoLogistics\06_Communications\03_Content\pamphlet EcoLogistics July2018 NON FINAL\Brochure\Icons\Air polluti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81" y="139580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ontent Placeholder 2"/>
          <p:cNvSpPr txBox="1">
            <a:spLocks/>
          </p:cNvSpPr>
          <p:nvPr/>
        </p:nvSpPr>
        <p:spPr>
          <a:xfrm>
            <a:off x="4391980" y="2173684"/>
            <a:ext cx="998401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 pollution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24208" y="1395809"/>
            <a:ext cx="998401" cy="1209923"/>
            <a:chOff x="1724963" y="1229355"/>
            <a:chExt cx="998401" cy="1209923"/>
          </a:xfrm>
        </p:grpSpPr>
        <p:pic>
          <p:nvPicPr>
            <p:cNvPr id="46" name="Picture 10" descr="N:\30_Global projects\01_IKI\04_IKI EcoLogistics\06_Communications\03_Content\pamphlet EcoLogistics July2018 NON FINAL\Brochure\Icons\GHG emissions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164" y="1229355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Content Placeholder 2"/>
            <p:cNvSpPr txBox="1">
              <a:spLocks/>
            </p:cNvSpPr>
            <p:nvPr/>
          </p:nvSpPr>
          <p:spPr>
            <a:xfrm>
              <a:off x="1724963" y="2007230"/>
              <a:ext cx="998401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+mj-lt"/>
                <a:buNone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895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GHG emissions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12315" y="1401482"/>
            <a:ext cx="998401" cy="1204250"/>
            <a:chOff x="2813070" y="1235028"/>
            <a:chExt cx="998401" cy="1204250"/>
          </a:xfrm>
        </p:grpSpPr>
        <p:pic>
          <p:nvPicPr>
            <p:cNvPr id="47" name="Picture 11" descr="N:\30_Global projects\01_IKI\04_IKI EcoLogistics\06_Communications\03_Content\pamphlet EcoLogistics July2018 NON FINAL\Brochure\Icons\Noise pollutio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271" y="1235028"/>
              <a:ext cx="762000" cy="758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2813070" y="2007230"/>
              <a:ext cx="998401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+mj-lt"/>
                <a:buNone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895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Noise pollution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63754" y="1398984"/>
            <a:ext cx="1103313" cy="1208770"/>
            <a:chOff x="3864509" y="1232530"/>
            <a:chExt cx="1103313" cy="1208770"/>
          </a:xfrm>
        </p:grpSpPr>
        <p:pic>
          <p:nvPicPr>
            <p:cNvPr id="48" name="Picture 12" descr="N:\30_Global projects\01_IKI\04_IKI EcoLogistics\06_Communications\03_Content\pamphlet EcoLogistics July2018 NON FINAL\Brochure\Icons\Traffic safety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509" y="1232530"/>
              <a:ext cx="1103313" cy="774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3908978" y="2009252"/>
              <a:ext cx="998401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+mj-lt"/>
                <a:buNone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895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Traffic safety</a:t>
              </a:r>
            </a:p>
          </p:txBody>
        </p:sp>
      </p:grpSp>
      <p:pic>
        <p:nvPicPr>
          <p:cNvPr id="39" name="Picture 2" descr="N:\12 Communications\2 Corporate brand and design\ICLEI logo\ICLEI_Logo_transparent_HR copy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72" y="375506"/>
            <a:ext cx="828147" cy="47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1"/>
          <p:cNvSpPr txBox="1">
            <a:spLocks/>
          </p:cNvSpPr>
          <p:nvPr/>
        </p:nvSpPr>
        <p:spPr>
          <a:xfrm>
            <a:off x="493204" y="191057"/>
            <a:ext cx="5031004" cy="628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300" b="1" cap="all" dirty="0" err="1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</a:t>
            </a:r>
            <a:r>
              <a:rPr lang="es-MX" sz="2300" b="1" cap="all" dirty="0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MX" sz="2300" b="1" cap="all" dirty="0" err="1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impacts</a:t>
            </a:r>
            <a:r>
              <a:rPr lang="es-MX" sz="2300" b="1" cap="all" dirty="0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</a:t>
            </a:r>
            <a:r>
              <a:rPr lang="es-MX" sz="2300" b="1" cap="all" dirty="0" err="1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urban</a:t>
            </a:r>
            <a:r>
              <a:rPr lang="es-MX" sz="2300" b="1" cap="all" dirty="0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MX" sz="2300" b="1" cap="all" dirty="0" err="1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freight</a:t>
            </a:r>
            <a:endParaRPr lang="es-MX" sz="2300" b="1" cap="all" dirty="0">
              <a:solidFill>
                <a:srgbClr val="0C475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N:\30_Global projects\01_IKI\04_IKI EcoLogistics\06_Communications\03_Content\Country map\Map_9cities_cashmire_included_06062019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80" y="656337"/>
            <a:ext cx="6192688" cy="405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4768028"/>
            <a:ext cx="9144000" cy="377853"/>
          </a:xfrm>
          <a:prstGeom prst="rect">
            <a:avLst/>
          </a:prstGeom>
          <a:solidFill>
            <a:srgbClr val="08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48" y="915566"/>
            <a:ext cx="3123048" cy="3678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“EcoLogistics</a:t>
            </a:r>
            <a:r>
              <a:rPr lang="en-US" sz="12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promotes transportation of goods by giving priority to health, safety, people-centered </a:t>
            </a: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urban development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emissions, while also encouraging circular and regional economies to limit the growth of freight transport. </a:t>
            </a:r>
          </a:p>
          <a:p>
            <a:pPr marL="0" indent="0">
              <a:buNone/>
            </a:pPr>
            <a:endParaRPr lang="en-CA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ICLEI’s “EcoLogistics” </a:t>
            </a: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(2017-2021) will capacitate governmental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non-governmental actors to build strategies and policies </a:t>
            </a: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promote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carbon and more sustainable urban freight </a:t>
            </a: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 local actions and national support in nine project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cities in </a:t>
            </a:r>
            <a:r>
              <a:rPr lang="en-US" sz="12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Argentina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Colombia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12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India</a:t>
            </a: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6660232" y="481963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B5B264-423C-4297-B6BF-DF67C10B439E}" type="slidenum">
              <a:rPr lang="en-US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4</a:t>
            </a:fld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Picture 3" descr="N:\12 Communications\10 Logos archive\ICLEI\ICLEI Logo\ICLEI_Logo_4c_CMYK-white-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" y="4768028"/>
            <a:ext cx="591000" cy="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N:\46_1_EcoMobility\07_Media and Communciations\01_Logos\EcoMobility Logo\long_white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6" y="4826600"/>
            <a:ext cx="1463422" cy="2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67544" y="303498"/>
            <a:ext cx="0" cy="43204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4114093" y="2747519"/>
            <a:ext cx="1059441" cy="31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Colombia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330106" y="2429889"/>
            <a:ext cx="1059441" cy="31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India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821359" y="2271073"/>
            <a:ext cx="1059441" cy="31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Argentina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3204" y="191057"/>
            <a:ext cx="5031004" cy="628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300" b="1" cap="all" dirty="0" err="1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ICLEI’s</a:t>
            </a:r>
            <a:r>
              <a:rPr lang="es-MX" sz="2300" b="1" cap="all" dirty="0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EcoLogistics </a:t>
            </a:r>
            <a:r>
              <a:rPr lang="es-MX" sz="2300" b="1" cap="all" dirty="0" err="1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</a:t>
            </a:r>
            <a:endParaRPr lang="es-MX" sz="2300" b="1" cap="all" dirty="0">
              <a:solidFill>
                <a:srgbClr val="0C475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30_Global projects\01_IKI\04_IKI EcoLogistics\09_WP1\04_CityProfile\case studies 2018 folder\case studies 2018 folder\Links\sander-wehkamp-506022-unspl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6" t="-324" r="20876" b="1391"/>
          <a:stretch/>
        </p:blipFill>
        <p:spPr bwMode="auto">
          <a:xfrm>
            <a:off x="0" y="-13053"/>
            <a:ext cx="4229256" cy="478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768028"/>
            <a:ext cx="9144000" cy="377853"/>
          </a:xfrm>
          <a:prstGeom prst="rect">
            <a:avLst/>
          </a:prstGeom>
          <a:solidFill>
            <a:srgbClr val="08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4" descr="N:\30_Global projects\01_IKI\04_IKI EcoLogistics\06_Communications\03_Content\pamphlet EcoLogistics July2018 NON FINAL\Brochure\Icons\Asset 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67" y="-1019175"/>
            <a:ext cx="4968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N:\30_Global projects\01_IKI\04_IKI EcoLogistics\06_Communications\03_Content\pamphlet EcoLogistics July2018 NON FINAL\Brochure\Icons\Asset 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231" y="-1002418"/>
            <a:ext cx="500062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N:\30_Global projects\01_IKI\04_IKI EcoLogistics\06_Communications\03_Content\pamphlet EcoLogistics July2018 NON FINAL\Brochure\Icons\Asset 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1006771"/>
            <a:ext cx="4968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N:\30_Global projects\01_IKI\04_IKI EcoLogistics\06_Communications\03_Content\pamphlet EcoLogistics July2018 NON FINAL\Brochure\Icons\Asset 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-1019881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N:\30_Global projects\01_IKI\04_IKI EcoLogistics\06_Communications\03_Content\pamphlet EcoLogistics July2018 NON FINAL\Brochure\Icons\Asset 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02" y="-1035050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N:\30_Global projects\01_IKI\04_IKI EcoLogistics\06_Communications\03_Content\pamphlet EcoLogistics July2018 NON FINAL\Brochure\Icons\Asset 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953" y="-1027112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N:\30_Global projects\01_IKI\04_IKI EcoLogistics\06_Communications\03_Content\pamphlet EcoLogistics July2018 NON FINAL\Brochure\Icons\Asset 1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93" y="-1035050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N:\30_Global projects\01_IKI\04_IKI EcoLogistics\06_Communications\03_Content\pamphlet EcoLogistics July2018 NON FINAL\Brochure\Icons\Asset 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86" y="-1006585"/>
            <a:ext cx="500062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6660232" y="481963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B5B264-423C-4297-B6BF-DF67C10B439E}" type="slidenum">
              <a:rPr lang="en-US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5</a:t>
            </a:fld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3" descr="N:\12 Communications\10 Logos archive\ICLEI\ICLEI Logo\ICLEI_Logo_4c_CMYK-white-transparen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" y="4768028"/>
            <a:ext cx="591000" cy="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N:\46_1_EcoMobility\07_Media and Communciations\01_Logos\EcoMobility Logo\long_white_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6" y="4826600"/>
            <a:ext cx="1463422" cy="2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4716016" y="916732"/>
            <a:ext cx="4077816" cy="3851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08958F"/>
              </a:buClr>
            </a:pPr>
            <a:r>
              <a:rPr lang="en-CA" sz="1200" b="1" dirty="0" smtClean="0">
                <a:solidFill>
                  <a:srgbClr val="08958F"/>
                </a:solidFill>
                <a:latin typeface="Open Sans"/>
                <a:cs typeface="Open Sans"/>
              </a:rPr>
              <a:t>Main objectives</a:t>
            </a:r>
          </a:p>
          <a:p>
            <a:pPr marL="171450" indent="-171450">
              <a:spcBef>
                <a:spcPts val="600"/>
              </a:spcBef>
              <a:buClr>
                <a:srgbClr val="08958F"/>
              </a:buClr>
              <a:buFont typeface="Arial" panose="020B0604020202020204" pitchFamily="34" charset="0"/>
              <a:buChar char="•"/>
              <a:tabLst>
                <a:tab pos="55563" algn="l"/>
              </a:tabLst>
            </a:pPr>
            <a:r>
              <a:rPr lang="en-CA" sz="1200" dirty="0" smtClean="0">
                <a:latin typeface="Open Sans"/>
                <a:cs typeface="Open Sans"/>
              </a:rPr>
              <a:t>Establish </a:t>
            </a:r>
            <a:r>
              <a:rPr lang="en-CA" sz="1200" b="1" dirty="0" smtClean="0">
                <a:latin typeface="Open Sans"/>
                <a:cs typeface="Open Sans"/>
              </a:rPr>
              <a:t>multi-stakeholder </a:t>
            </a:r>
            <a:r>
              <a:rPr lang="en-CA" sz="1200" b="1" dirty="0" smtClean="0">
                <a:latin typeface="Open Sans"/>
                <a:cs typeface="Open Sans"/>
              </a:rPr>
              <a:t>working groups </a:t>
            </a:r>
            <a:r>
              <a:rPr lang="en-CA" sz="1200" dirty="0" smtClean="0">
                <a:latin typeface="Open Sans"/>
                <a:cs typeface="Open Sans"/>
              </a:rPr>
              <a:t>with key actors from the freight sector</a:t>
            </a:r>
          </a:p>
          <a:p>
            <a:pPr marL="171450" indent="-171450">
              <a:spcBef>
                <a:spcPts val="6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Develop a </a:t>
            </a:r>
            <a:r>
              <a:rPr lang="en-CA" sz="1200" b="1" dirty="0" smtClean="0">
                <a:latin typeface="Open Sans"/>
                <a:cs typeface="Open Sans"/>
              </a:rPr>
              <a:t>self-monitoring tool </a:t>
            </a:r>
            <a:r>
              <a:rPr lang="en-CA" sz="1200" dirty="0" smtClean="0">
                <a:latin typeface="Open Sans"/>
                <a:cs typeface="Open Sans"/>
              </a:rPr>
              <a:t>to measure the impacts of urban freight in terms of CO</a:t>
            </a:r>
            <a:r>
              <a:rPr lang="en-CA" sz="1200" baseline="-25000" dirty="0" smtClean="0">
                <a:latin typeface="Open Sans"/>
                <a:cs typeface="Open Sans"/>
              </a:rPr>
              <a:t>2</a:t>
            </a:r>
            <a:r>
              <a:rPr lang="en-CA" sz="1200" dirty="0" smtClean="0">
                <a:latin typeface="Open Sans"/>
                <a:cs typeface="Open Sans"/>
              </a:rPr>
              <a:t> emissions in each city</a:t>
            </a:r>
          </a:p>
          <a:p>
            <a:pPr marL="171450" indent="-171450">
              <a:spcBef>
                <a:spcPts val="6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b="1" dirty="0" smtClean="0">
                <a:latin typeface="Open Sans"/>
                <a:cs typeface="Open Sans"/>
              </a:rPr>
              <a:t>Collect </a:t>
            </a:r>
            <a:r>
              <a:rPr lang="en-CA" sz="1200" b="1" dirty="0">
                <a:latin typeface="Open Sans"/>
                <a:cs typeface="Open Sans"/>
              </a:rPr>
              <a:t>data </a:t>
            </a:r>
            <a:r>
              <a:rPr lang="en-CA" sz="1200" dirty="0">
                <a:latin typeface="Open Sans"/>
                <a:cs typeface="Open Sans"/>
              </a:rPr>
              <a:t>on urban freight for each </a:t>
            </a:r>
            <a:r>
              <a:rPr lang="en-CA" sz="1200" dirty="0" smtClean="0">
                <a:latin typeface="Open Sans"/>
                <a:cs typeface="Open Sans"/>
              </a:rPr>
              <a:t>city, create </a:t>
            </a:r>
            <a:r>
              <a:rPr lang="en-CA" sz="1200" dirty="0">
                <a:latin typeface="Open Sans"/>
                <a:cs typeface="Open Sans"/>
              </a:rPr>
              <a:t>city freight profile</a:t>
            </a:r>
            <a:r>
              <a:rPr lang="en-CA" sz="1200" dirty="0" smtClean="0">
                <a:latin typeface="Open Sans"/>
                <a:cs typeface="Open Sans"/>
              </a:rPr>
              <a:t> </a:t>
            </a:r>
            <a:r>
              <a:rPr lang="en-CA" sz="1200" dirty="0">
                <a:latin typeface="Open Sans"/>
                <a:cs typeface="Open Sans"/>
              </a:rPr>
              <a:t>and have </a:t>
            </a:r>
            <a:r>
              <a:rPr lang="en-CA" sz="1200" dirty="0" smtClean="0">
                <a:latin typeface="Open Sans"/>
                <a:cs typeface="Open Sans"/>
              </a:rPr>
              <a:t>them </a:t>
            </a:r>
            <a:r>
              <a:rPr lang="en-CA" sz="1200" dirty="0">
                <a:latin typeface="Open Sans"/>
                <a:cs typeface="Open Sans"/>
              </a:rPr>
              <a:t>accessible online</a:t>
            </a:r>
          </a:p>
          <a:p>
            <a:pPr marL="171450" indent="-171450">
              <a:spcBef>
                <a:spcPts val="6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Create </a:t>
            </a:r>
            <a:r>
              <a:rPr lang="en-CA" sz="1200" b="1" dirty="0" smtClean="0">
                <a:latin typeface="Open Sans"/>
                <a:cs typeface="Open Sans"/>
              </a:rPr>
              <a:t>Low Carbon Action Plans for Urban Freight </a:t>
            </a:r>
            <a:r>
              <a:rPr lang="en-CA" sz="1200" dirty="0" smtClean="0">
                <a:latin typeface="Open Sans"/>
                <a:cs typeface="Open Sans"/>
              </a:rPr>
              <a:t>to reduce GHG emissions</a:t>
            </a:r>
          </a:p>
          <a:p>
            <a:pPr marL="171450" indent="-171450">
              <a:spcBef>
                <a:spcPts val="6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Create </a:t>
            </a:r>
            <a:r>
              <a:rPr lang="en-CA" sz="1200" b="1" dirty="0" smtClean="0">
                <a:latin typeface="Open Sans"/>
                <a:cs typeface="Open Sans"/>
              </a:rPr>
              <a:t>demonstration projects </a:t>
            </a:r>
            <a:r>
              <a:rPr lang="en-CA" sz="1200" dirty="0" smtClean="0">
                <a:latin typeface="Open Sans"/>
                <a:cs typeface="Open Sans"/>
              </a:rPr>
              <a:t>in each country</a:t>
            </a:r>
          </a:p>
          <a:p>
            <a:pPr marL="171450" indent="-171450">
              <a:spcBef>
                <a:spcPts val="6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Propose </a:t>
            </a:r>
            <a:r>
              <a:rPr lang="en-CA" sz="1200" b="1" dirty="0" smtClean="0">
                <a:latin typeface="Open Sans"/>
                <a:cs typeface="Open Sans"/>
              </a:rPr>
              <a:t>National EcoLogistics Policy Recommendations </a:t>
            </a:r>
            <a:r>
              <a:rPr lang="en-CA" sz="1200" dirty="0" smtClean="0">
                <a:latin typeface="Open Sans"/>
                <a:cs typeface="Open Sans"/>
              </a:rPr>
              <a:t>for each country</a:t>
            </a:r>
          </a:p>
          <a:p>
            <a:pPr marL="171450" indent="-171450">
              <a:spcBef>
                <a:spcPts val="6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b="1" dirty="0" smtClean="0">
                <a:latin typeface="Open Sans"/>
                <a:cs typeface="Open Sans"/>
              </a:rPr>
              <a:t>Disseminate</a:t>
            </a:r>
            <a:r>
              <a:rPr lang="en-CA" sz="1200" dirty="0" smtClean="0">
                <a:latin typeface="Open Sans"/>
                <a:cs typeface="Open Sans"/>
              </a:rPr>
              <a:t> knowledge on urban freight and the project’s results, challenges and lessons learned through the creation of a handbook, webinars and conferences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680012" y="303498"/>
            <a:ext cx="0" cy="43204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4722596" y="191057"/>
            <a:ext cx="5031004" cy="628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300" b="1" cap="all" dirty="0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 outputs</a:t>
            </a:r>
            <a:endParaRPr lang="es-MX" sz="2300" b="1" cap="all" dirty="0">
              <a:solidFill>
                <a:srgbClr val="0C475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768028"/>
            <a:ext cx="9144000" cy="377853"/>
          </a:xfrm>
          <a:prstGeom prst="rect">
            <a:avLst/>
          </a:prstGeom>
          <a:solidFill>
            <a:srgbClr val="08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93204" y="915566"/>
            <a:ext cx="5410944" cy="550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Lack </a:t>
            </a:r>
            <a:r>
              <a:rPr lang="en-CA" sz="1200" dirty="0">
                <a:latin typeface="Open Sans"/>
                <a:cs typeface="Open Sans"/>
              </a:rPr>
              <a:t>of </a:t>
            </a:r>
            <a:r>
              <a:rPr lang="en-CA" sz="1200" b="1" dirty="0" smtClean="0">
                <a:solidFill>
                  <a:srgbClr val="08958F"/>
                </a:solidFill>
                <a:latin typeface="Open Sans"/>
                <a:cs typeface="Open Sans"/>
              </a:rPr>
              <a:t>discussion</a:t>
            </a:r>
            <a:r>
              <a:rPr lang="en-CA" sz="1200" dirty="0" smtClean="0">
                <a:solidFill>
                  <a:srgbClr val="08958F"/>
                </a:solidFill>
                <a:latin typeface="Open Sans"/>
                <a:cs typeface="Open Sans"/>
              </a:rPr>
              <a:t> </a:t>
            </a:r>
            <a:r>
              <a:rPr lang="en-CA" sz="1200" dirty="0" smtClean="0">
                <a:latin typeface="Open Sans"/>
                <a:cs typeface="Open Sans"/>
              </a:rPr>
              <a:t>and </a:t>
            </a:r>
            <a:r>
              <a:rPr lang="en-CA" sz="1200" b="1" dirty="0" smtClean="0">
                <a:solidFill>
                  <a:srgbClr val="08958F"/>
                </a:solidFill>
                <a:latin typeface="Open Sans"/>
                <a:cs typeface="Open Sans"/>
              </a:rPr>
              <a:t>data</a:t>
            </a:r>
            <a:r>
              <a:rPr lang="en-CA" sz="1200" dirty="0" smtClean="0">
                <a:solidFill>
                  <a:srgbClr val="08958F"/>
                </a:solidFill>
                <a:latin typeface="Open Sans"/>
                <a:cs typeface="Open Sans"/>
              </a:rPr>
              <a:t> </a:t>
            </a:r>
            <a:r>
              <a:rPr lang="en-CA" sz="1200" dirty="0" smtClean="0">
                <a:latin typeface="Open Sans"/>
                <a:cs typeface="Open Sans"/>
              </a:rPr>
              <a:t>on </a:t>
            </a:r>
            <a:r>
              <a:rPr lang="en-CA" sz="1200" dirty="0">
                <a:latin typeface="Open Sans"/>
                <a:cs typeface="Open Sans"/>
              </a:rPr>
              <a:t>(urban) freight </a:t>
            </a:r>
            <a:r>
              <a:rPr lang="en-CA" sz="1200" dirty="0" smtClean="0">
                <a:latin typeface="Open Sans"/>
                <a:cs typeface="Open Sans"/>
              </a:rPr>
              <a:t>transport </a:t>
            </a:r>
          </a:p>
          <a:p>
            <a:pPr marL="171450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8958F"/>
                </a:solidFill>
                <a:latin typeface="Open Sans"/>
                <a:cs typeface="Open Sans"/>
              </a:rPr>
              <a:t>Fragmentation</a:t>
            </a:r>
            <a:r>
              <a:rPr lang="en-CA" sz="1200" dirty="0" smtClean="0">
                <a:solidFill>
                  <a:srgbClr val="08958F"/>
                </a:solidFill>
                <a:latin typeface="Open Sans"/>
                <a:cs typeface="Open Sans"/>
              </a:rPr>
              <a:t>,</a:t>
            </a:r>
            <a:r>
              <a:rPr lang="en-CA" sz="1200" dirty="0" smtClean="0">
                <a:latin typeface="Open Sans"/>
                <a:cs typeface="Open Sans"/>
              </a:rPr>
              <a:t> lack </a:t>
            </a:r>
            <a:r>
              <a:rPr lang="en-CA" sz="1200" dirty="0">
                <a:latin typeface="Open Sans"/>
                <a:cs typeface="Open Sans"/>
              </a:rPr>
              <a:t>of </a:t>
            </a:r>
            <a:r>
              <a:rPr lang="en-CA" sz="1200" dirty="0" smtClean="0">
                <a:latin typeface="Open Sans"/>
                <a:cs typeface="Open Sans"/>
              </a:rPr>
              <a:t>alignment/consensus and different priorities </a:t>
            </a:r>
            <a:r>
              <a:rPr lang="en-CA" sz="1200" dirty="0">
                <a:latin typeface="Open Sans"/>
                <a:cs typeface="Open Sans"/>
              </a:rPr>
              <a:t>between </a:t>
            </a:r>
            <a:r>
              <a:rPr lang="en-CA" sz="1200" dirty="0" smtClean="0">
                <a:latin typeface="Open Sans"/>
                <a:cs typeface="Open Sans"/>
              </a:rPr>
              <a:t>stakeholders</a:t>
            </a:r>
          </a:p>
          <a:p>
            <a:pPr marL="171450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fragmentation and </a:t>
            </a:r>
            <a:r>
              <a:rPr lang="en-CA" sz="12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deregulation</a:t>
            </a:r>
            <a:r>
              <a:rPr lang="en-CA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transportation markets</a:t>
            </a:r>
          </a:p>
          <a:p>
            <a:pPr marL="171450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 of compliance</a:t>
            </a:r>
            <a:r>
              <a:rPr lang="en-CA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CA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amongst transportation operators</a:t>
            </a:r>
          </a:p>
          <a:p>
            <a:pPr marL="171450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8958F"/>
                </a:solidFill>
                <a:latin typeface="Open Sans"/>
                <a:cs typeface="Open Sans"/>
              </a:rPr>
              <a:t>E-commerce</a:t>
            </a:r>
            <a:r>
              <a:rPr lang="en-CA" sz="1200" b="1" dirty="0" smtClean="0">
                <a:latin typeface="Open Sans"/>
                <a:cs typeface="Open Sans"/>
              </a:rPr>
              <a:t> </a:t>
            </a:r>
            <a:r>
              <a:rPr lang="en-CA" sz="1200" dirty="0" smtClean="0">
                <a:latin typeface="Open Sans"/>
                <a:cs typeface="Open Sans"/>
              </a:rPr>
              <a:t>and new technologies influence </a:t>
            </a:r>
            <a:r>
              <a:rPr lang="en-CA" sz="1200" dirty="0">
                <a:latin typeface="Open Sans"/>
                <a:cs typeface="Open Sans"/>
              </a:rPr>
              <a:t>parcel delivery services and </a:t>
            </a:r>
            <a:r>
              <a:rPr lang="en-CA" sz="1200" dirty="0" smtClean="0">
                <a:latin typeface="Open Sans"/>
                <a:cs typeface="Open Sans"/>
              </a:rPr>
              <a:t>traffic </a:t>
            </a:r>
          </a:p>
          <a:p>
            <a:pPr marL="171450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Large </a:t>
            </a:r>
            <a:r>
              <a:rPr lang="en-CA" sz="1200" b="1" dirty="0">
                <a:solidFill>
                  <a:srgbClr val="08958F"/>
                </a:solidFill>
                <a:latin typeface="Open Sans"/>
                <a:cs typeface="Open Sans"/>
              </a:rPr>
              <a:t>shopping malls</a:t>
            </a:r>
            <a:r>
              <a:rPr lang="en-CA" sz="1200" b="1" dirty="0">
                <a:latin typeface="Open Sans"/>
                <a:cs typeface="Open Sans"/>
              </a:rPr>
              <a:t> </a:t>
            </a:r>
            <a:r>
              <a:rPr lang="en-CA" sz="1200" dirty="0">
                <a:latin typeface="Open Sans"/>
                <a:cs typeface="Open Sans"/>
              </a:rPr>
              <a:t>in city outskirts or suburbs increase </a:t>
            </a:r>
            <a:r>
              <a:rPr lang="en-CA" sz="1200" dirty="0" smtClean="0">
                <a:latin typeface="Open Sans"/>
                <a:cs typeface="Open Sans"/>
              </a:rPr>
              <a:t>traffic</a:t>
            </a:r>
          </a:p>
          <a:p>
            <a:pPr marL="171450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Constant changes within industrial production = changes in already-</a:t>
            </a:r>
            <a:r>
              <a:rPr lang="en-CA" sz="1200" b="1" dirty="0" smtClean="0">
                <a:solidFill>
                  <a:srgbClr val="08958F"/>
                </a:solidFill>
                <a:latin typeface="Open Sans"/>
                <a:cs typeface="Open Sans"/>
              </a:rPr>
              <a:t>complex supply chains</a:t>
            </a:r>
          </a:p>
          <a:p>
            <a:pPr marL="171450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Developing </a:t>
            </a:r>
            <a:r>
              <a:rPr lang="en-CA" sz="1200" dirty="0">
                <a:latin typeface="Open Sans"/>
                <a:cs typeface="Open Sans"/>
              </a:rPr>
              <a:t>countries: </a:t>
            </a:r>
          </a:p>
          <a:p>
            <a:pPr marL="512763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latin typeface="Open Sans"/>
                <a:cs typeface="Open Sans"/>
              </a:rPr>
              <a:t>High population</a:t>
            </a:r>
            <a:r>
              <a:rPr lang="en-CA" sz="1200" b="1" dirty="0">
                <a:latin typeface="Open Sans"/>
                <a:cs typeface="Open Sans"/>
              </a:rPr>
              <a:t> </a:t>
            </a:r>
            <a:r>
              <a:rPr lang="en-CA" sz="1200" b="1" dirty="0">
                <a:solidFill>
                  <a:srgbClr val="08958F"/>
                </a:solidFill>
                <a:latin typeface="Open Sans"/>
                <a:cs typeface="Open Sans"/>
              </a:rPr>
              <a:t>density and growth </a:t>
            </a:r>
          </a:p>
          <a:p>
            <a:pPr marL="512763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b="1" dirty="0">
                <a:solidFill>
                  <a:srgbClr val="08958F"/>
                </a:solidFill>
                <a:latin typeface="Open Sans"/>
                <a:cs typeface="Open Sans"/>
              </a:rPr>
              <a:t>Slow development</a:t>
            </a:r>
            <a:r>
              <a:rPr lang="en-CA" sz="1200" b="1" dirty="0">
                <a:latin typeface="Open Sans"/>
                <a:cs typeface="Open Sans"/>
              </a:rPr>
              <a:t> </a:t>
            </a:r>
            <a:r>
              <a:rPr lang="en-CA" sz="1200" dirty="0">
                <a:latin typeface="Open Sans"/>
                <a:cs typeface="Open Sans"/>
              </a:rPr>
              <a:t>of infrastructure</a:t>
            </a:r>
          </a:p>
          <a:p>
            <a:pPr marL="512763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Omnipresence </a:t>
            </a:r>
            <a:r>
              <a:rPr lang="en-CA" sz="1200" dirty="0">
                <a:latin typeface="Open Sans"/>
                <a:cs typeface="Open Sans"/>
              </a:rPr>
              <a:t>of the </a:t>
            </a:r>
            <a:r>
              <a:rPr lang="en-CA" sz="1200" b="1" dirty="0">
                <a:solidFill>
                  <a:srgbClr val="08958F"/>
                </a:solidFill>
                <a:latin typeface="Open Sans"/>
                <a:cs typeface="Open Sans"/>
              </a:rPr>
              <a:t>informal sector </a:t>
            </a:r>
          </a:p>
          <a:p>
            <a:pPr marL="512763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b="1" dirty="0">
                <a:solidFill>
                  <a:srgbClr val="08958F"/>
                </a:solidFill>
                <a:latin typeface="Open Sans"/>
                <a:cs typeface="Open Sans"/>
              </a:rPr>
              <a:t>Diversity</a:t>
            </a:r>
            <a:r>
              <a:rPr lang="en-CA" sz="1200" dirty="0">
                <a:solidFill>
                  <a:srgbClr val="08958F"/>
                </a:solidFill>
                <a:latin typeface="Open Sans"/>
                <a:cs typeface="Open Sans"/>
              </a:rPr>
              <a:t> </a:t>
            </a:r>
            <a:r>
              <a:rPr lang="en-CA" sz="1200" dirty="0">
                <a:latin typeface="Open Sans"/>
                <a:cs typeface="Open Sans"/>
              </a:rPr>
              <a:t>of urban </a:t>
            </a:r>
            <a:r>
              <a:rPr lang="en-CA" sz="1200" dirty="0" smtClean="0">
                <a:latin typeface="Open Sans"/>
                <a:cs typeface="Open Sans"/>
              </a:rPr>
              <a:t>fleet</a:t>
            </a:r>
            <a:endParaRPr lang="en-CA" sz="1200" dirty="0">
              <a:latin typeface="Open Sans"/>
              <a:cs typeface="Open Sans"/>
            </a:endParaRPr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6660232" y="481963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B5B264-423C-4297-B6BF-DF67C10B439E}" type="slidenum">
              <a:rPr lang="en-US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6</a:t>
            </a:fld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Picture 3" descr="N:\12 Communications\10 Logos archive\ICLEI\ICLEI Logo\ICLEI_Logo_4c_CMYK-white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" y="4768028"/>
            <a:ext cx="591000" cy="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N:\46_1_EcoMobility\07_Media and Communciations\01_Logos\EcoMobility Logo\long_whit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6" y="4826600"/>
            <a:ext cx="1463422" cy="2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67544" y="303498"/>
            <a:ext cx="0" cy="43204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N:\30_Global projects\01_IKI\04_IKI EcoLogistics\09_WP1\04_CityProfile\case studies 2018 folder\case studies 2018 folder\Links\monikaP_pixabay_-1699089_19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0" t="947" r="171" b="947"/>
          <a:stretch/>
        </p:blipFill>
        <p:spPr bwMode="auto">
          <a:xfrm>
            <a:off x="6209730" y="-17046"/>
            <a:ext cx="2934269" cy="478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93204" y="191057"/>
            <a:ext cx="7067128" cy="628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300" b="1" cap="all" dirty="0" err="1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Many</a:t>
            </a:r>
            <a:r>
              <a:rPr lang="es-MX" sz="2300" b="1" cap="all" dirty="0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MX" sz="2300" b="1" cap="all" dirty="0" err="1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challenges</a:t>
            </a:r>
            <a:r>
              <a:rPr lang="es-MX" sz="2300" b="1" cap="all" dirty="0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</a:t>
            </a:r>
            <a:r>
              <a:rPr lang="es-MX" sz="2300" b="1" cap="all" dirty="0" err="1" smtClean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overcome</a:t>
            </a:r>
            <a:endParaRPr lang="es-MX" sz="2300" b="1" cap="all" dirty="0">
              <a:solidFill>
                <a:srgbClr val="0C475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768028"/>
            <a:ext cx="9144000" cy="377853"/>
          </a:xfrm>
          <a:prstGeom prst="rect">
            <a:avLst/>
          </a:prstGeom>
          <a:solidFill>
            <a:srgbClr val="08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6660232" y="481963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B5B264-423C-4297-B6BF-DF67C10B439E}" type="slidenum">
              <a:rPr lang="en-US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7</a:t>
            </a:fld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Picture 3" descr="N:\12 Communications\10 Logos archive\ICLEI\ICLEI Logo\ICLEI_Logo_4c_CMYK-white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" y="4768028"/>
            <a:ext cx="591000" cy="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67544" y="303498"/>
            <a:ext cx="0" cy="43204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93204" y="915566"/>
            <a:ext cx="5095547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b="1" dirty="0" smtClean="0">
                <a:latin typeface="Open Sans"/>
                <a:cs typeface="Open Sans"/>
              </a:rPr>
              <a:t>Baseline</a:t>
            </a:r>
            <a:r>
              <a:rPr lang="en-CA" sz="1200" dirty="0" smtClean="0">
                <a:latin typeface="Open Sans"/>
                <a:cs typeface="Open Sans"/>
              </a:rPr>
              <a:t> setting</a:t>
            </a:r>
          </a:p>
          <a:p>
            <a:pPr marL="914400" lvl="1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Who are active in urban freight? – Multi-stakeholder working </a:t>
            </a:r>
            <a:r>
              <a:rPr lang="en-CA" sz="1200" dirty="0" smtClean="0">
                <a:latin typeface="Open Sans"/>
                <a:cs typeface="Open Sans"/>
              </a:rPr>
              <a:t>group</a:t>
            </a:r>
          </a:p>
          <a:p>
            <a:pPr marL="914400" lvl="1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Data collection on urban freight (surveys, interviews)</a:t>
            </a:r>
            <a:endParaRPr lang="en-CA" sz="1200" dirty="0" smtClean="0">
              <a:latin typeface="Open Sans"/>
              <a:cs typeface="Open Sans"/>
            </a:endParaRPr>
          </a:p>
          <a:p>
            <a:pPr marL="914400" lvl="1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How to measure it? – Self-monitoring tool</a:t>
            </a:r>
          </a:p>
          <a:p>
            <a:pPr marL="171450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Real </a:t>
            </a:r>
            <a:r>
              <a:rPr lang="en-CA" sz="1200" b="1" dirty="0" smtClean="0">
                <a:latin typeface="Open Sans"/>
                <a:cs typeface="Open Sans"/>
              </a:rPr>
              <a:t>change</a:t>
            </a:r>
          </a:p>
          <a:p>
            <a:pPr marL="914400" lvl="1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Capacity building workshop for all </a:t>
            </a:r>
            <a:r>
              <a:rPr lang="en-CA" sz="1200" dirty="0" smtClean="0">
                <a:latin typeface="Open Sans"/>
                <a:cs typeface="Open Sans"/>
              </a:rPr>
              <a:t>stakeholders</a:t>
            </a:r>
          </a:p>
          <a:p>
            <a:pPr marL="914400" lvl="1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Alignment from national to regional to city level stakeholders</a:t>
            </a:r>
            <a:endParaRPr lang="en-CA" sz="1200" dirty="0" smtClean="0">
              <a:latin typeface="Open Sans"/>
              <a:cs typeface="Open Sans"/>
            </a:endParaRPr>
          </a:p>
          <a:p>
            <a:pPr marL="914400" lvl="1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Pilot project concepts</a:t>
            </a:r>
          </a:p>
          <a:p>
            <a:pPr marL="914400" lvl="1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Implementation of Demonstration </a:t>
            </a:r>
            <a:r>
              <a:rPr lang="en-CA" sz="1200" dirty="0" smtClean="0">
                <a:latin typeface="Open Sans"/>
                <a:cs typeface="Open Sans"/>
              </a:rPr>
              <a:t>projects</a:t>
            </a:r>
          </a:p>
          <a:p>
            <a:pPr marL="171450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For a more </a:t>
            </a:r>
            <a:r>
              <a:rPr lang="en-CA" sz="1200" b="1" dirty="0" smtClean="0">
                <a:latin typeface="Open Sans"/>
                <a:cs typeface="Open Sans"/>
              </a:rPr>
              <a:t>sustainable future</a:t>
            </a:r>
          </a:p>
          <a:p>
            <a:pPr marL="914400" lvl="1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Providing project scenarios in urban freight</a:t>
            </a:r>
          </a:p>
          <a:p>
            <a:pPr marL="914400" lvl="1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Low-Carbon Action Plan for Urban Freight</a:t>
            </a:r>
          </a:p>
          <a:p>
            <a:pPr marL="914400" lvl="1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National EcoLogistics Policy Recommendations</a:t>
            </a:r>
          </a:p>
          <a:p>
            <a:pPr marL="171450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Global </a:t>
            </a:r>
            <a:r>
              <a:rPr lang="en-CA" sz="1200" b="1" dirty="0" smtClean="0">
                <a:latin typeface="Open Sans"/>
                <a:cs typeface="Open Sans"/>
              </a:rPr>
              <a:t>outreach</a:t>
            </a:r>
          </a:p>
          <a:p>
            <a:pPr marL="914400" lvl="1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Reporting on best practices</a:t>
            </a:r>
          </a:p>
          <a:p>
            <a:pPr marL="914400" lvl="1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Open Sans"/>
                <a:cs typeface="Open Sans"/>
              </a:rPr>
              <a:t>Experience sharing at international events</a:t>
            </a:r>
          </a:p>
          <a:p>
            <a:pPr marL="914400" lvl="1" indent="-171450">
              <a:spcBef>
                <a:spcPts val="500"/>
              </a:spcBef>
              <a:buClr>
                <a:srgbClr val="08958F"/>
              </a:buClr>
              <a:buFont typeface="Arial" panose="020B0604020202020204" pitchFamily="34" charset="0"/>
              <a:buChar char="•"/>
            </a:pPr>
            <a:endParaRPr lang="en-CA" sz="1200" dirty="0" smtClean="0">
              <a:latin typeface="Open Sans"/>
              <a:cs typeface="Open Sans"/>
            </a:endParaRPr>
          </a:p>
        </p:txBody>
      </p:sp>
      <p:pic>
        <p:nvPicPr>
          <p:cNvPr id="2051" name="Picture 3" descr="N:\30_Global projects\01_IKI\04_IKI EcoLogistics\06_Communications\06_Photos_without_license\marie's pics\IMG_91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93699" y="602662"/>
            <a:ext cx="4760420" cy="357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N:\30_Global projects\01_IKI\04_IKI EcoLogistics\06_Communications\01_Visual design\01_Logos\EcoLogistics logo and design code\EcoLogistics logo-01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73" y="4639200"/>
            <a:ext cx="1588767" cy="63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93204" y="287473"/>
            <a:ext cx="5014900" cy="628093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 smtClean="0">
                <a:solidFill>
                  <a:srgbClr val="0C4751"/>
                </a:solidFill>
                <a:latin typeface="Open Sans"/>
                <a:cs typeface="Open Sans"/>
              </a:rPr>
              <a:t>EcoLogistics approach</a:t>
            </a:r>
            <a:endParaRPr lang="en-US" sz="2300" b="1" dirty="0">
              <a:solidFill>
                <a:srgbClr val="0C475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533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768028"/>
            <a:ext cx="9144000" cy="377853"/>
          </a:xfrm>
          <a:prstGeom prst="rect">
            <a:avLst/>
          </a:prstGeom>
          <a:solidFill>
            <a:srgbClr val="08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6660232" y="481963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B5B264-423C-4297-B6BF-DF67C10B439E}" type="slidenum">
              <a:rPr lang="en-US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8</a:t>
            </a:fld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Picture 3" descr="N:\12 Communications\10 Logos archive\ICLEI\ICLEI Logo\ICLEI_Logo_4c_CMYK-white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" y="4768028"/>
            <a:ext cx="591000" cy="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67544" y="303498"/>
            <a:ext cx="0" cy="43204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3204" y="287473"/>
            <a:ext cx="5014900" cy="628093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 smtClean="0">
                <a:solidFill>
                  <a:srgbClr val="0C4751"/>
                </a:solidFill>
                <a:latin typeface="Open Sans"/>
                <a:cs typeface="Open Sans"/>
              </a:rPr>
              <a:t>How it actually works (1/3)</a:t>
            </a:r>
            <a:endParaRPr lang="en-US" sz="2300" b="1" dirty="0">
              <a:solidFill>
                <a:srgbClr val="0C4751"/>
              </a:solidFill>
              <a:latin typeface="Open Sans"/>
              <a:cs typeface="Open Sans"/>
            </a:endParaRPr>
          </a:p>
        </p:txBody>
      </p:sp>
      <p:pic>
        <p:nvPicPr>
          <p:cNvPr id="4098" name="Picture 2" descr="N:\30_Global projects\01_IKI\04_IKI EcoLogistics\03_Meetings &amp; calls\03_National meetings\02_India_Kickoff_2018\02_Photos\DSC_01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8"/>
          <a:stretch/>
        </p:blipFill>
        <p:spPr bwMode="auto">
          <a:xfrm>
            <a:off x="431984" y="983866"/>
            <a:ext cx="1813118" cy="10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tsu-jui.cheng\Downloads\IMG_20190607_1154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09" y="971550"/>
            <a:ext cx="1925052" cy="108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4" y="2563645"/>
            <a:ext cx="2080208" cy="162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984" y="2114550"/>
            <a:ext cx="2585563" cy="338554"/>
          </a:xfrm>
          <a:prstGeom prst="rect">
            <a:avLst/>
          </a:prstGeom>
          <a:noFill/>
          <a:ln>
            <a:solidFill>
              <a:srgbClr val="08958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Open Sans"/>
              </a:rPr>
              <a:t>Stakeholder engagement</a:t>
            </a:r>
            <a:endParaRPr lang="en-US" sz="1600" dirty="0">
              <a:latin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984" y="4263938"/>
            <a:ext cx="2124236" cy="338554"/>
          </a:xfrm>
          <a:prstGeom prst="rect">
            <a:avLst/>
          </a:prstGeom>
          <a:noFill/>
          <a:ln>
            <a:solidFill>
              <a:srgbClr val="08958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Open Sans"/>
              </a:rPr>
              <a:t>Self-monitoring tool</a:t>
            </a:r>
            <a:endParaRPr lang="en-US" sz="1600" dirty="0">
              <a:latin typeface="Open Sans"/>
            </a:endParaRPr>
          </a:p>
        </p:txBody>
      </p:sp>
      <p:pic>
        <p:nvPicPr>
          <p:cNvPr id="28" name="Picture 14" descr="C:\Users\tsu-jui.cheng\Downloads\IMG_20190619_1552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516" y="951091"/>
            <a:ext cx="3240839" cy="32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94100" y="4263938"/>
            <a:ext cx="2335669" cy="338554"/>
          </a:xfrm>
          <a:prstGeom prst="rect">
            <a:avLst/>
          </a:prstGeom>
          <a:noFill/>
          <a:ln>
            <a:solidFill>
              <a:srgbClr val="08958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Open Sans"/>
              </a:rPr>
              <a:t>Pilot project site visits</a:t>
            </a:r>
            <a:endParaRPr lang="en-US" sz="1600" dirty="0">
              <a:latin typeface="Open Sans"/>
            </a:endParaRPr>
          </a:p>
        </p:txBody>
      </p:sp>
      <p:pic>
        <p:nvPicPr>
          <p:cNvPr id="17" name="Picture 11" descr="C:\Users\tsu-jui.cheng\Downloads\IMG_20190607_151408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3098308"/>
            <a:ext cx="1944216" cy="109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43808" y="4263938"/>
            <a:ext cx="2335669" cy="338554"/>
          </a:xfrm>
          <a:prstGeom prst="rect">
            <a:avLst/>
          </a:prstGeom>
          <a:noFill/>
          <a:ln>
            <a:solidFill>
              <a:srgbClr val="08958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Open Sans"/>
              </a:rPr>
              <a:t>Project brainstorming</a:t>
            </a:r>
            <a:endParaRPr lang="en-US" sz="1600" dirty="0">
              <a:latin typeface="Open Sans"/>
            </a:endParaRPr>
          </a:p>
        </p:txBody>
      </p:sp>
      <p:pic>
        <p:nvPicPr>
          <p:cNvPr id="19" name="Picture 2" descr="N:\30_Global projects\01_IKI\04_IKI EcoLogistics\06_Communications\01_Visual design\01_Logos\EcoLogistics logo and design code\EcoLogistics logo-01.png"/>
          <p:cNvPicPr>
            <a:picLocks noChangeAspect="1" noChangeArrowheads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73" y="4639200"/>
            <a:ext cx="1588767" cy="63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768028"/>
            <a:ext cx="9144000" cy="377853"/>
          </a:xfrm>
          <a:prstGeom prst="rect">
            <a:avLst/>
          </a:prstGeom>
          <a:solidFill>
            <a:srgbClr val="08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6660232" y="481963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B5B264-423C-4297-B6BF-DF67C10B439E}" type="slidenum">
              <a:rPr lang="en-US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9</a:t>
            </a:fld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Picture 3" descr="N:\12 Communications\10 Logos archive\ICLEI\ICLEI Logo\ICLEI_Logo_4c_CMYK-white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" y="4768028"/>
            <a:ext cx="591000" cy="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67544" y="303498"/>
            <a:ext cx="0" cy="43204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3204" y="287473"/>
            <a:ext cx="5014900" cy="628093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 smtClean="0">
                <a:solidFill>
                  <a:srgbClr val="0C4751"/>
                </a:solidFill>
                <a:latin typeface="Open Sans"/>
                <a:cs typeface="Open Sans"/>
              </a:rPr>
              <a:t>How it actually works (2/3)</a:t>
            </a:r>
            <a:endParaRPr lang="en-US" sz="2300" b="1" dirty="0">
              <a:solidFill>
                <a:srgbClr val="0C4751"/>
              </a:solidFill>
              <a:latin typeface="Open Sans"/>
              <a:cs typeface="Open Sans"/>
            </a:endParaRPr>
          </a:p>
        </p:txBody>
      </p:sp>
      <p:pic>
        <p:nvPicPr>
          <p:cNvPr id="4109" name="Picture 13" descr="N:\30_Global projects\01_IKI\04_IKI EcoLogistics\03_Meetings &amp; calls\01_Event_Partner meetings\02_World Congress\photos\42029195475_a497fdd9c5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95626"/>
            <a:ext cx="1692188" cy="11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919936"/>
            <a:ext cx="62286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Open Sans"/>
              </a:rPr>
              <a:t>Media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Open Sans"/>
              </a:rPr>
              <a:t>Why urban freight can no longer be an afterthought. </a:t>
            </a:r>
            <a:r>
              <a:rPr lang="en-US" sz="1200" dirty="0" err="1" smtClean="0">
                <a:latin typeface="Open Sans"/>
              </a:rPr>
              <a:t>CitiesToday</a:t>
            </a:r>
            <a:r>
              <a:rPr lang="en-US" sz="1200" dirty="0" smtClean="0">
                <a:latin typeface="Open Sans"/>
              </a:rPr>
              <a:t>. 5</a:t>
            </a:r>
            <a:r>
              <a:rPr lang="en-US" sz="1200" baseline="30000" dirty="0" smtClean="0">
                <a:latin typeface="Open Sans"/>
              </a:rPr>
              <a:t>th</a:t>
            </a:r>
            <a:r>
              <a:rPr lang="en-US" sz="1200" dirty="0" smtClean="0">
                <a:latin typeface="Open Sans"/>
              </a:rPr>
              <a:t> </a:t>
            </a:r>
            <a:r>
              <a:rPr lang="en-US" sz="1200" dirty="0">
                <a:latin typeface="Open Sans"/>
              </a:rPr>
              <a:t>October 2018 </a:t>
            </a:r>
            <a:r>
              <a:rPr lang="en-US" sz="1200" dirty="0">
                <a:latin typeface="Open Sans"/>
                <a:hlinkClick r:id="rId5"/>
              </a:rPr>
              <a:t>https://</a:t>
            </a:r>
            <a:r>
              <a:rPr lang="en-US" sz="1200" dirty="0" smtClean="0">
                <a:latin typeface="Open Sans"/>
                <a:hlinkClick r:id="rId5"/>
              </a:rPr>
              <a:t>bit.ly/2ywAg5z</a:t>
            </a:r>
            <a:endParaRPr lang="en-US" sz="1200" dirty="0" smtClean="0"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Open Sans"/>
              </a:rPr>
              <a:t>Urban freight and supply chain connectivity in a changing global economy. </a:t>
            </a:r>
            <a:r>
              <a:rPr lang="en-US" sz="1200" dirty="0" err="1" smtClean="0">
                <a:latin typeface="Open Sans"/>
              </a:rPr>
              <a:t>CityTalk</a:t>
            </a:r>
            <a:r>
              <a:rPr lang="en-US" sz="1200" dirty="0" smtClean="0">
                <a:latin typeface="Open Sans"/>
              </a:rPr>
              <a:t>. 3</a:t>
            </a:r>
            <a:r>
              <a:rPr lang="en-US" sz="1200" baseline="30000" dirty="0" smtClean="0">
                <a:latin typeface="Open Sans"/>
              </a:rPr>
              <a:t>rd</a:t>
            </a:r>
            <a:r>
              <a:rPr lang="en-US" sz="1200" dirty="0" smtClean="0">
                <a:latin typeface="Open Sans"/>
              </a:rPr>
              <a:t> </a:t>
            </a:r>
            <a:r>
              <a:rPr lang="en-US" sz="1200" dirty="0">
                <a:latin typeface="Open Sans"/>
              </a:rPr>
              <a:t>June 2019 </a:t>
            </a:r>
            <a:r>
              <a:rPr lang="en-US" sz="1200" dirty="0">
                <a:latin typeface="Open Sans"/>
                <a:hlinkClick r:id="rId6"/>
              </a:rPr>
              <a:t>https://</a:t>
            </a:r>
            <a:r>
              <a:rPr lang="en-US" sz="1200" dirty="0" smtClean="0">
                <a:latin typeface="Open Sans"/>
                <a:hlinkClick r:id="rId6"/>
              </a:rPr>
              <a:t>bit.ly/2Y4BK2M</a:t>
            </a:r>
            <a:endParaRPr lang="en-US" sz="1200" dirty="0" smtClean="0"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Open Sans"/>
              </a:rPr>
              <a:t>Mayor calls for relocation of </a:t>
            </a:r>
            <a:r>
              <a:rPr lang="en-US" sz="1200" dirty="0" err="1" smtClean="0">
                <a:latin typeface="Open Sans"/>
              </a:rPr>
              <a:t>godowns</a:t>
            </a:r>
            <a:r>
              <a:rPr lang="en-US" sz="1200" dirty="0" smtClean="0">
                <a:latin typeface="Open Sans"/>
              </a:rPr>
              <a:t> to suburbs. The Hindu. 8</a:t>
            </a:r>
            <a:r>
              <a:rPr lang="en-US" sz="1200" baseline="30000" dirty="0" smtClean="0">
                <a:latin typeface="Open Sans"/>
              </a:rPr>
              <a:t>th</a:t>
            </a:r>
            <a:r>
              <a:rPr lang="en-US" sz="1200" dirty="0" smtClean="0">
                <a:latin typeface="Open Sans"/>
              </a:rPr>
              <a:t> </a:t>
            </a:r>
            <a:r>
              <a:rPr lang="en-US" sz="1200" dirty="0">
                <a:latin typeface="Open Sans"/>
              </a:rPr>
              <a:t>June 2019 </a:t>
            </a:r>
            <a:r>
              <a:rPr lang="en-US" sz="1200" dirty="0">
                <a:latin typeface="Open Sans"/>
                <a:hlinkClick r:id="rId7"/>
              </a:rPr>
              <a:t>https://</a:t>
            </a:r>
            <a:r>
              <a:rPr lang="en-US" sz="1200" dirty="0" smtClean="0">
                <a:latin typeface="Open Sans"/>
                <a:hlinkClick r:id="rId7"/>
              </a:rPr>
              <a:t>bit.ly/2WOQgyZ</a:t>
            </a:r>
            <a:endParaRPr lang="en-US" sz="1200" dirty="0" smtClean="0"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Open Sans"/>
              </a:rPr>
              <a:t>Expert: UMTA must regulate freight movement </a:t>
            </a:r>
            <a:r>
              <a:rPr lang="en-US" sz="1200" dirty="0">
                <a:latin typeface="Open Sans"/>
              </a:rPr>
              <a:t>to decongest city </a:t>
            </a:r>
            <a:r>
              <a:rPr lang="en-US" sz="1200" dirty="0" smtClean="0">
                <a:latin typeface="Open Sans"/>
              </a:rPr>
              <a:t>roads. The Hindu. 8</a:t>
            </a:r>
            <a:r>
              <a:rPr lang="en-US" sz="1200" baseline="30000" dirty="0" smtClean="0">
                <a:latin typeface="Open Sans"/>
              </a:rPr>
              <a:t>th</a:t>
            </a:r>
            <a:r>
              <a:rPr lang="en-US" sz="1200" dirty="0" smtClean="0">
                <a:latin typeface="Open Sans"/>
              </a:rPr>
              <a:t> June 2019 </a:t>
            </a:r>
            <a:r>
              <a:rPr lang="en-US" sz="1200" dirty="0" smtClean="0">
                <a:latin typeface="Open Sans"/>
                <a:hlinkClick r:id="rId8"/>
              </a:rPr>
              <a:t>https</a:t>
            </a:r>
            <a:r>
              <a:rPr lang="en-US" sz="1200" dirty="0">
                <a:latin typeface="Open Sans"/>
                <a:hlinkClick r:id="rId8"/>
              </a:rPr>
              <a:t>://</a:t>
            </a:r>
            <a:r>
              <a:rPr lang="en-US" sz="1200" dirty="0" smtClean="0">
                <a:latin typeface="Open Sans"/>
                <a:hlinkClick r:id="rId8"/>
              </a:rPr>
              <a:t>bit.ly/31EvIYR</a:t>
            </a:r>
            <a:endParaRPr lang="en-US" sz="1200" dirty="0" smtClean="0"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Open Sans"/>
              </a:rPr>
              <a:t>Training for </a:t>
            </a:r>
            <a:r>
              <a:rPr lang="en-US" sz="1200" dirty="0" smtClean="0">
                <a:latin typeface="Open Sans"/>
              </a:rPr>
              <a:t>commercial vehicle </a:t>
            </a:r>
            <a:r>
              <a:rPr lang="en-US" sz="1200" dirty="0" smtClean="0">
                <a:latin typeface="Open Sans"/>
              </a:rPr>
              <a:t>drivers. The Hindu. 9</a:t>
            </a:r>
            <a:r>
              <a:rPr lang="en-US" sz="1200" baseline="30000" dirty="0" smtClean="0">
                <a:latin typeface="Open Sans"/>
              </a:rPr>
              <a:t>th</a:t>
            </a:r>
            <a:r>
              <a:rPr lang="en-US" sz="1200" dirty="0">
                <a:latin typeface="Open Sans"/>
              </a:rPr>
              <a:t> June 2019 </a:t>
            </a:r>
            <a:r>
              <a:rPr lang="en-US" sz="1200" dirty="0">
                <a:latin typeface="Open Sans"/>
                <a:hlinkClick r:id="rId9"/>
              </a:rPr>
              <a:t>https://</a:t>
            </a:r>
            <a:r>
              <a:rPr lang="en-US" sz="1200" dirty="0" smtClean="0">
                <a:latin typeface="Open Sans"/>
                <a:hlinkClick r:id="rId9"/>
              </a:rPr>
              <a:t>bit.ly/2Iq6Qfw</a:t>
            </a:r>
            <a:endParaRPr lang="en-US" sz="1600" dirty="0">
              <a:latin typeface="Open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3142005"/>
            <a:ext cx="6300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Open Sans"/>
              </a:rPr>
              <a:t>Global outreach</a:t>
            </a:r>
            <a:endParaRPr lang="en-US" sz="1200" b="1" dirty="0" smtClean="0"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Open Sans"/>
              </a:rPr>
              <a:t>ICLEI World Congress. “EcoLogistics: the next level for sustainable urban mobility?” Montreal, Canada. 19-22 </a:t>
            </a:r>
            <a:r>
              <a:rPr lang="en-US" sz="1200" dirty="0">
                <a:latin typeface="Open Sans"/>
              </a:rPr>
              <a:t>June 2018 </a:t>
            </a:r>
            <a:r>
              <a:rPr lang="en-US" sz="1200" dirty="0">
                <a:latin typeface="Open Sans"/>
                <a:hlinkClick r:id="rId10"/>
              </a:rPr>
              <a:t>https://</a:t>
            </a:r>
            <a:r>
              <a:rPr lang="en-US" sz="1200" dirty="0" smtClean="0">
                <a:latin typeface="Open Sans"/>
                <a:hlinkClick r:id="rId10"/>
              </a:rPr>
              <a:t>bit.ly/2ITNLBy</a:t>
            </a:r>
            <a:endParaRPr lang="en-US" sz="1200" dirty="0" smtClean="0"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Open Sans"/>
              </a:rPr>
              <a:t>International Transport Forum. “Supply chain connectivity in a changing local economy” Leipzig, Germany. 22-24 May </a:t>
            </a:r>
            <a:r>
              <a:rPr lang="en-US" sz="1200" dirty="0">
                <a:latin typeface="Open Sans"/>
              </a:rPr>
              <a:t>2019. </a:t>
            </a:r>
            <a:r>
              <a:rPr lang="en-US" sz="1200" dirty="0">
                <a:latin typeface="Open Sans"/>
                <a:hlinkClick r:id="rId11"/>
              </a:rPr>
              <a:t>https://</a:t>
            </a:r>
            <a:r>
              <a:rPr lang="en-US" sz="1200" dirty="0" smtClean="0">
                <a:latin typeface="Open Sans"/>
                <a:hlinkClick r:id="rId11"/>
              </a:rPr>
              <a:t>bit.ly/2E7qBGt</a:t>
            </a:r>
            <a:endParaRPr lang="en-US" sz="1200" dirty="0" smtClean="0"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Open Sans"/>
              </a:rPr>
              <a:t>Autonomy &amp; Urban Mobility Summit. Corporate Mobility” Paris, France. 16-17 2019. (tbc)</a:t>
            </a:r>
            <a:endParaRPr lang="en-US" sz="1600" dirty="0">
              <a:latin typeface="Open Sans"/>
            </a:endParaRPr>
          </a:p>
        </p:txBody>
      </p:sp>
      <p:pic>
        <p:nvPicPr>
          <p:cNvPr id="1026" name="Picture 2" descr="C:\Users\tsu-jui.cheng\Downloads\IMG_20190522_17154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8" y="2595526"/>
            <a:ext cx="1926838" cy="108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68" y="968147"/>
            <a:ext cx="1939608" cy="183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N:\30_Global projects\01_IKI\04_IKI EcoLogistics\06_Communications\01_Visual design\01_Logos\EcoLogistics logo and design code\EcoLogistics logo-01.png"/>
          <p:cNvPicPr>
            <a:picLocks noChangeAspect="1" noChangeArrowheads="1"/>
          </p:cNvPicPr>
          <p:nvPr/>
        </p:nvPicPr>
        <p:blipFill>
          <a:blip r:embed="rId1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73" y="4639200"/>
            <a:ext cx="1588767" cy="63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1045</Words>
  <Application>Microsoft Office PowerPoint</Application>
  <PresentationFormat>On-screen Show (16:9)</PresentationFormat>
  <Paragraphs>135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EcoLogistics approach</vt:lpstr>
      <vt:lpstr>How it actually works (1/3)</vt:lpstr>
      <vt:lpstr>How it actually works (2/3)</vt:lpstr>
      <vt:lpstr>How it actually works (3/3)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marie.assuncao</dc:creator>
  <cp:lastModifiedBy>himanshu.raj</cp:lastModifiedBy>
  <cp:revision>47</cp:revision>
  <dcterms:created xsi:type="dcterms:W3CDTF">2019-06-21T13:26:40Z</dcterms:created>
  <dcterms:modified xsi:type="dcterms:W3CDTF">2019-10-14T13:15:15Z</dcterms:modified>
</cp:coreProperties>
</file>