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893" r:id="rId2"/>
    <p:sldId id="886" r:id="rId3"/>
    <p:sldId id="885" r:id="rId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B66"/>
    <a:srgbClr val="92D066"/>
    <a:srgbClr val="96E623"/>
    <a:srgbClr val="777777"/>
    <a:srgbClr val="324B0F"/>
    <a:srgbClr val="64961E"/>
    <a:srgbClr val="F8F8F8"/>
    <a:srgbClr val="006A00"/>
    <a:srgbClr val="008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深色样式 1 - 强调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034E78-7F5D-4C2E-B375-FC64B27BC917}" styleName="深色样式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54" autoAdjust="0"/>
    <p:restoredTop sz="88440" autoAdjust="0"/>
  </p:normalViewPr>
  <p:slideViewPr>
    <p:cSldViewPr>
      <p:cViewPr>
        <p:scale>
          <a:sx n="99" d="100"/>
          <a:sy n="99" d="100"/>
        </p:scale>
        <p:origin x="-100" y="-44"/>
      </p:cViewPr>
      <p:guideLst>
        <p:guide orient="horz" pos="1620"/>
        <p:guide pos="2880"/>
      </p:guideLst>
    </p:cSldViewPr>
  </p:slideViewPr>
  <p:notesTextViewPr>
    <p:cViewPr>
      <p:scale>
        <a:sx n="25" d="100"/>
        <a:sy n="25" d="100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29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esktop\&#26032;&#33021;&#28304;&#20844;&#20132;\&#26032;&#24314;%20Microsoft%20Excel%20&#24037;&#20316;&#34920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Sheet1!$A$4</c:f>
              <c:strCache>
                <c:ptCount val="1"/>
                <c:pt idx="0">
                  <c:v>num. of buses</c:v>
                </c:pt>
              </c:strCache>
            </c:strRef>
          </c:tx>
          <c:spPr>
            <a:solidFill>
              <a:srgbClr val="64961E"/>
            </a:solidFill>
          </c:spPr>
          <c:invertIfNegative val="0"/>
          <c:cat>
            <c:numRef>
              <c:f>Sheet1!$B$3:$D$3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Sheet1!$B$4:$D$4</c:f>
              <c:numCache>
                <c:formatCode>General</c:formatCode>
                <c:ptCount val="3"/>
                <c:pt idx="0">
                  <c:v>6790</c:v>
                </c:pt>
                <c:pt idx="1">
                  <c:v>6920</c:v>
                </c:pt>
                <c:pt idx="2">
                  <c:v>6989</c:v>
                </c:pt>
              </c:numCache>
            </c:numRef>
          </c:val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num. of green buses</c:v>
                </c:pt>
              </c:strCache>
            </c:strRef>
          </c:tx>
          <c:spPr>
            <a:solidFill>
              <a:srgbClr val="324B0F"/>
            </a:solidFill>
          </c:spPr>
          <c:invertIfNegative val="0"/>
          <c:cat>
            <c:numRef>
              <c:f>Sheet1!$B$3:$D$3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Sheet1!$B$5:$D$5</c:f>
              <c:numCache>
                <c:formatCode>General</c:formatCode>
                <c:ptCount val="3"/>
                <c:pt idx="0">
                  <c:v>5902</c:v>
                </c:pt>
                <c:pt idx="1">
                  <c:v>6283</c:v>
                </c:pt>
                <c:pt idx="2">
                  <c:v>6989</c:v>
                </c:pt>
              </c:numCache>
            </c:numRef>
          </c:val>
        </c:ser>
        <c:ser>
          <c:idx val="2"/>
          <c:order val="2"/>
          <c:tx>
            <c:strRef>
              <c:f>Sheet1!$A$6</c:f>
              <c:strCache>
                <c:ptCount val="1"/>
                <c:pt idx="0">
                  <c:v>num. of new energy buses</c:v>
                </c:pt>
              </c:strCache>
            </c:strRef>
          </c:tx>
          <c:spPr>
            <a:solidFill>
              <a:srgbClr val="96E623"/>
            </a:solidFill>
          </c:spPr>
          <c:invertIfNegative val="0"/>
          <c:cat>
            <c:numRef>
              <c:f>Sheet1!$B$3:$D$3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Sheet1!$B$6:$D$6</c:f>
              <c:numCache>
                <c:formatCode>General</c:formatCode>
                <c:ptCount val="3"/>
                <c:pt idx="0">
                  <c:v>1489</c:v>
                </c:pt>
                <c:pt idx="1">
                  <c:v>2018</c:v>
                </c:pt>
                <c:pt idx="2">
                  <c:v>2763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905024"/>
        <c:axId val="129906560"/>
      </c:barChart>
      <c:lineChart>
        <c:grouping val="standard"/>
        <c:varyColors val="0"/>
        <c:ser>
          <c:idx val="3"/>
          <c:order val="3"/>
          <c:tx>
            <c:strRef>
              <c:f>Sheet1!$A$7</c:f>
              <c:strCache>
                <c:ptCount val="1"/>
                <c:pt idx="0">
                  <c:v>proportion of green buses</c:v>
                </c:pt>
              </c:strCache>
            </c:strRef>
          </c:tx>
          <c:spPr>
            <a:ln>
              <a:solidFill>
                <a:srgbClr val="20ECC5"/>
              </a:solidFill>
            </a:ln>
          </c:spPr>
          <c:marker>
            <c:symbol val="none"/>
          </c:marker>
          <c:cat>
            <c:numRef>
              <c:f>Sheet1!$B$3:$D$3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Sheet1!$B$7:$D$7</c:f>
              <c:numCache>
                <c:formatCode>0%</c:formatCode>
                <c:ptCount val="3"/>
                <c:pt idx="0">
                  <c:v>0.86921944035346133</c:v>
                </c:pt>
                <c:pt idx="1">
                  <c:v>0.90794797687861273</c:v>
                </c:pt>
                <c:pt idx="2">
                  <c:v>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Sheet1!$A$8</c:f>
              <c:strCache>
                <c:ptCount val="1"/>
                <c:pt idx="0">
                  <c:v>proportion of new energy buses</c:v>
                </c:pt>
              </c:strCache>
            </c:strRef>
          </c:tx>
          <c:spPr>
            <a:ln>
              <a:solidFill>
                <a:srgbClr val="BEF01C"/>
              </a:solidFill>
            </a:ln>
          </c:spPr>
          <c:marker>
            <c:symbol val="none"/>
          </c:marker>
          <c:cat>
            <c:numRef>
              <c:f>Sheet1!$B$3:$D$3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Sheet1!$B$8:$D$8</c:f>
              <c:numCache>
                <c:formatCode>0%</c:formatCode>
                <c:ptCount val="3"/>
                <c:pt idx="0">
                  <c:v>0.21929307805596476</c:v>
                </c:pt>
                <c:pt idx="1">
                  <c:v>0.29161849710982696</c:v>
                </c:pt>
                <c:pt idx="2">
                  <c:v>0.39533552725711851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909888"/>
        <c:axId val="129908096"/>
      </c:lineChart>
      <c:catAx>
        <c:axId val="12990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9906560"/>
        <c:crosses val="autoZero"/>
        <c:auto val="1"/>
        <c:lblAlgn val="ctr"/>
        <c:lblOffset val="100"/>
        <c:noMultiLvlLbl val="0"/>
      </c:catAx>
      <c:valAx>
        <c:axId val="129906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905024"/>
        <c:crosses val="autoZero"/>
        <c:crossBetween val="between"/>
      </c:valAx>
      <c:valAx>
        <c:axId val="129908096"/>
        <c:scaling>
          <c:orientation val="minMax"/>
          <c:max val="1.2"/>
        </c:scaling>
        <c:delete val="0"/>
        <c:axPos val="r"/>
        <c:numFmt formatCode="0%" sourceLinked="1"/>
        <c:majorTickMark val="out"/>
        <c:minorTickMark val="none"/>
        <c:tickLblPos val="nextTo"/>
        <c:crossAx val="129909888"/>
        <c:crosses val="max"/>
        <c:crossBetween val="between"/>
      </c:valAx>
      <c:catAx>
        <c:axId val="1299098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2990809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</c:dTable>
    </c:plotArea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96D07-341D-4D88-BBFE-B431BFA04196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A0F9D-3357-4A94-85C8-3B842B870DC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5513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64691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752362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8271094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9779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8313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lIns="68580" tIns="34290" rIns="68580" bIns="3429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BA88629-45A9-4A4C-A723-A269B6AB9A9D}" type="datetimeFigureOut">
              <a:rPr lang="zh-CN" altLang="en-US"/>
              <a:pPr>
                <a:defRPr/>
              </a:pPr>
              <a:t>2019/10/14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D7E1A7FB-4086-437B-9F57-485AC25549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992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12918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6379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922956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4644008" y="4803998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www.1ppt.com/excel/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www.1ppt.com/shiti/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www.1ppt.com/jiaoan/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1783657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402652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963298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660067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44CCEC7-3A54-47D1-BB25-17A0FDA63797}" type="datetimeFigureOut">
              <a:rPr lang="zh-CN" altLang="en-US" smtClean="0"/>
              <a:pPr/>
              <a:t>2019/10/14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5495661-81B6-46E9-A91E-889569155C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30759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图片 5"/>
          <p:cNvPicPr>
            <a:picLocks noChangeAspect="1" noChangeArrowheads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71625" y="379413"/>
            <a:ext cx="5611813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219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</p:sldLayoutIdLst>
  <p:transition spd="med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>
            <a:grpSpLocks/>
          </p:cNvGrpSpPr>
          <p:nvPr/>
        </p:nvGrpSpPr>
        <p:grpSpPr bwMode="auto">
          <a:xfrm>
            <a:off x="602456" y="1469231"/>
            <a:ext cx="3689660" cy="1433519"/>
            <a:chOff x="803786" y="1959666"/>
            <a:chExt cx="4619924" cy="1911148"/>
          </a:xfrm>
        </p:grpSpPr>
        <p:sp>
          <p:nvSpPr>
            <p:cNvPr id="28" name="Rounded Rectangle 5@|1FFC:7355919|FBC:16777215|LFC:16777215|LBC:16777215"/>
            <p:cNvSpPr/>
            <p:nvPr/>
          </p:nvSpPr>
          <p:spPr>
            <a:xfrm>
              <a:off x="1127584" y="1959666"/>
              <a:ext cx="4153836" cy="484134"/>
            </a:xfrm>
            <a:prstGeom prst="roundRect">
              <a:avLst>
                <a:gd name="adj" fmla="val 0"/>
              </a:avLst>
            </a:prstGeom>
            <a:solidFill>
              <a:srgbClr val="A9DB66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100" i="1" dirty="0">
                <a:solidFill>
                  <a:prstClr val="white"/>
                </a:solidFill>
                <a:latin typeface="PT Sans" pitchFamily="34" charset="-52"/>
              </a:endParaRPr>
            </a:p>
          </p:txBody>
        </p:sp>
        <p:sp>
          <p:nvSpPr>
            <p:cNvPr id="32" name="Rectangle 31@|1FFC:16777215|FBC:16777215|LFC:16777215|LBC:16777215"/>
            <p:cNvSpPr/>
            <p:nvPr/>
          </p:nvSpPr>
          <p:spPr>
            <a:xfrm>
              <a:off x="803787" y="2393649"/>
              <a:ext cx="4477634" cy="1477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1100" b="1" spc="75" dirty="0" smtClean="0">
                  <a:solidFill>
                    <a:prstClr val="black"/>
                  </a:solidFill>
                  <a:latin typeface="微软雅黑" panose="020B0503020204020204" pitchFamily="34" charset="-122"/>
                </a:rPr>
                <a:t>Demonstration </a:t>
              </a:r>
              <a:r>
                <a:rPr lang="en-US" altLang="zh-CN" sz="1100" b="1" spc="75" dirty="0">
                  <a:solidFill>
                    <a:prstClr val="black"/>
                  </a:solidFill>
                  <a:latin typeface="微软雅黑" panose="020B0503020204020204" pitchFamily="34" charset="-122"/>
                </a:rPr>
                <a:t>practice in the public </a:t>
              </a:r>
              <a:r>
                <a:rPr lang="en-US" altLang="zh-CN" sz="1100" b="1" spc="75" dirty="0" smtClean="0">
                  <a:solidFill>
                    <a:prstClr val="black"/>
                  </a:solidFill>
                  <a:latin typeface="微软雅黑" panose="020B0503020204020204" pitchFamily="34" charset="-122"/>
                </a:rPr>
                <a:t>utilities ;urban </a:t>
              </a:r>
              <a:r>
                <a:rPr lang="en-US" altLang="zh-CN" sz="1100" b="1" spc="75" dirty="0">
                  <a:solidFill>
                    <a:prstClr val="black"/>
                  </a:solidFill>
                  <a:latin typeface="微软雅黑" panose="020B0503020204020204" pitchFamily="34" charset="-122"/>
                </a:rPr>
                <a:t>public transport, taxis, short-distance passenger </a:t>
              </a:r>
              <a:r>
                <a:rPr lang="en-US" altLang="zh-CN" sz="1100" b="1" spc="75" dirty="0" smtClean="0">
                  <a:solidFill>
                    <a:prstClr val="black"/>
                  </a:solidFill>
                  <a:latin typeface="微软雅黑" panose="020B0503020204020204" pitchFamily="34" charset="-122"/>
                </a:rPr>
                <a:t>delivery, </a:t>
              </a:r>
              <a:r>
                <a:rPr lang="en-US" altLang="zh-CN" sz="1100" b="1" spc="75" dirty="0">
                  <a:solidFill>
                    <a:prstClr val="black"/>
                  </a:solidFill>
                  <a:latin typeface="微软雅黑" panose="020B0503020204020204" pitchFamily="34" charset="-122"/>
                </a:rPr>
                <a:t>municipal sanitations, scenic </a:t>
              </a:r>
              <a:r>
                <a:rPr lang="en-US" altLang="zh-CN" sz="1100" b="1" spc="75" dirty="0" smtClean="0">
                  <a:solidFill>
                    <a:prstClr val="black"/>
                  </a:solidFill>
                  <a:latin typeface="微软雅黑" panose="020B0503020204020204" pitchFamily="34" charset="-122"/>
                </a:rPr>
                <a:t>spots, airport shuttles</a:t>
              </a:r>
              <a:endParaRPr lang="en-US" altLang="zh-CN" sz="1100" b="1" spc="75" dirty="0">
                <a:solidFill>
                  <a:prstClr val="black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32796" name="Rectangle 35@|1FFC:16777215|FBC:16777215|LFC:16777215|LBC:16777215"/>
            <p:cNvSpPr>
              <a:spLocks noChangeArrowheads="1"/>
            </p:cNvSpPr>
            <p:nvPr/>
          </p:nvSpPr>
          <p:spPr bwMode="auto">
            <a:xfrm>
              <a:off x="1405097" y="2017025"/>
              <a:ext cx="4018613" cy="430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altLang="zh-CN" sz="1500" b="1" dirty="0" smtClean="0">
                  <a:solidFill>
                    <a:srgbClr val="FFFFFF"/>
                  </a:solidFill>
                  <a:latin typeface="微软雅黑" pitchFamily="34" charset="-122"/>
                </a:rPr>
                <a:t>Appl</a:t>
              </a:r>
              <a:r>
                <a:rPr lang="en-US" altLang="zh-CN" sz="1500" b="1" dirty="0">
                  <a:solidFill>
                    <a:srgbClr val="FFFFFF"/>
                  </a:solidFill>
                  <a:latin typeface="微软雅黑" pitchFamily="34" charset="-122"/>
                </a:rPr>
                <a:t>ic</a:t>
              </a:r>
              <a:r>
                <a:rPr lang="en-US" altLang="zh-CN" sz="1500" b="1" dirty="0" smtClean="0">
                  <a:solidFill>
                    <a:srgbClr val="FFFFFF"/>
                  </a:solidFill>
                  <a:latin typeface="微软雅黑" pitchFamily="34" charset="-122"/>
                </a:rPr>
                <a:t>ation in Public Sectors</a:t>
              </a:r>
              <a:endParaRPr lang="zh-CN" altLang="en-US" sz="1500" b="1" dirty="0">
                <a:solidFill>
                  <a:srgbClr val="FFFFFF"/>
                </a:solidFill>
              </a:endParaRPr>
            </a:p>
          </p:txBody>
        </p:sp>
        <p:sp>
          <p:nvSpPr>
            <p:cNvPr id="2" name="Rectangle 1@|1FFC:3289814|FBC:16777215|LFC:16777215|LBC:16777215"/>
            <p:cNvSpPr/>
            <p:nvPr/>
          </p:nvSpPr>
          <p:spPr>
            <a:xfrm>
              <a:off x="803786" y="1959667"/>
              <a:ext cx="499984" cy="484135"/>
            </a:xfrm>
            <a:prstGeom prst="rect">
              <a:avLst/>
            </a:prstGeom>
            <a:solidFill>
              <a:srgbClr val="315B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32798" name="Rectangle 39@|1FFC:16777215|FBC:16777215|LFC:16777215|LBC:16777215"/>
            <p:cNvSpPr>
              <a:spLocks noChangeArrowheads="1"/>
            </p:cNvSpPr>
            <p:nvPr/>
          </p:nvSpPr>
          <p:spPr bwMode="auto">
            <a:xfrm>
              <a:off x="835518" y="1976721"/>
              <a:ext cx="436243" cy="4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zh-CN" b="1">
                  <a:solidFill>
                    <a:srgbClr val="FFFFFF"/>
                  </a:solidFill>
                  <a:latin typeface="微软雅黑" pitchFamily="34" charset="-122"/>
                </a:rPr>
                <a:t>1</a:t>
              </a:r>
              <a:endParaRPr lang="zh-CN" altLang="en-US" b="1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组合 4"/>
          <p:cNvGrpSpPr>
            <a:grpSpLocks/>
          </p:cNvGrpSpPr>
          <p:nvPr/>
        </p:nvGrpSpPr>
        <p:grpSpPr bwMode="auto">
          <a:xfrm>
            <a:off x="602455" y="3138430"/>
            <a:ext cx="3795713" cy="1580674"/>
            <a:chOff x="803785" y="3976022"/>
            <a:chExt cx="4808671" cy="2107417"/>
          </a:xfrm>
        </p:grpSpPr>
        <p:sp>
          <p:nvSpPr>
            <p:cNvPr id="29" name="Rounded Rectangle 7@|1FFC:7355919|FBC:16777215|LFC:16777215|LBC:16777215"/>
            <p:cNvSpPr/>
            <p:nvPr/>
          </p:nvSpPr>
          <p:spPr>
            <a:xfrm>
              <a:off x="1127609" y="3976022"/>
              <a:ext cx="4154144" cy="484154"/>
            </a:xfrm>
            <a:prstGeom prst="roundRect">
              <a:avLst>
                <a:gd name="adj" fmla="val 0"/>
              </a:avLst>
            </a:prstGeom>
            <a:solidFill>
              <a:srgbClr val="A9DB66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100" i="1" dirty="0">
                <a:solidFill>
                  <a:prstClr val="white"/>
                </a:solidFill>
                <a:latin typeface="PT Sans" pitchFamily="34" charset="-52"/>
              </a:endParaRPr>
            </a:p>
          </p:txBody>
        </p:sp>
        <p:sp>
          <p:nvSpPr>
            <p:cNvPr id="34" name="Rectangle 33@|1FFC:16777215|FBC:16777215|LFC:16777215|LBC:16777215"/>
            <p:cNvSpPr/>
            <p:nvPr/>
          </p:nvSpPr>
          <p:spPr>
            <a:xfrm>
              <a:off x="803785" y="4606215"/>
              <a:ext cx="4808671" cy="1477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en-US" altLang="zh-CN" sz="1100" b="1" spc="75" dirty="0" smtClean="0">
                  <a:solidFill>
                    <a:prstClr val="black"/>
                  </a:solidFill>
                  <a:latin typeface="微软雅黑" panose="020B0503020204020204" pitchFamily="34" charset="-122"/>
                </a:rPr>
                <a:t>New </a:t>
              </a:r>
              <a:r>
                <a:rPr lang="en-US" altLang="zh-CN" sz="1100" b="1" spc="75" dirty="0">
                  <a:solidFill>
                    <a:prstClr val="black"/>
                  </a:solidFill>
                  <a:latin typeface="微软雅黑" panose="020B0503020204020204" pitchFamily="34" charset="-122"/>
                </a:rPr>
                <a:t>energy vehicles</a:t>
              </a:r>
              <a:r>
                <a:rPr lang="en-US" altLang="zh-CN" sz="1100" spc="75" dirty="0">
                  <a:solidFill>
                    <a:prstClr val="black"/>
                  </a:solidFill>
                  <a:latin typeface="微软雅黑" panose="020B0503020204020204" pitchFamily="34" charset="-122"/>
                </a:rPr>
                <a:t>: Subsidies from the State and the local government</a:t>
              </a:r>
              <a:r>
                <a:rPr lang="en-US" altLang="zh-CN" sz="1100" spc="75" dirty="0" smtClean="0">
                  <a:solidFill>
                    <a:prstClr val="black"/>
                  </a:solidFill>
                  <a:latin typeface="微软雅黑" panose="020B0503020204020204" pitchFamily="34" charset="-122"/>
                </a:rPr>
                <a:t>;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en-US" altLang="zh-CN" sz="1100" b="1" spc="75" dirty="0">
                  <a:solidFill>
                    <a:prstClr val="black"/>
                  </a:solidFill>
                  <a:latin typeface="微软雅黑" panose="020B0503020204020204" pitchFamily="34" charset="-122"/>
                </a:rPr>
                <a:t>C</a:t>
              </a:r>
              <a:r>
                <a:rPr lang="en-US" altLang="zh-CN" sz="1100" b="1" spc="75" dirty="0" smtClean="0">
                  <a:solidFill>
                    <a:prstClr val="black"/>
                  </a:solidFill>
                  <a:latin typeface="微软雅黑" panose="020B0503020204020204" pitchFamily="34" charset="-122"/>
                </a:rPr>
                <a:t>onstruction of </a:t>
              </a:r>
              <a:r>
                <a:rPr lang="en-US" altLang="zh-CN" sz="1100" b="1" spc="75" dirty="0">
                  <a:solidFill>
                    <a:prstClr val="black"/>
                  </a:solidFill>
                  <a:latin typeface="微软雅黑" panose="020B0503020204020204" pitchFamily="34" charset="-122"/>
                </a:rPr>
                <a:t>charging </a:t>
              </a:r>
              <a:r>
                <a:rPr lang="en-US" altLang="zh-CN" sz="1100" b="1" spc="75" dirty="0" smtClean="0">
                  <a:solidFill>
                    <a:prstClr val="black"/>
                  </a:solidFill>
                  <a:latin typeface="微软雅黑" panose="020B0503020204020204" pitchFamily="34" charset="-122"/>
                </a:rPr>
                <a:t>facilities: </a:t>
              </a:r>
              <a:r>
                <a:rPr lang="en-US" altLang="zh-CN" sz="1100" spc="75" dirty="0" smtClean="0">
                  <a:solidFill>
                    <a:prstClr val="black"/>
                  </a:solidFill>
                  <a:latin typeface="微软雅黑" panose="020B0503020204020204" pitchFamily="34" charset="-122"/>
                </a:rPr>
                <a:t>depending on the installed capacity;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en-US" altLang="zh-CN" sz="1100" b="1" spc="75" dirty="0" smtClean="0">
                  <a:solidFill>
                    <a:prstClr val="black"/>
                  </a:solidFill>
                  <a:latin typeface="微软雅黑" panose="020B0503020204020204" pitchFamily="34" charset="-122"/>
                </a:rPr>
                <a:t>Electricity prices:</a:t>
              </a:r>
              <a:r>
                <a:rPr lang="en-US" altLang="zh-CN" sz="1100" dirty="0"/>
                <a:t> </a:t>
              </a:r>
              <a:r>
                <a:rPr lang="en-US" altLang="zh-CN" sz="1100" spc="75" dirty="0">
                  <a:solidFill>
                    <a:prstClr val="black"/>
                  </a:solidFill>
                  <a:latin typeface="微软雅黑" panose="020B0503020204020204" pitchFamily="34" charset="-122"/>
                </a:rPr>
                <a:t>industrial </a:t>
              </a:r>
              <a:r>
                <a:rPr lang="en-US" altLang="zh-CN" sz="1100" spc="75" dirty="0" smtClean="0">
                  <a:solidFill>
                    <a:prstClr val="black"/>
                  </a:solidFill>
                  <a:latin typeface="微软雅黑" panose="020B0503020204020204" pitchFamily="34" charset="-122"/>
                </a:rPr>
                <a:t>peak-valley price</a:t>
              </a:r>
              <a:endParaRPr lang="en-US" altLang="zh-CN" sz="1100" spc="75" dirty="0">
                <a:solidFill>
                  <a:prstClr val="black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32791" name="Rectangle 37@|1FFC:16777215|FBC:16777215|LFC:16777215|LBC:16777215"/>
            <p:cNvSpPr>
              <a:spLocks noChangeArrowheads="1"/>
            </p:cNvSpPr>
            <p:nvPr/>
          </p:nvSpPr>
          <p:spPr bwMode="auto">
            <a:xfrm>
              <a:off x="1405098" y="4014553"/>
              <a:ext cx="3876656" cy="4308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altLang="zh-CN" sz="1500" b="1" dirty="0">
                  <a:solidFill>
                    <a:srgbClr val="FFFFFF"/>
                  </a:solidFill>
                  <a:latin typeface="微软雅黑" pitchFamily="34" charset="-122"/>
                </a:rPr>
                <a:t>Financial I</a:t>
              </a:r>
              <a:r>
                <a:rPr lang="en-US" altLang="zh-CN" sz="1500" b="1" dirty="0" smtClean="0">
                  <a:solidFill>
                    <a:srgbClr val="FFFFFF"/>
                  </a:solidFill>
                  <a:latin typeface="微软雅黑" pitchFamily="34" charset="-122"/>
                </a:rPr>
                <a:t>nstruments</a:t>
              </a:r>
              <a:endParaRPr lang="zh-CN" altLang="en-US" sz="1500" b="1" dirty="0">
                <a:solidFill>
                  <a:srgbClr val="FFFFFF"/>
                </a:solidFill>
                <a:latin typeface="微软雅黑" pitchFamily="34" charset="-122"/>
              </a:endParaRPr>
            </a:p>
          </p:txBody>
        </p:sp>
        <p:sp>
          <p:nvSpPr>
            <p:cNvPr id="41" name="Rectangle 40@|1FFC:3289814|FBC:16777215|LFC:16777215|LBC:16777215"/>
            <p:cNvSpPr/>
            <p:nvPr/>
          </p:nvSpPr>
          <p:spPr>
            <a:xfrm>
              <a:off x="803786" y="3976022"/>
              <a:ext cx="500022" cy="484154"/>
            </a:xfrm>
            <a:prstGeom prst="rect">
              <a:avLst/>
            </a:prstGeom>
            <a:solidFill>
              <a:srgbClr val="315B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32793" name="Rectangle 41@|1FFC:16777215|FBC:16777215|LFC:16777215|LBC:16777215"/>
            <p:cNvSpPr>
              <a:spLocks noChangeArrowheads="1"/>
            </p:cNvSpPr>
            <p:nvPr/>
          </p:nvSpPr>
          <p:spPr bwMode="auto">
            <a:xfrm>
              <a:off x="835519" y="3993075"/>
              <a:ext cx="436243" cy="492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zh-CN" b="1">
                  <a:solidFill>
                    <a:srgbClr val="FFFFFF"/>
                  </a:solidFill>
                  <a:latin typeface="微软雅黑" pitchFamily="34" charset="-122"/>
                </a:rPr>
                <a:t>3</a:t>
              </a:r>
              <a:endParaRPr lang="zh-CN" altLang="en-US" b="1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组合 3"/>
          <p:cNvGrpSpPr>
            <a:grpSpLocks/>
          </p:cNvGrpSpPr>
          <p:nvPr/>
        </p:nvGrpSpPr>
        <p:grpSpPr bwMode="auto">
          <a:xfrm>
            <a:off x="4716015" y="1469226"/>
            <a:ext cx="3744417" cy="1139881"/>
            <a:chOff x="6688049" y="1959667"/>
            <a:chExt cx="4581479" cy="1518514"/>
          </a:xfrm>
        </p:grpSpPr>
        <p:sp>
          <p:nvSpPr>
            <p:cNvPr id="30" name="Rounded Rectangle 9@|1FFC:7355919|FBC:16777215|LFC:16777215|LBC:16777215"/>
            <p:cNvSpPr/>
            <p:nvPr/>
          </p:nvSpPr>
          <p:spPr>
            <a:xfrm>
              <a:off x="6937301" y="1959667"/>
              <a:ext cx="4154735" cy="483764"/>
            </a:xfrm>
            <a:prstGeom prst="roundRect">
              <a:avLst>
                <a:gd name="adj" fmla="val 0"/>
              </a:avLst>
            </a:prstGeom>
            <a:solidFill>
              <a:srgbClr val="A9DB66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100" i="1" dirty="0">
                <a:solidFill>
                  <a:prstClr val="white"/>
                </a:solidFill>
                <a:latin typeface="PT Sans" pitchFamily="34" charset="-52"/>
              </a:endParaRPr>
            </a:p>
          </p:txBody>
        </p:sp>
        <p:sp>
          <p:nvSpPr>
            <p:cNvPr id="33" name="Rectangle 32@|1FFC:16777215|FBC:16777215|LFC:16777215|LBC:16777215"/>
            <p:cNvSpPr/>
            <p:nvPr/>
          </p:nvSpPr>
          <p:spPr>
            <a:xfrm>
              <a:off x="6688050" y="2543357"/>
              <a:ext cx="4581478" cy="9348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en-US" altLang="zh-CN" sz="1100" b="1" spc="75" dirty="0" smtClean="0">
                  <a:solidFill>
                    <a:prstClr val="black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Mainly based on social capital; Location selecting(existing land resource, high traffic area, residence community, parking lots)</a:t>
              </a:r>
              <a:endParaRPr lang="en-US" altLang="zh-CN" sz="1100" spc="75" dirty="0">
                <a:solidFill>
                  <a:prstClr val="black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32786" name="Rectangle 36@|1FFC:16777215|FBC:16777215|LFC:16777215|LBC:16777215"/>
            <p:cNvSpPr>
              <a:spLocks noChangeArrowheads="1"/>
            </p:cNvSpPr>
            <p:nvPr/>
          </p:nvSpPr>
          <p:spPr bwMode="auto">
            <a:xfrm>
              <a:off x="7202689" y="2017025"/>
              <a:ext cx="3889348" cy="430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altLang="zh-CN" sz="1500" b="1" dirty="0">
                  <a:solidFill>
                    <a:srgbClr val="FFFFFF"/>
                  </a:solidFill>
                  <a:latin typeface="微软雅黑" pitchFamily="34" charset="-122"/>
                </a:rPr>
                <a:t>Charging </a:t>
              </a:r>
              <a:r>
                <a:rPr lang="en-US" altLang="zh-CN" sz="1500" b="1" dirty="0" smtClean="0">
                  <a:solidFill>
                    <a:srgbClr val="FFFFFF"/>
                  </a:solidFill>
                  <a:latin typeface="微软雅黑" pitchFamily="34" charset="-122"/>
                </a:rPr>
                <a:t>Facilities Layout</a:t>
              </a:r>
              <a:endParaRPr lang="zh-CN" altLang="en-US" sz="1500" b="1" dirty="0">
                <a:solidFill>
                  <a:srgbClr val="FFFFFF"/>
                </a:solidFill>
                <a:latin typeface="微软雅黑" pitchFamily="34" charset="-122"/>
              </a:endParaRPr>
            </a:p>
          </p:txBody>
        </p:sp>
        <p:sp>
          <p:nvSpPr>
            <p:cNvPr id="43" name="Rectangle 42@|1FFC:3289814|FBC:16777215|LFC:16777215|LBC:16777215"/>
            <p:cNvSpPr/>
            <p:nvPr/>
          </p:nvSpPr>
          <p:spPr>
            <a:xfrm>
              <a:off x="6688049" y="1959667"/>
              <a:ext cx="500092" cy="483764"/>
            </a:xfrm>
            <a:prstGeom prst="rect">
              <a:avLst/>
            </a:prstGeom>
            <a:solidFill>
              <a:srgbClr val="315B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32788" name="Rectangle 43@|1FFC:16777215|FBC:16777215|LFC:16777215|LBC:16777215"/>
            <p:cNvSpPr>
              <a:spLocks noChangeArrowheads="1"/>
            </p:cNvSpPr>
            <p:nvPr/>
          </p:nvSpPr>
          <p:spPr bwMode="auto">
            <a:xfrm>
              <a:off x="6719782" y="1976721"/>
              <a:ext cx="436243" cy="4920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zh-CN" b="1">
                  <a:solidFill>
                    <a:srgbClr val="FFFFFF"/>
                  </a:solidFill>
                  <a:latin typeface="微软雅黑" pitchFamily="34" charset="-122"/>
                </a:rPr>
                <a:t>2</a:t>
              </a:r>
              <a:endParaRPr lang="zh-CN" altLang="en-US" b="1">
                <a:solidFill>
                  <a:srgbClr val="FFFFFF"/>
                </a:solidFill>
              </a:endParaRPr>
            </a:p>
          </p:txBody>
        </p:sp>
      </p:grpSp>
      <p:grpSp>
        <p:nvGrpSpPr>
          <p:cNvPr id="6" name="组合 5"/>
          <p:cNvGrpSpPr>
            <a:grpSpLocks/>
          </p:cNvGrpSpPr>
          <p:nvPr/>
        </p:nvGrpSpPr>
        <p:grpSpPr bwMode="auto">
          <a:xfrm>
            <a:off x="4716016" y="3138425"/>
            <a:ext cx="3613597" cy="1377541"/>
            <a:chOff x="6688049" y="3976022"/>
            <a:chExt cx="4418277" cy="1836595"/>
          </a:xfrm>
        </p:grpSpPr>
        <p:sp>
          <p:nvSpPr>
            <p:cNvPr id="31" name="Rounded Rectangle 11@|1FFC:7355919|FBC:16777215|LFC:16777215|LBC:16777215"/>
            <p:cNvSpPr/>
            <p:nvPr/>
          </p:nvSpPr>
          <p:spPr>
            <a:xfrm>
              <a:off x="6937301" y="3976022"/>
              <a:ext cx="4154737" cy="484154"/>
            </a:xfrm>
            <a:prstGeom prst="roundRect">
              <a:avLst>
                <a:gd name="adj" fmla="val 0"/>
              </a:avLst>
            </a:prstGeom>
            <a:solidFill>
              <a:srgbClr val="A9DB66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100" i="1" dirty="0">
                <a:solidFill>
                  <a:prstClr val="white"/>
                </a:solidFill>
                <a:latin typeface="PT Sans" pitchFamily="34" charset="-52"/>
              </a:endParaRPr>
            </a:p>
          </p:txBody>
        </p:sp>
        <p:sp>
          <p:nvSpPr>
            <p:cNvPr id="35" name="Rectangle 34@|1FFC:16777215|FBC:16777215|LFC:16777215|LBC:16777215"/>
            <p:cNvSpPr/>
            <p:nvPr/>
          </p:nvSpPr>
          <p:spPr>
            <a:xfrm>
              <a:off x="6719782" y="4877040"/>
              <a:ext cx="4386544" cy="9355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lang="en-US" altLang="zh-CN" sz="1100" b="1" spc="75" dirty="0">
                  <a:solidFill>
                    <a:prstClr val="black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U</a:t>
              </a:r>
              <a:r>
                <a:rPr lang="en-US" altLang="zh-CN" sz="1100" b="1" spc="75" dirty="0" smtClean="0">
                  <a:solidFill>
                    <a:prstClr val="black"/>
                  </a:solidFill>
                  <a:latin typeface="微软雅黑" panose="020B0503020204020204" pitchFamily="34" charset="-122"/>
                  <a:sym typeface="微软雅黑" panose="020B0503020204020204" pitchFamily="34" charset="-122"/>
                </a:rPr>
                <a:t>pstream and downstream hydrogen industry; technical breakthrough(duration and cost)</a:t>
              </a:r>
              <a:endParaRPr lang="en-US" altLang="zh-CN" sz="1100" spc="75" dirty="0">
                <a:solidFill>
                  <a:prstClr val="black"/>
                </a:solidFill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32781" name="Rectangle 38@|1FFC:16777215|FBC:16777215|LFC:16777215|LBC:16777215"/>
            <p:cNvSpPr>
              <a:spLocks noChangeArrowheads="1"/>
            </p:cNvSpPr>
            <p:nvPr/>
          </p:nvSpPr>
          <p:spPr bwMode="auto">
            <a:xfrm>
              <a:off x="7202687" y="4014553"/>
              <a:ext cx="3886224" cy="4308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altLang="zh-CN" sz="1500" b="1" dirty="0">
                  <a:solidFill>
                    <a:srgbClr val="FFFFFF"/>
                  </a:solidFill>
                  <a:latin typeface="微软雅黑" pitchFamily="34" charset="-122"/>
                </a:rPr>
                <a:t>Hydrogen E</a:t>
              </a:r>
              <a:r>
                <a:rPr lang="en-US" altLang="zh-CN" sz="1500" b="1" dirty="0" smtClean="0">
                  <a:solidFill>
                    <a:srgbClr val="FFFFFF"/>
                  </a:solidFill>
                  <a:latin typeface="微软雅黑" pitchFamily="34" charset="-122"/>
                </a:rPr>
                <a:t>nergy Industry </a:t>
              </a:r>
              <a:endParaRPr lang="zh-CN" altLang="en-US" sz="1500" b="1" dirty="0">
                <a:solidFill>
                  <a:srgbClr val="FFFFFF"/>
                </a:solidFill>
                <a:latin typeface="微软雅黑" pitchFamily="34" charset="-122"/>
              </a:endParaRPr>
            </a:p>
          </p:txBody>
        </p:sp>
        <p:sp>
          <p:nvSpPr>
            <p:cNvPr id="45" name="Rectangle 44@|1FFC:3289814|FBC:16777215|LFC:16777215|LBC:16777215"/>
            <p:cNvSpPr/>
            <p:nvPr/>
          </p:nvSpPr>
          <p:spPr>
            <a:xfrm>
              <a:off x="6688049" y="3976022"/>
              <a:ext cx="500092" cy="484154"/>
            </a:xfrm>
            <a:prstGeom prst="rect">
              <a:avLst/>
            </a:prstGeom>
            <a:solidFill>
              <a:srgbClr val="315B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32783" name="Rectangle 45@|1FFC:16777215|FBC:16777215|LFC:16777215|LBC:16777215"/>
            <p:cNvSpPr>
              <a:spLocks noChangeArrowheads="1"/>
            </p:cNvSpPr>
            <p:nvPr/>
          </p:nvSpPr>
          <p:spPr bwMode="auto">
            <a:xfrm>
              <a:off x="6719782" y="3993075"/>
              <a:ext cx="436243" cy="492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zh-CN" b="1">
                  <a:solidFill>
                    <a:srgbClr val="FFFFFF"/>
                  </a:solidFill>
                  <a:latin typeface="微软雅黑" pitchFamily="34" charset="-122"/>
                </a:rPr>
                <a:t>4</a:t>
              </a:r>
              <a:endParaRPr lang="zh-CN" altLang="en-US" b="1">
                <a:solidFill>
                  <a:srgbClr val="FFFFFF"/>
                </a:solidFill>
              </a:endParaRPr>
            </a:p>
          </p:txBody>
        </p:sp>
      </p:grpSp>
      <p:cxnSp>
        <p:nvCxnSpPr>
          <p:cNvPr id="36" name="直接连接符 35"/>
          <p:cNvCxnSpPr>
            <a:cxnSpLocks noChangeShapeType="1"/>
          </p:cNvCxnSpPr>
          <p:nvPr/>
        </p:nvCxnSpPr>
        <p:spPr bwMode="auto">
          <a:xfrm flipH="1">
            <a:off x="684213" y="566738"/>
            <a:ext cx="7427912" cy="0"/>
          </a:xfrm>
          <a:prstGeom prst="line">
            <a:avLst/>
          </a:prstGeom>
          <a:noFill/>
          <a:ln w="12700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37" name="矩形 36"/>
          <p:cNvSpPr/>
          <p:nvPr/>
        </p:nvSpPr>
        <p:spPr>
          <a:xfrm>
            <a:off x="696913" y="384175"/>
            <a:ext cx="133350" cy="17303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858838" y="384175"/>
            <a:ext cx="133350" cy="173038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1020763" y="384175"/>
            <a:ext cx="131762" cy="173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1181100" y="384175"/>
            <a:ext cx="133350" cy="1730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1343025" y="384175"/>
            <a:ext cx="133350" cy="1730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46" name="矩形 45"/>
          <p:cNvSpPr>
            <a:spLocks noChangeArrowheads="1"/>
          </p:cNvSpPr>
          <p:nvPr/>
        </p:nvSpPr>
        <p:spPr bwMode="auto">
          <a:xfrm>
            <a:off x="1555750" y="215900"/>
            <a:ext cx="595118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 b="1" dirty="0" smtClean="0">
                <a:latin typeface="微软雅黑"/>
                <a:ea typeface="微软雅黑"/>
                <a:cs typeface="微软雅黑"/>
              </a:rPr>
              <a:t>FOSHAN EXPERIENCE</a:t>
            </a:r>
            <a:r>
              <a:rPr lang="en-US" altLang="zh-CN" sz="1600" dirty="0" smtClean="0">
                <a:latin typeface="微软雅黑"/>
                <a:ea typeface="微软雅黑"/>
                <a:cs typeface="微软雅黑"/>
              </a:rPr>
              <a:t>—Policies and Financial Instruments</a:t>
            </a:r>
            <a:endParaRPr lang="zh-CN" altLang="en-US" sz="1600" dirty="0">
              <a:latin typeface="微软雅黑"/>
              <a:ea typeface="微软雅黑"/>
              <a:cs typeface="微软雅黑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2107" y="699542"/>
            <a:ext cx="76400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Policies and financial subsidy of new energy vehicles </a:t>
            </a:r>
            <a:r>
              <a:rPr lang="en-US" altLang="zh-CN" dirty="0"/>
              <a:t>have been formulated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Development plan focused on hydrogen energy industry.</a:t>
            </a:r>
            <a:endParaRPr lang="zh-CN" altLang="zh-CN" dirty="0"/>
          </a:p>
          <a:p>
            <a:r>
              <a:rPr lang="en-US" altLang="zh-CN" dirty="0"/>
              <a:t> 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341664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repeatCount="2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repeatCount="2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repeatCount="2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repeatCount="2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8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3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4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2" grpId="0" animBg="1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>
            <a:cxnSpLocks noChangeShapeType="1"/>
          </p:cNvCxnSpPr>
          <p:nvPr/>
        </p:nvCxnSpPr>
        <p:spPr bwMode="auto">
          <a:xfrm flipH="1">
            <a:off x="684213" y="566738"/>
            <a:ext cx="7427912" cy="0"/>
          </a:xfrm>
          <a:prstGeom prst="line">
            <a:avLst/>
          </a:prstGeom>
          <a:noFill/>
          <a:ln w="12700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46" name="矩形 45"/>
          <p:cNvSpPr/>
          <p:nvPr/>
        </p:nvSpPr>
        <p:spPr>
          <a:xfrm>
            <a:off x="696913" y="384175"/>
            <a:ext cx="133350" cy="17303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858838" y="384175"/>
            <a:ext cx="133350" cy="173038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0" name="矩形 69"/>
          <p:cNvSpPr/>
          <p:nvPr/>
        </p:nvSpPr>
        <p:spPr>
          <a:xfrm>
            <a:off x="1020763" y="384175"/>
            <a:ext cx="131762" cy="173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1181100" y="384175"/>
            <a:ext cx="133350" cy="1730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343025" y="384175"/>
            <a:ext cx="133350" cy="1730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68" name="矩形 67"/>
          <p:cNvSpPr>
            <a:spLocks noChangeArrowheads="1"/>
          </p:cNvSpPr>
          <p:nvPr/>
        </p:nvSpPr>
        <p:spPr bwMode="auto">
          <a:xfrm>
            <a:off x="1555750" y="215900"/>
            <a:ext cx="5285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 b="1" dirty="0" smtClean="0">
                <a:latin typeface="微软雅黑"/>
                <a:ea typeface="微软雅黑"/>
                <a:cs typeface="微软雅黑"/>
              </a:rPr>
              <a:t>FOSHAN EXPERIENCE</a:t>
            </a:r>
            <a:r>
              <a:rPr lang="en-US" altLang="zh-CN" sz="1600" dirty="0" smtClean="0">
                <a:latin typeface="微软雅黑"/>
                <a:ea typeface="微软雅黑"/>
                <a:cs typeface="微软雅黑"/>
              </a:rPr>
              <a:t>—Achievements and Goals  </a:t>
            </a:r>
            <a:endParaRPr lang="zh-CN" altLang="en-US" sz="1600" dirty="0">
              <a:latin typeface="微软雅黑"/>
              <a:ea typeface="微软雅黑"/>
              <a:cs typeface="微软雅黑"/>
            </a:endParaRPr>
          </a:p>
        </p:txBody>
      </p:sp>
      <p:graphicFrame>
        <p:nvGraphicFramePr>
          <p:cNvPr id="32" name="图表 31"/>
          <p:cNvGraphicFramePr/>
          <p:nvPr/>
        </p:nvGraphicFramePr>
        <p:xfrm>
          <a:off x="1043608" y="722619"/>
          <a:ext cx="6238875" cy="3248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1259632" y="3943171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Note:</a:t>
            </a:r>
          </a:p>
          <a:p>
            <a:r>
              <a:rPr lang="en-US" altLang="zh-CN" sz="1200" dirty="0" smtClean="0"/>
              <a:t>Green buses include LNG bus, pure electric battery buses, hybrid buses and hydrogen energy buses</a:t>
            </a:r>
          </a:p>
          <a:p>
            <a:r>
              <a:rPr lang="en-US" altLang="zh-CN" sz="1200" dirty="0" smtClean="0"/>
              <a:t>New energy buses include pure electric battery buses, hybrid buses and hydrogen energy buses</a:t>
            </a:r>
            <a:endParaRPr lang="zh-CN" alt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0283824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60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2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repeatCount="2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repeatCount="2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repeatCount="2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69" grpId="0" animBg="1"/>
      <p:bldP spid="70" grpId="0" animBg="1"/>
      <p:bldP spid="71" grpId="0" animBg="1"/>
      <p:bldP spid="72" grpId="0" animBg="1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>
            <a:cxnSpLocks noChangeShapeType="1"/>
          </p:cNvCxnSpPr>
          <p:nvPr/>
        </p:nvCxnSpPr>
        <p:spPr bwMode="auto">
          <a:xfrm flipH="1">
            <a:off x="684213" y="566738"/>
            <a:ext cx="7427912" cy="0"/>
          </a:xfrm>
          <a:prstGeom prst="line">
            <a:avLst/>
          </a:prstGeom>
          <a:noFill/>
          <a:ln w="12700" algn="ctr">
            <a:solidFill>
              <a:srgbClr val="92D050"/>
            </a:solidFill>
            <a:round/>
            <a:headEnd/>
            <a:tailEnd/>
          </a:ln>
        </p:spPr>
      </p:cxnSp>
      <p:sp>
        <p:nvSpPr>
          <p:cNvPr id="46" name="矩形 45"/>
          <p:cNvSpPr/>
          <p:nvPr/>
        </p:nvSpPr>
        <p:spPr>
          <a:xfrm>
            <a:off x="696913" y="384175"/>
            <a:ext cx="133350" cy="17303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858838" y="384175"/>
            <a:ext cx="133350" cy="173038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0" name="矩形 69"/>
          <p:cNvSpPr/>
          <p:nvPr/>
        </p:nvSpPr>
        <p:spPr>
          <a:xfrm>
            <a:off x="1020763" y="384175"/>
            <a:ext cx="131762" cy="173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1181100" y="384175"/>
            <a:ext cx="133350" cy="1730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343025" y="384175"/>
            <a:ext cx="133350" cy="1730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grpSp>
        <p:nvGrpSpPr>
          <p:cNvPr id="33" name="组合 32"/>
          <p:cNvGrpSpPr>
            <a:grpSpLocks/>
          </p:cNvGrpSpPr>
          <p:nvPr/>
        </p:nvGrpSpPr>
        <p:grpSpPr bwMode="auto">
          <a:xfrm>
            <a:off x="467544" y="1203598"/>
            <a:ext cx="1352550" cy="1354137"/>
            <a:chOff x="1003844" y="1472285"/>
            <a:chExt cx="1352926" cy="1352926"/>
          </a:xfrm>
        </p:grpSpPr>
        <p:sp>
          <p:nvSpPr>
            <p:cNvPr id="34" name="泪滴形 24"/>
            <p:cNvSpPr>
              <a:spLocks/>
            </p:cNvSpPr>
            <p:nvPr/>
          </p:nvSpPr>
          <p:spPr bwMode="auto">
            <a:xfrm rot="10800000" flipH="1">
              <a:off x="1003844" y="1472285"/>
              <a:ext cx="1352926" cy="1352926"/>
            </a:xfrm>
            <a:custGeom>
              <a:avLst/>
              <a:gdLst>
                <a:gd name="T0" fmla="*/ 679134 w 1680168"/>
                <a:gd name="T1" fmla="*/ 1503514 h 1680168"/>
                <a:gd name="T2" fmla="*/ 176653 w 1680168"/>
                <a:gd name="T3" fmla="*/ 1001034 h 1680168"/>
                <a:gd name="T4" fmla="*/ 679134 w 1680168"/>
                <a:gd name="T5" fmla="*/ 498554 h 1680168"/>
                <a:gd name="T6" fmla="*/ 1181615 w 1680168"/>
                <a:gd name="T7" fmla="*/ 1001034 h 1680168"/>
                <a:gd name="T8" fmla="*/ 679134 w 1680168"/>
                <a:gd name="T9" fmla="*/ 1503514 h 1680168"/>
                <a:gd name="T10" fmla="*/ 840084 w 1680168"/>
                <a:gd name="T11" fmla="*/ 1680168 h 1680168"/>
                <a:gd name="T12" fmla="*/ 1680168 w 1680168"/>
                <a:gd name="T13" fmla="*/ 840084 h 1680168"/>
                <a:gd name="T14" fmla="*/ 1680168 w 1680168"/>
                <a:gd name="T15" fmla="*/ 0 h 1680168"/>
                <a:gd name="T16" fmla="*/ 840084 w 1680168"/>
                <a:gd name="T17" fmla="*/ 0 h 1680168"/>
                <a:gd name="T18" fmla="*/ 0 w 1680168"/>
                <a:gd name="T19" fmla="*/ 840084 h 1680168"/>
                <a:gd name="T20" fmla="*/ 840084 w 1680168"/>
                <a:gd name="T21" fmla="*/ 1680168 h 1680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80168" h="1680168">
                  <a:moveTo>
                    <a:pt x="679134" y="1503514"/>
                  </a:moveTo>
                  <a:cubicBezTo>
                    <a:pt x="401621" y="1503514"/>
                    <a:pt x="176653" y="1278546"/>
                    <a:pt x="176653" y="1001034"/>
                  </a:cubicBezTo>
                  <a:cubicBezTo>
                    <a:pt x="176653" y="723522"/>
                    <a:pt x="401621" y="498554"/>
                    <a:pt x="679134" y="498554"/>
                  </a:cubicBezTo>
                  <a:cubicBezTo>
                    <a:pt x="956647" y="498554"/>
                    <a:pt x="1181615" y="723522"/>
                    <a:pt x="1181615" y="1001034"/>
                  </a:cubicBezTo>
                  <a:cubicBezTo>
                    <a:pt x="1181615" y="1278546"/>
                    <a:pt x="956647" y="1503514"/>
                    <a:pt x="679134" y="1503514"/>
                  </a:cubicBezTo>
                  <a:close/>
                  <a:moveTo>
                    <a:pt x="840084" y="1680168"/>
                  </a:moveTo>
                  <a:cubicBezTo>
                    <a:pt x="1304050" y="1680168"/>
                    <a:pt x="1680168" y="1304050"/>
                    <a:pt x="1680168" y="840084"/>
                  </a:cubicBezTo>
                  <a:lnTo>
                    <a:pt x="1680168" y="0"/>
                  </a:lnTo>
                  <a:lnTo>
                    <a:pt x="840084" y="0"/>
                  </a:lnTo>
                  <a:cubicBezTo>
                    <a:pt x="376118" y="0"/>
                    <a:pt x="0" y="376118"/>
                    <a:pt x="0" y="840084"/>
                  </a:cubicBezTo>
                  <a:cubicBezTo>
                    <a:pt x="0" y="1304050"/>
                    <a:pt x="376118" y="1680168"/>
                    <a:pt x="840084" y="1680168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+mn-lt"/>
                <a:ea typeface="+mn-ea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41243" y="1811706"/>
              <a:ext cx="870993" cy="46125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400" dirty="0" smtClean="0"/>
                <a:t>100%</a:t>
              </a:r>
              <a:endParaRPr lang="zh-CN" altLang="en-US" sz="2400" b="1" kern="0" dirty="0">
                <a:solidFill>
                  <a:sysClr val="windowText" lastClr="000000"/>
                </a:solidFill>
                <a:latin typeface="Charlemagne Std" pitchFamily="82" charset="0"/>
                <a:ea typeface="微软雅黑" pitchFamily="34" charset="-122"/>
              </a:endParaRPr>
            </a:p>
          </p:txBody>
        </p:sp>
      </p:grpSp>
      <p:grpSp>
        <p:nvGrpSpPr>
          <p:cNvPr id="36" name="组合 35"/>
          <p:cNvGrpSpPr>
            <a:grpSpLocks/>
          </p:cNvGrpSpPr>
          <p:nvPr/>
        </p:nvGrpSpPr>
        <p:grpSpPr bwMode="auto">
          <a:xfrm>
            <a:off x="291331" y="2592660"/>
            <a:ext cx="1512888" cy="1514475"/>
            <a:chOff x="827584" y="2860726"/>
            <a:chExt cx="1512620" cy="1513898"/>
          </a:xfrm>
        </p:grpSpPr>
        <p:sp>
          <p:nvSpPr>
            <p:cNvPr id="37" name="泪滴形 38"/>
            <p:cNvSpPr>
              <a:spLocks/>
            </p:cNvSpPr>
            <p:nvPr/>
          </p:nvSpPr>
          <p:spPr bwMode="auto">
            <a:xfrm>
              <a:off x="827584" y="2860726"/>
              <a:ext cx="1512620" cy="1513898"/>
            </a:xfrm>
            <a:custGeom>
              <a:avLst/>
              <a:gdLst>
                <a:gd name="T0" fmla="*/ 811275 w 1879944"/>
                <a:gd name="T1" fmla="*/ 455670 h 1880638"/>
                <a:gd name="T2" fmla="*/ 198108 w 1879944"/>
                <a:gd name="T3" fmla="*/ 1069063 h 1880638"/>
                <a:gd name="T4" fmla="*/ 811275 w 1879944"/>
                <a:gd name="T5" fmla="*/ 1682456 h 1880638"/>
                <a:gd name="T6" fmla="*/ 1424442 w 1879944"/>
                <a:gd name="T7" fmla="*/ 1069063 h 1880638"/>
                <a:gd name="T8" fmla="*/ 811275 w 1879944"/>
                <a:gd name="T9" fmla="*/ 455670 h 1880638"/>
                <a:gd name="T10" fmla="*/ 939973 w 1879944"/>
                <a:gd name="T11" fmla="*/ 0 h 1880638"/>
                <a:gd name="T12" fmla="*/ 1879944 w 1879944"/>
                <a:gd name="T13" fmla="*/ 0 h 1880638"/>
                <a:gd name="T14" fmla="*/ 1879944 w 1879944"/>
                <a:gd name="T15" fmla="*/ 940319 h 1880638"/>
                <a:gd name="T16" fmla="*/ 939972 w 1879944"/>
                <a:gd name="T17" fmla="*/ 1880638 h 1880638"/>
                <a:gd name="T18" fmla="*/ 0 w 1879944"/>
                <a:gd name="T19" fmla="*/ 940319 h 1880638"/>
                <a:gd name="T20" fmla="*/ 1 w 1879944"/>
                <a:gd name="T21" fmla="*/ 940319 h 1880638"/>
                <a:gd name="T22" fmla="*/ 939973 w 1879944"/>
                <a:gd name="T23" fmla="*/ 0 h 1880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79944" h="1880638">
                  <a:moveTo>
                    <a:pt x="811275" y="455670"/>
                  </a:moveTo>
                  <a:cubicBezTo>
                    <a:pt x="472632" y="455670"/>
                    <a:pt x="198108" y="730295"/>
                    <a:pt x="198108" y="1069063"/>
                  </a:cubicBezTo>
                  <a:cubicBezTo>
                    <a:pt x="198108" y="1407831"/>
                    <a:pt x="472632" y="1682456"/>
                    <a:pt x="811275" y="1682456"/>
                  </a:cubicBezTo>
                  <a:cubicBezTo>
                    <a:pt x="1149918" y="1682456"/>
                    <a:pt x="1424442" y="1407831"/>
                    <a:pt x="1424442" y="1069063"/>
                  </a:cubicBezTo>
                  <a:cubicBezTo>
                    <a:pt x="1424442" y="730295"/>
                    <a:pt x="1149918" y="455670"/>
                    <a:pt x="811275" y="455670"/>
                  </a:cubicBezTo>
                  <a:close/>
                  <a:moveTo>
                    <a:pt x="939973" y="0"/>
                  </a:moveTo>
                  <a:lnTo>
                    <a:pt x="1879944" y="0"/>
                  </a:lnTo>
                  <a:lnTo>
                    <a:pt x="1879944" y="940319"/>
                  </a:lnTo>
                  <a:cubicBezTo>
                    <a:pt x="1879944" y="1459643"/>
                    <a:pt x="1459104" y="1880638"/>
                    <a:pt x="939972" y="1880638"/>
                  </a:cubicBezTo>
                  <a:cubicBezTo>
                    <a:pt x="420840" y="1880638"/>
                    <a:pt x="0" y="1459643"/>
                    <a:pt x="0" y="940319"/>
                  </a:cubicBezTo>
                  <a:lnTo>
                    <a:pt x="1" y="940319"/>
                  </a:lnTo>
                  <a:cubicBezTo>
                    <a:pt x="1" y="420995"/>
                    <a:pt x="420841" y="0"/>
                    <a:pt x="939973" y="0"/>
                  </a:cubicBezTo>
                  <a:close/>
                </a:path>
              </a:pathLst>
            </a:custGeom>
            <a:solidFill>
              <a:srgbClr val="96E623"/>
            </a:solidFill>
            <a:ln>
              <a:noFill/>
            </a:ln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+mn-lt"/>
                <a:ea typeface="+mn-ea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931771" y="3493898"/>
              <a:ext cx="1016445" cy="46148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400" dirty="0" smtClean="0"/>
                <a:t>28&amp;61</a:t>
              </a:r>
              <a:endParaRPr lang="zh-CN" altLang="en-US" sz="2400" dirty="0"/>
            </a:p>
          </p:txBody>
        </p:sp>
      </p:grpSp>
      <p:grpSp>
        <p:nvGrpSpPr>
          <p:cNvPr id="39" name="组合 38"/>
          <p:cNvGrpSpPr>
            <a:grpSpLocks/>
          </p:cNvGrpSpPr>
          <p:nvPr/>
        </p:nvGrpSpPr>
        <p:grpSpPr bwMode="auto">
          <a:xfrm>
            <a:off x="1839144" y="990873"/>
            <a:ext cx="1566862" cy="1566862"/>
            <a:chOff x="2375123" y="1258934"/>
            <a:chExt cx="1567555" cy="1566277"/>
          </a:xfrm>
        </p:grpSpPr>
        <p:sp>
          <p:nvSpPr>
            <p:cNvPr id="40" name="泪滴形 34"/>
            <p:cNvSpPr>
              <a:spLocks/>
            </p:cNvSpPr>
            <p:nvPr/>
          </p:nvSpPr>
          <p:spPr bwMode="auto">
            <a:xfrm rot="16200000" flipH="1">
              <a:off x="2375762" y="1258295"/>
              <a:ext cx="1566277" cy="1567555"/>
            </a:xfrm>
            <a:custGeom>
              <a:avLst/>
              <a:gdLst>
                <a:gd name="T0" fmla="*/ 205247 w 1947680"/>
                <a:gd name="T1" fmla="*/ 1146936 h 1946960"/>
                <a:gd name="T2" fmla="*/ 800320 w 1947680"/>
                <a:gd name="T3" fmla="*/ 552082 h 1946960"/>
                <a:gd name="T4" fmla="*/ 1395393 w 1947680"/>
                <a:gd name="T5" fmla="*/ 1146936 h 1946960"/>
                <a:gd name="T6" fmla="*/ 800320 w 1947680"/>
                <a:gd name="T7" fmla="*/ 1741790 h 1946960"/>
                <a:gd name="T8" fmla="*/ 205247 w 1947680"/>
                <a:gd name="T9" fmla="*/ 1146936 h 1946960"/>
                <a:gd name="T10" fmla="*/ 0 w 1947680"/>
                <a:gd name="T11" fmla="*/ 973480 h 1946960"/>
                <a:gd name="T12" fmla="*/ 973840 w 1947680"/>
                <a:gd name="T13" fmla="*/ 1946960 h 1946960"/>
                <a:gd name="T14" fmla="*/ 1947680 w 1947680"/>
                <a:gd name="T15" fmla="*/ 973480 h 1946960"/>
                <a:gd name="T16" fmla="*/ 1947680 w 1947680"/>
                <a:gd name="T17" fmla="*/ 0 h 1946960"/>
                <a:gd name="T18" fmla="*/ 973841 w 1947680"/>
                <a:gd name="T19" fmla="*/ 0 h 1946960"/>
                <a:gd name="T20" fmla="*/ 1 w 1947680"/>
                <a:gd name="T21" fmla="*/ 973480 h 1946960"/>
                <a:gd name="T22" fmla="*/ 0 w 1947680"/>
                <a:gd name="T23" fmla="*/ 973480 h 1946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47680" h="1946960">
                  <a:moveTo>
                    <a:pt x="205247" y="1146936"/>
                  </a:moveTo>
                  <a:cubicBezTo>
                    <a:pt x="205247" y="818407"/>
                    <a:pt x="471670" y="552082"/>
                    <a:pt x="800320" y="552082"/>
                  </a:cubicBezTo>
                  <a:cubicBezTo>
                    <a:pt x="1128970" y="552082"/>
                    <a:pt x="1395393" y="818407"/>
                    <a:pt x="1395393" y="1146936"/>
                  </a:cubicBezTo>
                  <a:cubicBezTo>
                    <a:pt x="1395393" y="1475465"/>
                    <a:pt x="1128970" y="1741790"/>
                    <a:pt x="800320" y="1741790"/>
                  </a:cubicBezTo>
                  <a:cubicBezTo>
                    <a:pt x="471670" y="1741790"/>
                    <a:pt x="205247" y="1475465"/>
                    <a:pt x="205247" y="1146936"/>
                  </a:cubicBezTo>
                  <a:close/>
                  <a:moveTo>
                    <a:pt x="0" y="973480"/>
                  </a:moveTo>
                  <a:cubicBezTo>
                    <a:pt x="0" y="1511118"/>
                    <a:pt x="436003" y="1946960"/>
                    <a:pt x="973840" y="1946960"/>
                  </a:cubicBezTo>
                  <a:cubicBezTo>
                    <a:pt x="1511677" y="1946960"/>
                    <a:pt x="1947680" y="1511118"/>
                    <a:pt x="1947680" y="973480"/>
                  </a:cubicBezTo>
                  <a:lnTo>
                    <a:pt x="1947680" y="0"/>
                  </a:lnTo>
                  <a:lnTo>
                    <a:pt x="973841" y="0"/>
                  </a:lnTo>
                  <a:cubicBezTo>
                    <a:pt x="436004" y="0"/>
                    <a:pt x="1" y="435842"/>
                    <a:pt x="1" y="973480"/>
                  </a:cubicBezTo>
                  <a:lnTo>
                    <a:pt x="0" y="973480"/>
                  </a:lnTo>
                  <a:close/>
                </a:path>
              </a:pathLst>
            </a:custGeom>
            <a:solidFill>
              <a:srgbClr val="64961E"/>
            </a:solidFill>
            <a:ln>
              <a:noFill/>
            </a:ln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+mn-lt"/>
                <a:ea typeface="+mn-ea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803913" y="1698507"/>
              <a:ext cx="1017075" cy="46149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400" kern="0" dirty="0" smtClean="0">
                  <a:solidFill>
                    <a:sysClr val="windowText" lastClr="000000"/>
                  </a:solidFill>
                  <a:latin typeface="Calibri" pitchFamily="34" charset="0"/>
                  <a:ea typeface="微软雅黑" pitchFamily="34" charset="-122"/>
                </a:rPr>
                <a:t>10&amp;39</a:t>
              </a:r>
              <a:endParaRPr lang="zh-CN" altLang="en-US" sz="2400" kern="0" dirty="0">
                <a:solidFill>
                  <a:sysClr val="windowText" lastClr="000000"/>
                </a:solidFill>
                <a:latin typeface="Calibri" pitchFamily="34" charset="0"/>
                <a:ea typeface="微软雅黑" pitchFamily="34" charset="-122"/>
              </a:endParaRPr>
            </a:p>
          </p:txBody>
        </p:sp>
      </p:grpSp>
      <p:grpSp>
        <p:nvGrpSpPr>
          <p:cNvPr id="42" name="组合 41"/>
          <p:cNvGrpSpPr>
            <a:grpSpLocks/>
          </p:cNvGrpSpPr>
          <p:nvPr/>
        </p:nvGrpSpPr>
        <p:grpSpPr bwMode="auto">
          <a:xfrm>
            <a:off x="1839144" y="2592660"/>
            <a:ext cx="1727200" cy="1727200"/>
            <a:chOff x="2376067" y="2860726"/>
            <a:chExt cx="1727248" cy="1727248"/>
          </a:xfrm>
        </p:grpSpPr>
        <p:sp>
          <p:nvSpPr>
            <p:cNvPr id="43" name="泪滴形 36"/>
            <p:cNvSpPr>
              <a:spLocks/>
            </p:cNvSpPr>
            <p:nvPr/>
          </p:nvSpPr>
          <p:spPr bwMode="auto">
            <a:xfrm flipH="1">
              <a:off x="2376067" y="2860726"/>
              <a:ext cx="1727248" cy="1727248"/>
            </a:xfrm>
            <a:custGeom>
              <a:avLst/>
              <a:gdLst>
                <a:gd name="T0" fmla="*/ 875297 w 2146050"/>
                <a:gd name="T1" fmla="*/ 621837 h 2146844"/>
                <a:gd name="T2" fmla="*/ 1524443 w 2146050"/>
                <a:gd name="T3" fmla="*/ 1271223 h 2146844"/>
                <a:gd name="T4" fmla="*/ 875297 w 2146050"/>
                <a:gd name="T5" fmla="*/ 1920609 h 2146844"/>
                <a:gd name="T6" fmla="*/ 226151 w 2146050"/>
                <a:gd name="T7" fmla="*/ 1271223 h 2146844"/>
                <a:gd name="T8" fmla="*/ 875297 w 2146050"/>
                <a:gd name="T9" fmla="*/ 621837 h 2146844"/>
                <a:gd name="T10" fmla="*/ 2146050 w 2146050"/>
                <a:gd name="T11" fmla="*/ 0 h 2146844"/>
                <a:gd name="T12" fmla="*/ 1073025 w 2146050"/>
                <a:gd name="T13" fmla="*/ 0 h 2146844"/>
                <a:gd name="T14" fmla="*/ 0 w 2146050"/>
                <a:gd name="T15" fmla="*/ 1073422 h 2146844"/>
                <a:gd name="T16" fmla="*/ 1073025 w 2146050"/>
                <a:gd name="T17" fmla="*/ 2146844 h 2146844"/>
                <a:gd name="T18" fmla="*/ 2146050 w 2146050"/>
                <a:gd name="T19" fmla="*/ 1073422 h 2146844"/>
                <a:gd name="T20" fmla="*/ 2146050 w 2146050"/>
                <a:gd name="T21" fmla="*/ 0 h 21468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46050" h="2146844">
                  <a:moveTo>
                    <a:pt x="875297" y="621837"/>
                  </a:moveTo>
                  <a:cubicBezTo>
                    <a:pt x="1233810" y="621837"/>
                    <a:pt x="1524443" y="912577"/>
                    <a:pt x="1524443" y="1271223"/>
                  </a:cubicBezTo>
                  <a:cubicBezTo>
                    <a:pt x="1524443" y="1629869"/>
                    <a:pt x="1233810" y="1920609"/>
                    <a:pt x="875297" y="1920609"/>
                  </a:cubicBezTo>
                  <a:cubicBezTo>
                    <a:pt x="516784" y="1920609"/>
                    <a:pt x="226151" y="1629869"/>
                    <a:pt x="226151" y="1271223"/>
                  </a:cubicBezTo>
                  <a:cubicBezTo>
                    <a:pt x="226151" y="912577"/>
                    <a:pt x="516784" y="621837"/>
                    <a:pt x="875297" y="621837"/>
                  </a:cubicBezTo>
                  <a:close/>
                  <a:moveTo>
                    <a:pt x="2146050" y="0"/>
                  </a:moveTo>
                  <a:lnTo>
                    <a:pt x="1073025" y="0"/>
                  </a:lnTo>
                  <a:cubicBezTo>
                    <a:pt x="480410" y="0"/>
                    <a:pt x="0" y="480587"/>
                    <a:pt x="0" y="1073422"/>
                  </a:cubicBezTo>
                  <a:cubicBezTo>
                    <a:pt x="0" y="1666257"/>
                    <a:pt x="480410" y="2146844"/>
                    <a:pt x="1073025" y="2146844"/>
                  </a:cubicBezTo>
                  <a:cubicBezTo>
                    <a:pt x="1665640" y="2146844"/>
                    <a:pt x="2146050" y="1666257"/>
                    <a:pt x="2146050" y="1073422"/>
                  </a:cubicBezTo>
                  <a:lnTo>
                    <a:pt x="2146050" y="0"/>
                  </a:lnTo>
                  <a:close/>
                </a:path>
              </a:pathLst>
            </a:custGeom>
            <a:solidFill>
              <a:srgbClr val="324B0F"/>
            </a:solidFill>
            <a:ln>
              <a:noFill/>
            </a:ln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+mn-lt"/>
                <a:ea typeface="+mn-ea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164729" y="3651323"/>
              <a:ext cx="559528" cy="46167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400" dirty="0" smtClean="0"/>
                <a:t>1st</a:t>
              </a:r>
              <a:endParaRPr lang="zh-CN" altLang="en-US" sz="2400" dirty="0"/>
            </a:p>
          </p:txBody>
        </p:sp>
      </p:grpSp>
      <p:grpSp>
        <p:nvGrpSpPr>
          <p:cNvPr id="61" name="组合 60"/>
          <p:cNvGrpSpPr>
            <a:grpSpLocks/>
          </p:cNvGrpSpPr>
          <p:nvPr/>
        </p:nvGrpSpPr>
        <p:grpSpPr bwMode="auto">
          <a:xfrm>
            <a:off x="4216722" y="1345565"/>
            <a:ext cx="506412" cy="506413"/>
            <a:chOff x="6137274" y="1900165"/>
            <a:chExt cx="506413" cy="506412"/>
          </a:xfrm>
        </p:grpSpPr>
        <p:sp>
          <p:nvSpPr>
            <p:cNvPr id="62" name="Freeform 29"/>
            <p:cNvSpPr>
              <a:spLocks/>
            </p:cNvSpPr>
            <p:nvPr/>
          </p:nvSpPr>
          <p:spPr bwMode="auto">
            <a:xfrm>
              <a:off x="6137274" y="1900165"/>
              <a:ext cx="506413" cy="506412"/>
            </a:xfrm>
            <a:custGeom>
              <a:avLst/>
              <a:gdLst>
                <a:gd name="T0" fmla="*/ 135 w 135"/>
                <a:gd name="T1" fmla="*/ 36 h 135"/>
                <a:gd name="T2" fmla="*/ 135 w 135"/>
                <a:gd name="T3" fmla="*/ 98 h 135"/>
                <a:gd name="T4" fmla="*/ 98 w 135"/>
                <a:gd name="T5" fmla="*/ 135 h 135"/>
                <a:gd name="T6" fmla="*/ 36 w 135"/>
                <a:gd name="T7" fmla="*/ 135 h 135"/>
                <a:gd name="T8" fmla="*/ 0 w 135"/>
                <a:gd name="T9" fmla="*/ 98 h 135"/>
                <a:gd name="T10" fmla="*/ 0 w 135"/>
                <a:gd name="T11" fmla="*/ 36 h 135"/>
                <a:gd name="T12" fmla="*/ 36 w 135"/>
                <a:gd name="T13" fmla="*/ 0 h 135"/>
                <a:gd name="T14" fmla="*/ 135 w 135"/>
                <a:gd name="T15" fmla="*/ 0 h 135"/>
                <a:gd name="T16" fmla="*/ 135 w 135"/>
                <a:gd name="T17" fmla="*/ 36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5" h="135">
                  <a:moveTo>
                    <a:pt x="135" y="36"/>
                  </a:moveTo>
                  <a:cubicBezTo>
                    <a:pt x="135" y="98"/>
                    <a:pt x="135" y="98"/>
                    <a:pt x="135" y="98"/>
                  </a:cubicBezTo>
                  <a:cubicBezTo>
                    <a:pt x="135" y="118"/>
                    <a:pt x="118" y="135"/>
                    <a:pt x="98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16" y="135"/>
                    <a:pt x="0" y="118"/>
                    <a:pt x="0" y="98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35" y="0"/>
                    <a:pt x="135" y="0"/>
                    <a:pt x="135" y="0"/>
                  </a:cubicBezTo>
                  <a:lnTo>
                    <a:pt x="135" y="3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+mn-lt"/>
                <a:ea typeface="+mn-ea"/>
              </a:endParaRPr>
            </a:p>
          </p:txBody>
        </p:sp>
        <p:sp>
          <p:nvSpPr>
            <p:cNvPr id="63" name="Freeform 30"/>
            <p:cNvSpPr>
              <a:spLocks noEditPoints="1"/>
            </p:cNvSpPr>
            <p:nvPr/>
          </p:nvSpPr>
          <p:spPr bwMode="auto">
            <a:xfrm>
              <a:off x="6208711" y="1979540"/>
              <a:ext cx="327026" cy="325437"/>
            </a:xfrm>
            <a:custGeom>
              <a:avLst/>
              <a:gdLst>
                <a:gd name="T0" fmla="*/ 64 w 87"/>
                <a:gd name="T1" fmla="*/ 14 h 87"/>
                <a:gd name="T2" fmla="*/ 14 w 87"/>
                <a:gd name="T3" fmla="*/ 14 h 87"/>
                <a:gd name="T4" fmla="*/ 14 w 87"/>
                <a:gd name="T5" fmla="*/ 64 h 87"/>
                <a:gd name="T6" fmla="*/ 59 w 87"/>
                <a:gd name="T7" fmla="*/ 69 h 87"/>
                <a:gd name="T8" fmla="*/ 74 w 87"/>
                <a:gd name="T9" fmla="*/ 84 h 87"/>
                <a:gd name="T10" fmla="*/ 83 w 87"/>
                <a:gd name="T11" fmla="*/ 84 h 87"/>
                <a:gd name="T12" fmla="*/ 84 w 87"/>
                <a:gd name="T13" fmla="*/ 83 h 87"/>
                <a:gd name="T14" fmla="*/ 84 w 87"/>
                <a:gd name="T15" fmla="*/ 74 h 87"/>
                <a:gd name="T16" fmla="*/ 69 w 87"/>
                <a:gd name="T17" fmla="*/ 59 h 87"/>
                <a:gd name="T18" fmla="*/ 64 w 87"/>
                <a:gd name="T19" fmla="*/ 14 h 87"/>
                <a:gd name="T20" fmla="*/ 58 w 87"/>
                <a:gd name="T21" fmla="*/ 58 h 87"/>
                <a:gd name="T22" fmla="*/ 20 w 87"/>
                <a:gd name="T23" fmla="*/ 58 h 87"/>
                <a:gd name="T24" fmla="*/ 20 w 87"/>
                <a:gd name="T25" fmla="*/ 21 h 87"/>
                <a:gd name="T26" fmla="*/ 58 w 87"/>
                <a:gd name="T27" fmla="*/ 21 h 87"/>
                <a:gd name="T28" fmla="*/ 58 w 87"/>
                <a:gd name="T29" fmla="*/ 5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" h="87">
                  <a:moveTo>
                    <a:pt x="64" y="14"/>
                  </a:moveTo>
                  <a:cubicBezTo>
                    <a:pt x="50" y="0"/>
                    <a:pt x="28" y="0"/>
                    <a:pt x="14" y="14"/>
                  </a:cubicBezTo>
                  <a:cubicBezTo>
                    <a:pt x="0" y="28"/>
                    <a:pt x="0" y="51"/>
                    <a:pt x="14" y="64"/>
                  </a:cubicBezTo>
                  <a:cubicBezTo>
                    <a:pt x="26" y="77"/>
                    <a:pt x="45" y="78"/>
                    <a:pt x="59" y="69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6" y="87"/>
                    <a:pt x="80" y="87"/>
                    <a:pt x="83" y="84"/>
                  </a:cubicBezTo>
                  <a:cubicBezTo>
                    <a:pt x="84" y="83"/>
                    <a:pt x="84" y="83"/>
                    <a:pt x="84" y="83"/>
                  </a:cubicBezTo>
                  <a:cubicBezTo>
                    <a:pt x="87" y="81"/>
                    <a:pt x="87" y="77"/>
                    <a:pt x="84" y="74"/>
                  </a:cubicBezTo>
                  <a:cubicBezTo>
                    <a:pt x="69" y="59"/>
                    <a:pt x="69" y="59"/>
                    <a:pt x="69" y="59"/>
                  </a:cubicBezTo>
                  <a:cubicBezTo>
                    <a:pt x="78" y="45"/>
                    <a:pt x="76" y="26"/>
                    <a:pt x="64" y="14"/>
                  </a:cubicBezTo>
                  <a:close/>
                  <a:moveTo>
                    <a:pt x="58" y="58"/>
                  </a:moveTo>
                  <a:cubicBezTo>
                    <a:pt x="47" y="68"/>
                    <a:pt x="31" y="68"/>
                    <a:pt x="20" y="58"/>
                  </a:cubicBezTo>
                  <a:cubicBezTo>
                    <a:pt x="10" y="48"/>
                    <a:pt x="10" y="31"/>
                    <a:pt x="20" y="21"/>
                  </a:cubicBezTo>
                  <a:cubicBezTo>
                    <a:pt x="31" y="10"/>
                    <a:pt x="47" y="10"/>
                    <a:pt x="58" y="21"/>
                  </a:cubicBezTo>
                  <a:cubicBezTo>
                    <a:pt x="68" y="31"/>
                    <a:pt x="68" y="48"/>
                    <a:pt x="58" y="58"/>
                  </a:cubicBez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  <a:ex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64" name="Text Box 11"/>
          <p:cNvSpPr txBox="1">
            <a:spLocks noChangeArrowheads="1"/>
          </p:cNvSpPr>
          <p:nvPr/>
        </p:nvSpPr>
        <p:spPr bwMode="auto">
          <a:xfrm>
            <a:off x="4862834" y="2281114"/>
            <a:ext cx="35208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10 hydrogen energy stations and 39 charging stations (including 448 charging piles) has been built in 2018.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7" name="Text Box 11"/>
          <p:cNvSpPr txBox="1">
            <a:spLocks noChangeArrowheads="1"/>
          </p:cNvSpPr>
          <p:nvPr/>
        </p:nvSpPr>
        <p:spPr bwMode="auto">
          <a:xfrm>
            <a:off x="4867596" y="1390005"/>
            <a:ext cx="35208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By the end of 2019, Foshan will reach the goal of 100% electric buses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3" name="Shape 1756"/>
          <p:cNvSpPr/>
          <p:nvPr/>
        </p:nvSpPr>
        <p:spPr>
          <a:xfrm>
            <a:off x="4211960" y="2355726"/>
            <a:ext cx="504056" cy="504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63" y="0"/>
                </a:moveTo>
                <a:cubicBezTo>
                  <a:pt x="20631" y="0"/>
                  <a:pt x="20946" y="159"/>
                  <a:pt x="21208" y="476"/>
                </a:cubicBezTo>
                <a:cubicBezTo>
                  <a:pt x="21470" y="796"/>
                  <a:pt x="21600" y="1175"/>
                  <a:pt x="21600" y="1616"/>
                </a:cubicBezTo>
                <a:lnTo>
                  <a:pt x="21600" y="19984"/>
                </a:lnTo>
                <a:cubicBezTo>
                  <a:pt x="21600" y="20419"/>
                  <a:pt x="21470" y="20804"/>
                  <a:pt x="21208" y="21121"/>
                </a:cubicBezTo>
                <a:cubicBezTo>
                  <a:pt x="20946" y="21441"/>
                  <a:pt x="20631" y="21600"/>
                  <a:pt x="20263" y="21600"/>
                </a:cubicBezTo>
                <a:lnTo>
                  <a:pt x="1371" y="21600"/>
                </a:lnTo>
                <a:cubicBezTo>
                  <a:pt x="1004" y="21600"/>
                  <a:pt x="683" y="21441"/>
                  <a:pt x="411" y="21121"/>
                </a:cubicBezTo>
                <a:cubicBezTo>
                  <a:pt x="137" y="20804"/>
                  <a:pt x="0" y="20422"/>
                  <a:pt x="0" y="19984"/>
                </a:cubicBezTo>
                <a:lnTo>
                  <a:pt x="0" y="1616"/>
                </a:lnTo>
                <a:cubicBezTo>
                  <a:pt x="0" y="1175"/>
                  <a:pt x="137" y="796"/>
                  <a:pt x="411" y="476"/>
                </a:cubicBezTo>
                <a:cubicBezTo>
                  <a:pt x="683" y="159"/>
                  <a:pt x="1004" y="0"/>
                  <a:pt x="1371" y="0"/>
                </a:cubicBezTo>
                <a:lnTo>
                  <a:pt x="20263" y="0"/>
                </a:lnTo>
                <a:close/>
                <a:moveTo>
                  <a:pt x="19806" y="2162"/>
                </a:moveTo>
                <a:lnTo>
                  <a:pt x="1804" y="2162"/>
                </a:lnTo>
                <a:lnTo>
                  <a:pt x="1804" y="19432"/>
                </a:lnTo>
                <a:lnTo>
                  <a:pt x="19806" y="19432"/>
                </a:lnTo>
                <a:lnTo>
                  <a:pt x="19806" y="2162"/>
                </a:lnTo>
                <a:close/>
                <a:moveTo>
                  <a:pt x="5978" y="17887"/>
                </a:moveTo>
                <a:lnTo>
                  <a:pt x="3599" y="17887"/>
                </a:lnTo>
                <a:lnTo>
                  <a:pt x="3599" y="12784"/>
                </a:lnTo>
                <a:lnTo>
                  <a:pt x="5978" y="12784"/>
                </a:lnTo>
                <a:lnTo>
                  <a:pt x="5978" y="17887"/>
                </a:lnTo>
                <a:close/>
                <a:moveTo>
                  <a:pt x="9962" y="17887"/>
                </a:moveTo>
                <a:lnTo>
                  <a:pt x="7606" y="17887"/>
                </a:lnTo>
                <a:lnTo>
                  <a:pt x="7606" y="6974"/>
                </a:lnTo>
                <a:lnTo>
                  <a:pt x="9962" y="6974"/>
                </a:lnTo>
                <a:lnTo>
                  <a:pt x="9962" y="17887"/>
                </a:lnTo>
                <a:close/>
                <a:moveTo>
                  <a:pt x="14018" y="17887"/>
                </a:moveTo>
                <a:lnTo>
                  <a:pt x="11638" y="17887"/>
                </a:lnTo>
                <a:lnTo>
                  <a:pt x="11638" y="9562"/>
                </a:lnTo>
                <a:lnTo>
                  <a:pt x="14018" y="9562"/>
                </a:lnTo>
                <a:lnTo>
                  <a:pt x="14018" y="17887"/>
                </a:lnTo>
                <a:close/>
                <a:moveTo>
                  <a:pt x="18001" y="17887"/>
                </a:moveTo>
                <a:lnTo>
                  <a:pt x="15622" y="17887"/>
                </a:lnTo>
                <a:lnTo>
                  <a:pt x="15622" y="4920"/>
                </a:lnTo>
                <a:lnTo>
                  <a:pt x="18001" y="4920"/>
                </a:lnTo>
                <a:lnTo>
                  <a:pt x="18001" y="17887"/>
                </a:lnTo>
                <a:close/>
              </a:path>
            </a:pathLst>
          </a:custGeom>
          <a:solidFill>
            <a:srgbClr val="64961E"/>
          </a:solidFill>
          <a:ln>
            <a:noFill/>
          </a:ln>
        </p:spPr>
        <p:txBody>
          <a:bodyPr/>
          <a:lstStyle/>
          <a:p>
            <a:pPr marR="0" lvl="0" indent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lang="zh-CN" altLang="en-US" kern="0" smtClean="0">
              <a:solidFill>
                <a:sysClr val="windowText" lastClr="000000"/>
              </a:solidFill>
            </a:endParaRPr>
          </a:p>
        </p:txBody>
      </p:sp>
      <p:sp>
        <p:nvSpPr>
          <p:cNvPr id="74" name="Shape 1857"/>
          <p:cNvSpPr/>
          <p:nvPr/>
        </p:nvSpPr>
        <p:spPr>
          <a:xfrm>
            <a:off x="4211960" y="3363838"/>
            <a:ext cx="576064" cy="504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8" h="21600" extrusionOk="0">
                <a:moveTo>
                  <a:pt x="9108" y="16747"/>
                </a:moveTo>
                <a:cubicBezTo>
                  <a:pt x="9155" y="16837"/>
                  <a:pt x="9197" y="16925"/>
                  <a:pt x="9244" y="17012"/>
                </a:cubicBezTo>
                <a:cubicBezTo>
                  <a:pt x="9291" y="17097"/>
                  <a:pt x="9352" y="17182"/>
                  <a:pt x="9431" y="17275"/>
                </a:cubicBezTo>
                <a:lnTo>
                  <a:pt x="12260" y="21069"/>
                </a:lnTo>
                <a:lnTo>
                  <a:pt x="4473" y="21069"/>
                </a:lnTo>
                <a:cubicBezTo>
                  <a:pt x="4228" y="21069"/>
                  <a:pt x="4015" y="20965"/>
                  <a:pt x="3839" y="20756"/>
                </a:cubicBezTo>
                <a:cubicBezTo>
                  <a:pt x="3664" y="20544"/>
                  <a:pt x="3575" y="20287"/>
                  <a:pt x="3575" y="19988"/>
                </a:cubicBezTo>
                <a:lnTo>
                  <a:pt x="3575" y="7555"/>
                </a:lnTo>
                <a:lnTo>
                  <a:pt x="788" y="7555"/>
                </a:lnTo>
                <a:cubicBezTo>
                  <a:pt x="377" y="7555"/>
                  <a:pt x="126" y="7419"/>
                  <a:pt x="33" y="7145"/>
                </a:cubicBezTo>
                <a:cubicBezTo>
                  <a:pt x="-61" y="6872"/>
                  <a:pt x="47" y="6530"/>
                  <a:pt x="353" y="6123"/>
                </a:cubicBezTo>
                <a:lnTo>
                  <a:pt x="4665" y="392"/>
                </a:lnTo>
                <a:cubicBezTo>
                  <a:pt x="4850" y="133"/>
                  <a:pt x="5089" y="0"/>
                  <a:pt x="5372" y="0"/>
                </a:cubicBezTo>
                <a:cubicBezTo>
                  <a:pt x="5662" y="0"/>
                  <a:pt x="5903" y="133"/>
                  <a:pt x="6090" y="392"/>
                </a:cubicBezTo>
                <a:lnTo>
                  <a:pt x="10402" y="6123"/>
                </a:lnTo>
                <a:cubicBezTo>
                  <a:pt x="10709" y="6530"/>
                  <a:pt x="10814" y="6872"/>
                  <a:pt x="10723" y="7145"/>
                </a:cubicBezTo>
                <a:cubicBezTo>
                  <a:pt x="10629" y="7419"/>
                  <a:pt x="10376" y="7555"/>
                  <a:pt x="9967" y="7555"/>
                </a:cubicBezTo>
                <a:lnTo>
                  <a:pt x="7166" y="7555"/>
                </a:lnTo>
                <a:lnTo>
                  <a:pt x="7166" y="16747"/>
                </a:lnTo>
                <a:lnTo>
                  <a:pt x="9108" y="16747"/>
                </a:lnTo>
                <a:close/>
                <a:moveTo>
                  <a:pt x="20690" y="14045"/>
                </a:moveTo>
                <a:cubicBezTo>
                  <a:pt x="21101" y="14045"/>
                  <a:pt x="21352" y="14184"/>
                  <a:pt x="21445" y="14457"/>
                </a:cubicBezTo>
                <a:cubicBezTo>
                  <a:pt x="21539" y="14731"/>
                  <a:pt x="21431" y="15070"/>
                  <a:pt x="21127" y="15477"/>
                </a:cubicBezTo>
                <a:lnTo>
                  <a:pt x="16813" y="21208"/>
                </a:lnTo>
                <a:cubicBezTo>
                  <a:pt x="16626" y="21467"/>
                  <a:pt x="16389" y="21600"/>
                  <a:pt x="16106" y="21600"/>
                </a:cubicBezTo>
                <a:cubicBezTo>
                  <a:pt x="15814" y="21600"/>
                  <a:pt x="15575" y="21467"/>
                  <a:pt x="15388" y="21208"/>
                </a:cubicBezTo>
                <a:lnTo>
                  <a:pt x="11076" y="15477"/>
                </a:lnTo>
                <a:cubicBezTo>
                  <a:pt x="10769" y="15070"/>
                  <a:pt x="10662" y="14731"/>
                  <a:pt x="10755" y="14457"/>
                </a:cubicBezTo>
                <a:cubicBezTo>
                  <a:pt x="10849" y="14183"/>
                  <a:pt x="11099" y="14045"/>
                  <a:pt x="11511" y="14045"/>
                </a:cubicBezTo>
                <a:lnTo>
                  <a:pt x="14312" y="14045"/>
                </a:lnTo>
                <a:lnTo>
                  <a:pt x="14312" y="4881"/>
                </a:lnTo>
                <a:lnTo>
                  <a:pt x="12363" y="4881"/>
                </a:lnTo>
                <a:cubicBezTo>
                  <a:pt x="12316" y="4791"/>
                  <a:pt x="12271" y="4698"/>
                  <a:pt x="12220" y="4605"/>
                </a:cubicBezTo>
                <a:cubicBezTo>
                  <a:pt x="12171" y="4509"/>
                  <a:pt x="12117" y="4418"/>
                  <a:pt x="12056" y="4328"/>
                </a:cubicBezTo>
                <a:lnTo>
                  <a:pt x="9214" y="556"/>
                </a:lnTo>
                <a:lnTo>
                  <a:pt x="16998" y="556"/>
                </a:lnTo>
                <a:cubicBezTo>
                  <a:pt x="17243" y="556"/>
                  <a:pt x="17452" y="658"/>
                  <a:pt x="17627" y="861"/>
                </a:cubicBezTo>
                <a:cubicBezTo>
                  <a:pt x="17798" y="1061"/>
                  <a:pt x="17882" y="1321"/>
                  <a:pt x="17882" y="1637"/>
                </a:cubicBezTo>
                <a:lnTo>
                  <a:pt x="17882" y="14045"/>
                </a:lnTo>
                <a:lnTo>
                  <a:pt x="20690" y="14045"/>
                </a:lnTo>
                <a:close/>
              </a:path>
            </a:pathLst>
          </a:custGeom>
          <a:solidFill>
            <a:srgbClr val="324B0F"/>
          </a:solidFill>
          <a:ln>
            <a:noFill/>
          </a:ln>
        </p:spPr>
        <p:txBody>
          <a:bodyPr/>
          <a:lstStyle/>
          <a:p>
            <a:pPr marR="0" lvl="0" indent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lang="zh-CN" altLang="en-US" kern="0" smtClean="0">
              <a:solidFill>
                <a:sysClr val="windowText" lastClr="000000"/>
              </a:solidFill>
            </a:endParaRPr>
          </a:p>
        </p:txBody>
      </p:sp>
      <p:sp>
        <p:nvSpPr>
          <p:cNvPr id="30" name="矩形 1"/>
          <p:cNvSpPr>
            <a:spLocks noChangeArrowheads="1"/>
          </p:cNvSpPr>
          <p:nvPr/>
        </p:nvSpPr>
        <p:spPr bwMode="auto">
          <a:xfrm>
            <a:off x="4860032" y="3291830"/>
            <a:ext cx="3528392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zh-CN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The first hydrogen-powered tram of 6.5 kilometers long with 10 stations, expected to put into use in Nov. of 2019.</a:t>
            </a:r>
            <a:endParaRPr lang="zh-CN" altLang="zh-CN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algn="just">
              <a:defRPr/>
            </a:pPr>
            <a:endParaRPr lang="zh-CN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31" name="矩形 30"/>
          <p:cNvSpPr>
            <a:spLocks noChangeArrowheads="1"/>
          </p:cNvSpPr>
          <p:nvPr/>
        </p:nvSpPr>
        <p:spPr bwMode="auto">
          <a:xfrm>
            <a:off x="1555750" y="267494"/>
            <a:ext cx="52851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600" b="1" dirty="0" smtClean="0">
                <a:latin typeface="微软雅黑"/>
                <a:ea typeface="微软雅黑"/>
                <a:cs typeface="微软雅黑"/>
              </a:rPr>
              <a:t>FOSHAN EXPERIENCE</a:t>
            </a:r>
            <a:r>
              <a:rPr lang="en-US" altLang="zh-CN" sz="1600" dirty="0" smtClean="0">
                <a:latin typeface="微软雅黑"/>
                <a:ea typeface="微软雅黑"/>
                <a:cs typeface="微软雅黑"/>
              </a:rPr>
              <a:t>—Achievements and Goals  </a:t>
            </a:r>
            <a:endParaRPr lang="zh-CN" altLang="en-US" sz="1600" dirty="0">
              <a:latin typeface="微软雅黑"/>
              <a:ea typeface="微软雅黑"/>
              <a:cs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10283824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60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2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repeatCount="2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repeatCount="2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repeatCount="2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00"/>
                            </p:stCondLst>
                            <p:childTnLst>
                              <p:par>
                                <p:cTn id="25" presetID="2" presetClass="entr" presetSubtype="9" decel="6666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00"/>
                            </p:stCondLst>
                            <p:childTnLst>
                              <p:par>
                                <p:cTn id="30" presetID="2" presetClass="entr" presetSubtype="12" decel="6666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3" decel="6666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300"/>
                            </p:stCondLst>
                            <p:childTnLst>
                              <p:par>
                                <p:cTn id="40" presetID="2" presetClass="entr" presetSubtype="6" decel="6666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3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3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1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3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3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4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7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4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4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69" grpId="0" animBg="1"/>
      <p:bldP spid="70" grpId="0" animBg="1"/>
      <p:bldP spid="71" grpId="0" animBg="1"/>
      <p:bldP spid="72" grpId="0" animBg="1"/>
      <p:bldP spid="64" grpId="0"/>
      <p:bldP spid="67" grpId="0"/>
      <p:bldP spid="30" grpId="0"/>
      <p:bldP spid="31" grpId="0"/>
    </p:bldLst>
  </p:timing>
</p:sld>
</file>

<file path=ppt/theme/theme1.xml><?xml version="1.0" encoding="utf-8"?>
<a:theme xmlns:a="http://schemas.openxmlformats.org/drawingml/2006/main" name="第一PPT，www.1ppt.com​">
  <a:themeElements>
    <a:clrScheme name="自定义 2">
      <a:dk1>
        <a:sysClr val="windowText" lastClr="000000"/>
      </a:dk1>
      <a:lt1>
        <a:sysClr val="window" lastClr="FFFFFF"/>
      </a:lt1>
      <a:dk2>
        <a:srgbClr val="323232"/>
      </a:dk2>
      <a:lt2>
        <a:srgbClr val="8DC182"/>
      </a:lt2>
      <a:accent1>
        <a:srgbClr val="8DC182"/>
      </a:accent1>
      <a:accent2>
        <a:srgbClr val="B3D5AB"/>
      </a:accent2>
      <a:accent3>
        <a:srgbClr val="A9DB66"/>
      </a:accent3>
      <a:accent4>
        <a:srgbClr val="4E8542"/>
      </a:accent4>
      <a:accent5>
        <a:srgbClr val="3A6331"/>
      </a:accent5>
      <a:accent6>
        <a:srgbClr val="50771B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12985</TotalTime>
  <Words>206</Words>
  <Application>Microsoft Office PowerPoint</Application>
  <PresentationFormat>On-screen Show (16:9)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第一PPT，www.1ppt.com​</vt:lpstr>
      <vt:lpstr>PowerPoint Presentation</vt:lpstr>
      <vt:lpstr>PowerPoint Presentation</vt:lpstr>
      <vt:lpstr>PowerPoint Presentation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新能源汽车</dc:title>
  <dc:creator>第一PPT</dc:creator>
  <cp:keywords>www.1ppt.com</cp:keywords>
  <cp:lastModifiedBy>yiqian.zhang</cp:lastModifiedBy>
  <cp:revision>2138</cp:revision>
  <dcterms:created xsi:type="dcterms:W3CDTF">2014-06-06T07:22:15Z</dcterms:created>
  <dcterms:modified xsi:type="dcterms:W3CDTF">2019-10-14T08:07:49Z</dcterms:modified>
</cp:coreProperties>
</file>