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037" r:id="rId2"/>
    <p:sldId id="1194" r:id="rId3"/>
    <p:sldId id="1196" r:id="rId4"/>
    <p:sldId id="1104" r:id="rId5"/>
    <p:sldId id="1110" r:id="rId6"/>
    <p:sldId id="1221" r:id="rId7"/>
    <p:sldId id="1094" r:id="rId8"/>
  </p:sldIdLst>
  <p:sldSz cx="9144000" cy="5143500" type="screen16x9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2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480">
          <p15:clr>
            <a:srgbClr val="A4A3A4"/>
          </p15:clr>
        </p15:guide>
        <p15:guide id="5" pos="2880">
          <p15:clr>
            <a:srgbClr val="A4A3A4"/>
          </p15:clr>
        </p15:guide>
        <p15:guide id="6" pos="5472">
          <p15:clr>
            <a:srgbClr val="A4A3A4"/>
          </p15:clr>
        </p15:guide>
        <p15:guide id="7" pos="192">
          <p15:clr>
            <a:srgbClr val="A4A3A4"/>
          </p15:clr>
        </p15:guide>
        <p15:guide id="8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2B2B2"/>
    <a:srgbClr val="DDDDDD"/>
    <a:srgbClr val="E12129"/>
    <a:srgbClr val="66FF33"/>
    <a:srgbClr val="FF9999"/>
    <a:srgbClr val="FF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0" autoAdjust="0"/>
    <p:restoredTop sz="94491" autoAdjust="0"/>
  </p:normalViewPr>
  <p:slideViewPr>
    <p:cSldViewPr>
      <p:cViewPr>
        <p:scale>
          <a:sx n="80" d="100"/>
          <a:sy n="80" d="100"/>
        </p:scale>
        <p:origin x="-816" y="-264"/>
      </p:cViewPr>
      <p:guideLst>
        <p:guide orient="horz" pos="3096"/>
        <p:guide orient="horz" pos="1620"/>
        <p:guide orient="horz" pos="72"/>
        <p:guide orient="horz" pos="360"/>
        <p:guide pos="2880"/>
        <p:guide pos="5472"/>
        <p:guide pos="192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fsvcr04\amt66$\gruppen\STEP\Fortschreibung%202013\Zuarbeiten%20zum%20STEP\Modal%20Split\MSTabell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Modal Split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Tabelle1!$B$5</c:f>
              <c:strCache>
                <c:ptCount val="1"/>
                <c:pt idx="0">
                  <c:v>MIV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Tabelle1!$C$4:$F$4</c:f>
              <c:strCache>
                <c:ptCount val="4"/>
                <c:pt idx="0">
                  <c:v>SrV 2003</c:v>
                </c:pt>
                <c:pt idx="1">
                  <c:v>SrV 2008</c:v>
                </c:pt>
                <c:pt idx="2">
                  <c:v>Ziel 2015 </c:v>
                </c:pt>
                <c:pt idx="3">
                  <c:v>Ziel 2025 </c:v>
                </c:pt>
              </c:strCache>
            </c:strRef>
          </c:cat>
          <c:val>
            <c:numRef>
              <c:f>Tabelle1!$C$5:$F$5</c:f>
              <c:numCache>
                <c:formatCode>0.0%</c:formatCode>
                <c:ptCount val="4"/>
                <c:pt idx="0">
                  <c:v>0.44</c:v>
                </c:pt>
                <c:pt idx="1">
                  <c:v>0.39600000000000002</c:v>
                </c:pt>
                <c:pt idx="2">
                  <c:v>0.32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2E-4697-AAFD-329A6D699CFD}"/>
            </c:ext>
          </c:extLst>
        </c:ser>
        <c:ser>
          <c:idx val="1"/>
          <c:order val="1"/>
          <c:tx>
            <c:strRef>
              <c:f>Tabelle1!$B$6</c:f>
              <c:strCache>
                <c:ptCount val="1"/>
                <c:pt idx="0">
                  <c:v>ÖV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Tabelle1!$C$4:$F$4</c:f>
              <c:strCache>
                <c:ptCount val="4"/>
                <c:pt idx="0">
                  <c:v>SrV 2003</c:v>
                </c:pt>
                <c:pt idx="1">
                  <c:v>SrV 2008</c:v>
                </c:pt>
                <c:pt idx="2">
                  <c:v>Ziel 2015 </c:v>
                </c:pt>
                <c:pt idx="3">
                  <c:v>Ziel 2025 </c:v>
                </c:pt>
              </c:strCache>
            </c:strRef>
          </c:cat>
          <c:val>
            <c:numRef>
              <c:f>Tabelle1!$C$6:$F$6</c:f>
              <c:numCache>
                <c:formatCode>0.0%</c:formatCode>
                <c:ptCount val="4"/>
                <c:pt idx="0">
                  <c:v>0.17299999999999999</c:v>
                </c:pt>
                <c:pt idx="1">
                  <c:v>0.188</c:v>
                </c:pt>
                <c:pt idx="2">
                  <c:v>0.23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2E-4697-AAFD-329A6D699CFD}"/>
            </c:ext>
          </c:extLst>
        </c:ser>
        <c:ser>
          <c:idx val="2"/>
          <c:order val="2"/>
          <c:tx>
            <c:strRef>
              <c:f>Tabelle1!$B$7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Tabelle1!$C$4:$F$4</c:f>
              <c:strCache>
                <c:ptCount val="4"/>
                <c:pt idx="0">
                  <c:v>SrV 2003</c:v>
                </c:pt>
                <c:pt idx="1">
                  <c:v>SrV 2008</c:v>
                </c:pt>
                <c:pt idx="2">
                  <c:v>Ziel 2015 </c:v>
                </c:pt>
                <c:pt idx="3">
                  <c:v>Ziel 2025 </c:v>
                </c:pt>
              </c:strCache>
            </c:strRef>
          </c:cat>
          <c:val>
            <c:numRef>
              <c:f>Tabelle1!$C$7:$F$7</c:f>
              <c:numCache>
                <c:formatCode>0.0%</c:formatCode>
                <c:ptCount val="4"/>
                <c:pt idx="0">
                  <c:v>0.124</c:v>
                </c:pt>
                <c:pt idx="1">
                  <c:v>0.14399999999999999</c:v>
                </c:pt>
                <c:pt idx="2">
                  <c:v>0.17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2E-4697-AAFD-329A6D699CFD}"/>
            </c:ext>
          </c:extLst>
        </c:ser>
        <c:ser>
          <c:idx val="3"/>
          <c:order val="3"/>
          <c:tx>
            <c:strRef>
              <c:f>Tabelle1!$B$8</c:f>
              <c:strCache>
                <c:ptCount val="1"/>
                <c:pt idx="0">
                  <c:v>Fuß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Tabelle1!$C$4:$F$4</c:f>
              <c:strCache>
                <c:ptCount val="4"/>
                <c:pt idx="0">
                  <c:v>SrV 2003</c:v>
                </c:pt>
                <c:pt idx="1">
                  <c:v>SrV 2008</c:v>
                </c:pt>
                <c:pt idx="2">
                  <c:v>Ziel 2015 </c:v>
                </c:pt>
                <c:pt idx="3">
                  <c:v>Ziel 2025 </c:v>
                </c:pt>
              </c:strCache>
            </c:strRef>
          </c:cat>
          <c:val>
            <c:numRef>
              <c:f>Tabelle1!$C$8:$F$8</c:f>
              <c:numCache>
                <c:formatCode>0.0%</c:formatCode>
                <c:ptCount val="4"/>
                <c:pt idx="0">
                  <c:v>0.26300000000000001</c:v>
                </c:pt>
                <c:pt idx="1">
                  <c:v>0.27300000000000002</c:v>
                </c:pt>
                <c:pt idx="2">
                  <c:v>0.28000000000000003</c:v>
                </c:pt>
                <c:pt idx="3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2E-4697-AAFD-329A6D699C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9051008"/>
        <c:axId val="139052544"/>
      </c:barChart>
      <c:catAx>
        <c:axId val="139051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052544"/>
        <c:crosses val="autoZero"/>
        <c:auto val="1"/>
        <c:lblAlgn val="ctr"/>
        <c:lblOffset val="100"/>
        <c:noMultiLvlLbl val="0"/>
      </c:catAx>
      <c:valAx>
        <c:axId val="139052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0510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50000"/>
      </a:srgbClr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9F2C0B41-3DC3-463A-9003-BF737B93E9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EF50A0E4-2D3C-4BBE-A544-565A3D8B9A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6" name="Rectangle 4">
            <a:extLst>
              <a:ext uri="{FF2B5EF4-FFF2-40B4-BE49-F238E27FC236}">
                <a16:creationId xmlns="" xmlns:a16="http://schemas.microsoft.com/office/drawing/2014/main" id="{16F675E4-1063-4BB3-A31D-8C2E898EDA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4517" name="Rectangle 5">
            <a:extLst>
              <a:ext uri="{FF2B5EF4-FFF2-40B4-BE49-F238E27FC236}">
                <a16:creationId xmlns="" xmlns:a16="http://schemas.microsoft.com/office/drawing/2014/main" id="{10288A85-9F30-4979-846E-F4FBB2D1DE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DA3FDE-EAF5-4119-B442-BFF422E705F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278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8FB096F1-9769-4AF7-BB5D-C6F28D6108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C8AF50CC-6D4A-4B3C-954C-A5D95CAE25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="" xmlns:a16="http://schemas.microsoft.com/office/drawing/2014/main" id="{9D1010E5-A196-4EC6-9504-A3199065C1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="" xmlns:a16="http://schemas.microsoft.com/office/drawing/2014/main" id="{8C9E1DFA-51C2-4E9C-8995-2383A08360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6087" name="Rectangle 7">
            <a:extLst>
              <a:ext uri="{FF2B5EF4-FFF2-40B4-BE49-F238E27FC236}">
                <a16:creationId xmlns="" xmlns:a16="http://schemas.microsoft.com/office/drawing/2014/main" id="{31687C6E-8B7F-46C4-A758-7D59313BD7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F04CA9-9CC2-43A8-AB24-517AA2C1C99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30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" name="Notizenplatzhalter 2">
            <a:extLst>
              <a:ext uri="{FF2B5EF4-FFF2-40B4-BE49-F238E27FC236}">
                <a16:creationId xmlns="" xmlns:a16="http://schemas.microsoft.com/office/drawing/2014/main" id="{39130570-FAF0-4DB3-BF40-2DF0D233C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Leipzig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691" indent="-177691">
              <a:buFontTx/>
              <a:buChar char="-"/>
              <a:defRPr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fair,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airport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BMW, Porsche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amazon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91" indent="-177691">
              <a:buFontTx/>
              <a:buChar char="-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historic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  Large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691" indent="-177691">
              <a:buFontTx/>
              <a:buChar char="-"/>
              <a:defRPr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Leipzig New Lake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arose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7691" indent="-177691">
              <a:buFontTx/>
              <a:buChar char="-"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5B65E6-508B-4FAE-A892-AE4D4D8D703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68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indent="-238125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013" indent="-236538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92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64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36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813" indent="-236538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87D3E5-A383-4DFD-BA11-F73F0DA00A28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5400"/>
          </a:xfrm>
          <a:solidFill>
            <a:srgbClr val="FFFFFF"/>
          </a:solidFill>
          <a:ln/>
        </p:spPr>
      </p:sp>
      <p:sp>
        <p:nvSpPr>
          <p:cNvPr id="757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8588" cy="1825625"/>
          </a:xfrm>
          <a:noFill/>
        </p:spPr>
        <p:txBody>
          <a:bodyPr lIns="99094" tIns="49358" rIns="99094" bIns="49358">
            <a:spAutoFit/>
          </a:bodyPr>
          <a:lstStyle/>
          <a:p>
            <a:pPr defTabSz="449263" eaLnBrk="1" hangingPunct="1">
              <a:lnSpc>
                <a:spcPct val="95000"/>
              </a:lnSpc>
              <a:spcBef>
                <a:spcPts val="450"/>
              </a:spcBef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mtClean="0">
                <a:cs typeface="Lucida Sans Unicode" panose="020B0602030504020204" pitchFamily="34" charset="0"/>
              </a:rPr>
              <a:t>erste Idee 1892 bei Vertrag zum Bau des Hauptbahnhofes und Erhalt Bayerischer Bahnhof</a:t>
            </a:r>
          </a:p>
          <a:p>
            <a:pPr defTabSz="449263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mtClean="0">
                <a:cs typeface="Lucida Sans Unicode" panose="020B0602030504020204" pitchFamily="34" charset="0"/>
              </a:rPr>
              <a:t>reichlich 100 Jahre bis zu Realisierung des Projektes</a:t>
            </a:r>
          </a:p>
          <a:p>
            <a:pPr defTabSz="449263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mtClean="0">
                <a:cs typeface="Lucida Sans Unicode" panose="020B0602030504020204" pitchFamily="34" charset="0"/>
              </a:rPr>
              <a:t>Bund, Freistaat Sachsen, Die Bahn, Stadt Leipzig: Rahmenfinanzierungsvereinbarung 18.03.2002</a:t>
            </a:r>
          </a:p>
          <a:p>
            <a:pPr defTabSz="449263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mtClean="0">
                <a:cs typeface="Lucida Sans Unicode" panose="020B0602030504020204" pitchFamily="34" charset="0"/>
              </a:rPr>
              <a:t>Finanzierungsvertrag, Projektvertrag, Kostenteilungsvertrag 23.05.2003</a:t>
            </a:r>
          </a:p>
          <a:p>
            <a:pPr defTabSz="449263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mtClean="0">
                <a:cs typeface="Lucida Sans Unicode" panose="020B0602030504020204" pitchFamily="34" charset="0"/>
              </a:rPr>
              <a:t>erster Rammschlag für CGV-Schacht am MdBK am 09.07.2003</a:t>
            </a:r>
          </a:p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 smtClean="0"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7CD6-B730-445E-A609-64BA167F6D8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41264584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35E7-28A0-4C7D-AD14-5D0692A1065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3563848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114300"/>
            <a:ext cx="2095500" cy="4800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14300"/>
            <a:ext cx="6134100" cy="4800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31AF-AB10-4C22-9495-2FD8382F16A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37903129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>
            <a:extLst>
              <a:ext uri="{FF2B5EF4-FFF2-40B4-BE49-F238E27FC236}">
                <a16:creationId xmlns="" xmlns:a16="http://schemas.microsoft.com/office/drawing/2014/main" id="{6304734B-B05E-4B52-AF46-8DFE18DCB31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8839200" y="0"/>
            <a:ext cx="304800" cy="51435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5" name="Rectangle 51">
            <a:extLst>
              <a:ext uri="{FF2B5EF4-FFF2-40B4-BE49-F238E27FC236}">
                <a16:creationId xmlns="" xmlns:a16="http://schemas.microsoft.com/office/drawing/2014/main" id="{91BB03FC-826F-4770-B040-B63388584C3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8839200" y="4914900"/>
            <a:ext cx="304800" cy="228600"/>
          </a:xfrm>
          <a:prstGeom prst="rect">
            <a:avLst/>
          </a:prstGeom>
          <a:solidFill>
            <a:srgbClr val="0E31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6" name="Rectangle 52">
            <a:extLst>
              <a:ext uri="{FF2B5EF4-FFF2-40B4-BE49-F238E27FC236}">
                <a16:creationId xmlns="" xmlns:a16="http://schemas.microsoft.com/office/drawing/2014/main" id="{1E11FA4D-B3DC-46B7-B074-A0B1B4EB12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39200" y="0"/>
            <a:ext cx="304800" cy="5715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7" name="Line 53"/>
          <p:cNvSpPr>
            <a:spLocks noChangeShapeType="1"/>
          </p:cNvSpPr>
          <p:nvPr userDrawn="1"/>
        </p:nvSpPr>
        <p:spPr bwMode="auto">
          <a:xfrm flipH="1">
            <a:off x="8839200" y="571500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54"/>
          <p:cNvSpPr>
            <a:spLocks noChangeShapeType="1"/>
          </p:cNvSpPr>
          <p:nvPr userDrawn="1"/>
        </p:nvSpPr>
        <p:spPr bwMode="auto">
          <a:xfrm flipH="1">
            <a:off x="8839200" y="4914900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Picture 57" descr="G:\GRUPPEN\PRESSE\Kommunikation\Design\Wappen ab 10.2004\Wa für Office - PNG\Wa-sw-7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14300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924800" cy="68699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de-DE" altLang="de-DE" noProof="0"/>
              <a:t>Klicken Sie hier, um den Zwischentitel zu bearbeiten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78819"/>
            <a:ext cx="7924800" cy="1907381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pPr lvl="0"/>
            <a:r>
              <a:rPr lang="de-DE" altLang="de-DE" noProof="0"/>
              <a:t>Klicken Sie, um das Format des Untertitelmasters zu bearbeiten</a:t>
            </a:r>
          </a:p>
        </p:txBody>
      </p:sp>
      <p:sp>
        <p:nvSpPr>
          <p:cNvPr id="10" name="Rectangle 49">
            <a:extLst>
              <a:ext uri="{FF2B5EF4-FFF2-40B4-BE49-F238E27FC236}">
                <a16:creationId xmlns="" xmlns:a16="http://schemas.microsoft.com/office/drawing/2014/main" id="{D7E86B72-300B-4543-B538-6CBE028CDE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CEFD-4C10-4975-A012-C3A5F1CA25F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12358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7397-90C8-4495-8189-E08085E85D6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11254595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5715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5715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FEF4-6FEB-4948-9C87-269DA76AB96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595960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47EF-B27F-4D85-B51C-BEF615E1C01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67119572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7645-5092-4FAD-B2C6-13B255243CE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307648314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A404-7ABB-46BC-8A6C-3B8B2A8AD00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3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207855705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8435-0373-4B19-8C28-3E760B9BA4F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428128403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80FE-9B94-4034-963D-27B55411022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</p:spTree>
    <p:extLst>
      <p:ext uri="{BB962C8B-B14F-4D97-AF65-F5344CB8AC3E}">
        <p14:creationId xmlns:p14="http://schemas.microsoft.com/office/powerpoint/2010/main" val="39757099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>
            <a:extLst>
              <a:ext uri="{FF2B5EF4-FFF2-40B4-BE49-F238E27FC236}">
                <a16:creationId xmlns="" xmlns:a16="http://schemas.microsoft.com/office/drawing/2014/main" id="{06E54B6D-C4CF-4350-8659-BE7031891C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39200" y="0"/>
            <a:ext cx="304800" cy="51435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27" name="Rectangle 32">
            <a:extLst>
              <a:ext uri="{FF2B5EF4-FFF2-40B4-BE49-F238E27FC236}">
                <a16:creationId xmlns="" xmlns:a16="http://schemas.microsoft.com/office/drawing/2014/main" id="{ED3F7798-E6D2-421A-9089-20D0894A15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39200" y="4914900"/>
            <a:ext cx="304800" cy="228600"/>
          </a:xfrm>
          <a:prstGeom prst="rect">
            <a:avLst/>
          </a:prstGeom>
          <a:solidFill>
            <a:srgbClr val="0E31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65" name="Rectangle 41">
            <a:extLst>
              <a:ext uri="{FF2B5EF4-FFF2-40B4-BE49-F238E27FC236}">
                <a16:creationId xmlns="" xmlns:a16="http://schemas.microsoft.com/office/drawing/2014/main" id="{CCF91272-7AA6-4F57-B18C-C11284FA92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388175-9822-4862-BDD7-A7B3256B0F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1029" name="Picture 46" descr="G:\GRUPPEN\PRESSE\Kommunikation\Design\Wappen ab 10.2004\Wa für Office - PNG\Wa-sw-7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745"/>
            <a:ext cx="400050" cy="4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4300"/>
            <a:ext cx="762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 hier, um die Überschrift zu bearbeiten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1500"/>
            <a:ext cx="838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 hier, um die Inhalte der Folie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33">
            <a:extLst>
              <a:ext uri="{FF2B5EF4-FFF2-40B4-BE49-F238E27FC236}">
                <a16:creationId xmlns="" xmlns:a16="http://schemas.microsoft.com/office/drawing/2014/main" id="{5B1AF157-B736-44F8-8E0B-9E1DE05D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5715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67" name="Rectangle 43">
            <a:extLst>
              <a:ext uri="{FF2B5EF4-FFF2-40B4-BE49-F238E27FC236}">
                <a16:creationId xmlns="" xmlns:a16="http://schemas.microsoft.com/office/drawing/2014/main" id="{0E79CF68-1C20-4704-9BE4-7193C7512E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4914900"/>
            <a:ext cx="594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40404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Verkehrs- und Tiefbauamt</a:t>
            </a:r>
          </a:p>
        </p:txBody>
      </p:sp>
      <p:sp>
        <p:nvSpPr>
          <p:cNvPr id="1068" name="Rectangle 44">
            <a:extLst>
              <a:ext uri="{FF2B5EF4-FFF2-40B4-BE49-F238E27FC236}">
                <a16:creationId xmlns="" xmlns:a16="http://schemas.microsoft.com/office/drawing/2014/main" id="{F73F9E82-BC44-4232-93B3-E30094CBD0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0" y="49149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0404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15.10.2012</a:t>
            </a:r>
          </a:p>
        </p:txBody>
      </p:sp>
      <p:sp>
        <p:nvSpPr>
          <p:cNvPr id="1035" name="Text Box 45">
            <a:extLst>
              <a:ext uri="{FF2B5EF4-FFF2-40B4-BE49-F238E27FC236}">
                <a16:creationId xmlns="" xmlns:a16="http://schemas.microsoft.com/office/drawing/2014/main" id="{54AC109C-88F7-4ECC-B979-9B6E36577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14900"/>
            <a:ext cx="1085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>
                <a:solidFill>
                  <a:srgbClr val="404040"/>
                </a:solidFill>
                <a:cs typeface="+mn-cs"/>
              </a:rPr>
              <a:t>Stadt Leipzig  - </a:t>
            </a:r>
          </a:p>
        </p:txBody>
      </p:sp>
      <p:sp>
        <p:nvSpPr>
          <p:cNvPr id="1036" name="Line 35"/>
          <p:cNvSpPr>
            <a:spLocks noChangeShapeType="1"/>
          </p:cNvSpPr>
          <p:nvPr/>
        </p:nvSpPr>
        <p:spPr bwMode="auto">
          <a:xfrm flipH="1">
            <a:off x="8839200" y="4914900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Line 34"/>
          <p:cNvSpPr>
            <a:spLocks noChangeShapeType="1"/>
          </p:cNvSpPr>
          <p:nvPr/>
        </p:nvSpPr>
        <p:spPr bwMode="auto">
          <a:xfrm flipH="1">
            <a:off x="8839200" y="571500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3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n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404040"/>
        </a:buClr>
        <a:buSzPct val="120000"/>
        <a:buChar char="–"/>
        <a:defRPr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SzPct val="120000"/>
        <a:buFont typeface="Wingdings" panose="05000000000000000000" pitchFamily="2" charset="2"/>
        <a:buChar char="§"/>
        <a:defRPr sz="16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rgbClr val="40404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Torben.Heinemann@Leipzi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81534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8153400" cy="1143000"/>
          </a:xfrm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0"/>
              </a:spcAft>
            </a:pPr>
            <a:r>
              <a:rPr lang="en-US" altLang="de-DE" sz="3600" dirty="0" smtClean="0"/>
              <a:t>Sustainable Mobility </a:t>
            </a:r>
            <a:br>
              <a:rPr lang="en-US" altLang="de-DE" sz="3600" dirty="0" smtClean="0"/>
            </a:br>
            <a:r>
              <a:rPr lang="en-US" altLang="de-DE" sz="3600" dirty="0" smtClean="0"/>
              <a:t>Made in Leipzig</a:t>
            </a:r>
            <a:endParaRPr lang="de-DE" altLang="de-DE" sz="3500" b="0" dirty="0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95686"/>
            <a:ext cx="7772400" cy="1943100"/>
          </a:xfrm>
        </p:spPr>
        <p:txBody>
          <a:bodyPr/>
          <a:lstStyle/>
          <a:p>
            <a:pPr eaLnBrk="1" hangingPunct="1"/>
            <a:r>
              <a:rPr lang="de-DE" altLang="de-DE" sz="2000" dirty="0" smtClean="0"/>
              <a:t> </a:t>
            </a:r>
          </a:p>
          <a:p>
            <a:pPr eaLnBrk="1" hangingPunct="1"/>
            <a:r>
              <a:rPr lang="de-DE" altLang="de-DE" dirty="0" smtClean="0">
                <a:solidFill>
                  <a:schemeClr val="tx1"/>
                </a:solidFill>
              </a:rPr>
              <a:t>Leipzig, 16.10.2019</a:t>
            </a:r>
          </a:p>
          <a:p>
            <a:pPr eaLnBrk="1" hangingPunct="1"/>
            <a:endParaRPr lang="de-DE" altLang="de-DE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DE" altLang="de-DE" dirty="0" smtClean="0">
                <a:solidFill>
                  <a:schemeClr val="tx1"/>
                </a:solidFill>
              </a:rPr>
              <a:t>Dipl.-Ing. Torben Heinemann</a:t>
            </a:r>
          </a:p>
          <a:p>
            <a:pPr eaLnBrk="1" hangingPunct="1"/>
            <a:r>
              <a:rPr lang="de-DE" altLang="de-DE" dirty="0" smtClean="0">
                <a:solidFill>
                  <a:schemeClr val="tx1"/>
                </a:solidFill>
              </a:rPr>
              <a:t>City </a:t>
            </a:r>
            <a:r>
              <a:rPr lang="de-DE" altLang="de-DE" dirty="0" err="1" smtClean="0">
                <a:solidFill>
                  <a:schemeClr val="tx1"/>
                </a:solidFill>
              </a:rPr>
              <a:t>of</a:t>
            </a:r>
            <a:r>
              <a:rPr lang="de-DE" altLang="de-DE" dirty="0" smtClean="0">
                <a:solidFill>
                  <a:schemeClr val="tx1"/>
                </a:solidFill>
              </a:rPr>
              <a:t> Leipzig</a:t>
            </a:r>
          </a:p>
          <a:p>
            <a:pPr eaLnBrk="1" hangingPunct="1"/>
            <a:r>
              <a:rPr lang="de-DE" altLang="de-DE" dirty="0" smtClean="0">
                <a:solidFill>
                  <a:schemeClr val="tx1"/>
                </a:solidFill>
              </a:rPr>
              <a:t>Office </a:t>
            </a:r>
            <a:r>
              <a:rPr lang="de-DE" altLang="de-DE" dirty="0" err="1" smtClean="0">
                <a:solidFill>
                  <a:schemeClr val="tx1"/>
                </a:solidFill>
              </a:rPr>
              <a:t>for</a:t>
            </a:r>
            <a:r>
              <a:rPr lang="de-DE" altLang="de-DE" dirty="0" smtClean="0">
                <a:solidFill>
                  <a:schemeClr val="tx1"/>
                </a:solidFill>
              </a:rPr>
              <a:t> Traffic </a:t>
            </a:r>
            <a:r>
              <a:rPr lang="de-DE" altLang="de-DE" dirty="0" err="1" smtClean="0">
                <a:solidFill>
                  <a:schemeClr val="tx1"/>
                </a:solidFill>
              </a:rPr>
              <a:t>Planning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and</a:t>
            </a:r>
            <a:r>
              <a:rPr lang="de-DE" altLang="de-DE" dirty="0" smtClean="0">
                <a:solidFill>
                  <a:schemeClr val="tx1"/>
                </a:solidFill>
              </a:rPr>
              <a:t> Road </a:t>
            </a:r>
            <a:r>
              <a:rPr lang="de-DE" altLang="de-DE" dirty="0" err="1" smtClean="0">
                <a:solidFill>
                  <a:schemeClr val="tx1"/>
                </a:solidFill>
              </a:rPr>
              <a:t>Construction</a:t>
            </a:r>
            <a:r>
              <a:rPr lang="de-DE" altLang="de-DE" b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5" name="Line 21"/>
          <p:cNvSpPr>
            <a:spLocks noChangeShapeType="1"/>
          </p:cNvSpPr>
          <p:nvPr/>
        </p:nvSpPr>
        <p:spPr bwMode="auto">
          <a:xfrm flipH="1">
            <a:off x="8839200" y="4914900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126" name="Picture 29" descr="G:\GRUPPEN\PRESSE\Kommunikation\Design\Wappen ab 10.2004\Wa für Office - PNG\Wa-l-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4"/>
          <a:stretch>
            <a:fillRect/>
          </a:stretch>
        </p:blipFill>
        <p:spPr bwMode="auto">
          <a:xfrm>
            <a:off x="8289925" y="114300"/>
            <a:ext cx="406400" cy="4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34"/>
          <p:cNvGrpSpPr>
            <a:grpSpLocks/>
          </p:cNvGrpSpPr>
          <p:nvPr/>
        </p:nvGrpSpPr>
        <p:grpSpPr bwMode="auto">
          <a:xfrm>
            <a:off x="5105401" y="4629150"/>
            <a:ext cx="3616325" cy="514350"/>
            <a:chOff x="3072" y="3852"/>
            <a:chExt cx="2422" cy="468"/>
          </a:xfrm>
        </p:grpSpPr>
        <p:pic>
          <p:nvPicPr>
            <p:cNvPr id="5128" name="Picture 35" descr="G:\GRUPPEN\PRESSE\Kommunikation\Design\skyline\skyline-4c-284x5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237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Rectangle 36"/>
            <p:cNvSpPr>
              <a:spLocks noChangeArrowheads="1"/>
            </p:cNvSpPr>
            <p:nvPr/>
          </p:nvSpPr>
          <p:spPr bwMode="auto">
            <a:xfrm>
              <a:off x="3072" y="4272"/>
              <a:ext cx="144" cy="4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chemeClr val="tx2"/>
                </a:buClr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404040"/>
                </a:buClr>
                <a:buSzPct val="120000"/>
                <a:buChar char="–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SzPct val="120000"/>
                <a:buFont typeface="Wingdings" panose="05000000000000000000" pitchFamily="2" charset="2"/>
                <a:buChar char="§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  <a:spcAft>
                <a:spcPct val="50000"/>
              </a:spcAft>
              <a:defRPr/>
            </a:pPr>
            <a:r>
              <a:rPr lang="de-DE" altLang="de-DE" dirty="0"/>
              <a:t>City </a:t>
            </a:r>
            <a:r>
              <a:rPr lang="de-DE" altLang="de-DE" dirty="0" err="1"/>
              <a:t>of</a:t>
            </a:r>
            <a:r>
              <a:rPr lang="de-DE" altLang="de-DE" dirty="0"/>
              <a:t> Leipzig, Germany</a:t>
            </a:r>
            <a:endParaRPr lang="de-DE" altLang="de-DE" b="0" dirty="0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41A79104-8782-482F-8CA3-5032088B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1150267"/>
            <a:ext cx="815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"/>
              </a:spcBef>
              <a:spcAft>
                <a:spcPct val="50000"/>
              </a:spcAft>
              <a:defRPr/>
            </a:pPr>
            <a:endParaRPr lang="de-DE" altLang="de-DE" b="0" kern="0" dirty="0">
              <a:solidFill>
                <a:srgbClr val="000000"/>
              </a:solidFill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043EF5-8941-48BF-9F11-2F025E1D9A2B}" type="slidenum">
              <a:rPr lang="de-DE" altLang="de-DE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mtClean="0">
              <a:solidFill>
                <a:schemeClr val="bg1"/>
              </a:solidFill>
            </a:endParaRPr>
          </a:p>
        </p:txBody>
      </p:sp>
      <p:pic>
        <p:nvPicPr>
          <p:cNvPr id="819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09612"/>
            <a:ext cx="6192688" cy="42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feld 3"/>
          <p:cNvSpPr txBox="1">
            <a:spLocks noChangeArrowheads="1"/>
          </p:cNvSpPr>
          <p:nvPr/>
        </p:nvSpPr>
        <p:spPr bwMode="auto">
          <a:xfrm>
            <a:off x="5796136" y="3057805"/>
            <a:ext cx="28200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 smtClean="0">
                <a:solidFill>
                  <a:srgbClr val="FF0000"/>
                </a:solidFill>
              </a:rPr>
              <a:t>via </a:t>
            </a:r>
            <a:r>
              <a:rPr lang="de-DE" altLang="de-DE" dirty="0" err="1" smtClean="0">
                <a:solidFill>
                  <a:srgbClr val="FF0000"/>
                </a:solidFill>
              </a:rPr>
              <a:t>regia</a:t>
            </a:r>
            <a:r>
              <a:rPr lang="de-DE" altLang="de-DE" dirty="0" smtClean="0">
                <a:solidFill>
                  <a:srgbClr val="FF0000"/>
                </a:solidFill>
              </a:rPr>
              <a:t> + via </a:t>
            </a:r>
            <a:r>
              <a:rPr lang="de-DE" altLang="de-DE" dirty="0" err="1" smtClean="0">
                <a:solidFill>
                  <a:srgbClr val="FF0000"/>
                </a:solidFill>
              </a:rPr>
              <a:t>imperii</a:t>
            </a:r>
            <a:r>
              <a:rPr lang="de-DE" altLang="de-DE" dirty="0" smtClean="0">
                <a:solidFill>
                  <a:srgbClr val="FF0000"/>
                </a:solidFill>
              </a:rPr>
              <a:t> 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 smtClean="0">
                <a:solidFill>
                  <a:srgbClr val="FF0000"/>
                </a:solidFill>
              </a:rPr>
              <a:t>1015 </a:t>
            </a:r>
            <a:r>
              <a:rPr lang="de-DE" altLang="de-DE" dirty="0" err="1">
                <a:solidFill>
                  <a:srgbClr val="FF0000"/>
                </a:solidFill>
              </a:rPr>
              <a:t>first</a:t>
            </a:r>
            <a:r>
              <a:rPr lang="de-DE" altLang="de-DE" dirty="0">
                <a:solidFill>
                  <a:srgbClr val="FF0000"/>
                </a:solidFill>
              </a:rPr>
              <a:t> time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 err="1">
                <a:solidFill>
                  <a:srgbClr val="FF0000"/>
                </a:solidFill>
              </a:rPr>
              <a:t>documented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as</a:t>
            </a:r>
            <a:endParaRPr lang="de-DE" altLang="de-D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>
                <a:solidFill>
                  <a:srgbClr val="FF0000"/>
                </a:solidFill>
              </a:rPr>
              <a:t>„</a:t>
            </a:r>
            <a:r>
              <a:rPr lang="de-DE" altLang="de-DE" dirty="0" err="1">
                <a:solidFill>
                  <a:srgbClr val="FF0000"/>
                </a:solidFill>
              </a:rPr>
              <a:t>urbs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libzi</a:t>
            </a:r>
            <a:r>
              <a:rPr lang="de-DE" altLang="de-DE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8199" name="Fußzeilenplatzhalter 4"/>
          <p:cNvSpPr txBox="1">
            <a:spLocks noGrp="1"/>
          </p:cNvSpPr>
          <p:nvPr/>
        </p:nvSpPr>
        <p:spPr bwMode="auto">
          <a:xfrm>
            <a:off x="1219200" y="4914900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Office for Traffic Planning and Road Construction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1147500"/>
            <a:ext cx="3465602" cy="22909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anchor="ctr"/>
          <a:lstStyle>
            <a:lvl1pPr defTabSz="1092200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defTabSz="109220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10922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10922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10922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 dirty="0" err="1" smtClean="0">
                <a:solidFill>
                  <a:schemeClr val="tx1"/>
                </a:solidFill>
              </a:rPr>
              <a:t>inhabitants</a:t>
            </a:r>
            <a:r>
              <a:rPr lang="de-DE" altLang="de-DE" sz="1800" b="1" dirty="0">
                <a:solidFill>
                  <a:schemeClr val="tx1"/>
                </a:solidFill>
              </a:rPr>
              <a:t>	</a:t>
            </a:r>
            <a:r>
              <a:rPr lang="de-DE" altLang="de-DE" sz="1800" b="1" dirty="0" smtClean="0">
                <a:solidFill>
                  <a:schemeClr val="tx1"/>
                </a:solidFill>
              </a:rPr>
              <a:t>601.737</a:t>
            </a:r>
            <a:r>
              <a:rPr lang="de-DE" altLang="de-DE" sz="1800" b="1" dirty="0">
                <a:solidFill>
                  <a:schemeClr val="tx1"/>
                </a:solidFill>
              </a:rPr>
              <a:t/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>
                <a:solidFill>
                  <a:schemeClr val="tx1"/>
                </a:solidFill>
              </a:rPr>
              <a:t/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 err="1">
                <a:solidFill>
                  <a:schemeClr val="tx1"/>
                </a:solidFill>
              </a:rPr>
              <a:t>area</a:t>
            </a:r>
            <a:r>
              <a:rPr lang="de-DE" altLang="de-DE" sz="1800" b="1" dirty="0">
                <a:solidFill>
                  <a:schemeClr val="tx1"/>
                </a:solidFill>
              </a:rPr>
              <a:t>		29.760 ha</a:t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>
                <a:solidFill>
                  <a:schemeClr val="tx1"/>
                </a:solidFill>
              </a:rPr>
              <a:t/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 err="1">
                <a:solidFill>
                  <a:schemeClr val="tx1"/>
                </a:solidFill>
              </a:rPr>
              <a:t>road</a:t>
            </a:r>
            <a:r>
              <a:rPr lang="de-DE" altLang="de-DE" sz="1800" b="1" dirty="0">
                <a:solidFill>
                  <a:schemeClr val="tx1"/>
                </a:solidFill>
              </a:rPr>
              <a:t> </a:t>
            </a:r>
            <a:r>
              <a:rPr lang="de-DE" altLang="de-DE" sz="1800" b="1" dirty="0" err="1">
                <a:solidFill>
                  <a:schemeClr val="tx1"/>
                </a:solidFill>
              </a:rPr>
              <a:t>network</a:t>
            </a:r>
            <a:r>
              <a:rPr lang="de-DE" altLang="de-DE" sz="1800" b="1" dirty="0">
                <a:solidFill>
                  <a:schemeClr val="tx1"/>
                </a:solidFill>
              </a:rPr>
              <a:t>	1.785 km</a:t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>
                <a:solidFill>
                  <a:schemeClr val="tx1"/>
                </a:solidFill>
              </a:rPr>
              <a:t/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 err="1">
                <a:solidFill>
                  <a:schemeClr val="tx1"/>
                </a:solidFill>
              </a:rPr>
              <a:t>tram</a:t>
            </a:r>
            <a:r>
              <a:rPr lang="de-DE" altLang="de-DE" sz="1800" b="1" dirty="0">
                <a:solidFill>
                  <a:schemeClr val="tx1"/>
                </a:solidFill>
              </a:rPr>
              <a:t> </a:t>
            </a:r>
            <a:r>
              <a:rPr lang="de-DE" altLang="de-DE" sz="1800" b="1" dirty="0" err="1">
                <a:solidFill>
                  <a:schemeClr val="tx1"/>
                </a:solidFill>
              </a:rPr>
              <a:t>network</a:t>
            </a:r>
            <a:r>
              <a:rPr lang="de-DE" altLang="de-DE" sz="1800" b="1" dirty="0">
                <a:solidFill>
                  <a:schemeClr val="tx1"/>
                </a:solidFill>
              </a:rPr>
              <a:t>	148 km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 dirty="0" err="1">
                <a:solidFill>
                  <a:schemeClr val="tx1"/>
                </a:solidFill>
              </a:rPr>
              <a:t>tram</a:t>
            </a:r>
            <a:r>
              <a:rPr lang="de-DE" altLang="de-DE" sz="1800" b="1" dirty="0">
                <a:solidFill>
                  <a:schemeClr val="tx1"/>
                </a:solidFill>
              </a:rPr>
              <a:t> </a:t>
            </a:r>
            <a:r>
              <a:rPr lang="de-DE" altLang="de-DE" sz="1800" b="1" dirty="0" err="1">
                <a:solidFill>
                  <a:schemeClr val="tx1"/>
                </a:solidFill>
              </a:rPr>
              <a:t>lines</a:t>
            </a:r>
            <a:r>
              <a:rPr lang="de-DE" altLang="de-DE" sz="1800" b="1" dirty="0">
                <a:solidFill>
                  <a:schemeClr val="tx1"/>
                </a:solidFill>
              </a:rPr>
              <a:t>	</a:t>
            </a:r>
            <a:r>
              <a:rPr lang="de-DE" altLang="de-DE" sz="1800" b="1" dirty="0" smtClean="0">
                <a:solidFill>
                  <a:schemeClr val="tx1"/>
                </a:solidFill>
              </a:rPr>
              <a:t>	13</a:t>
            </a:r>
            <a:r>
              <a:rPr lang="de-DE" altLang="de-DE" sz="1800" b="1" dirty="0">
                <a:solidFill>
                  <a:schemeClr val="tx1"/>
                </a:solidFill>
              </a:rPr>
              <a:t/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>
                <a:solidFill>
                  <a:schemeClr val="tx1"/>
                </a:solidFill>
              </a:rPr>
              <a:t/>
            </a:r>
            <a:br>
              <a:rPr lang="de-DE" altLang="de-DE" sz="1800" b="1" dirty="0">
                <a:solidFill>
                  <a:schemeClr val="tx1"/>
                </a:solidFill>
              </a:rPr>
            </a:br>
            <a:r>
              <a:rPr lang="de-DE" altLang="de-DE" sz="1800" b="1" dirty="0" err="1">
                <a:solidFill>
                  <a:schemeClr val="tx1"/>
                </a:solidFill>
              </a:rPr>
              <a:t>bicycle</a:t>
            </a:r>
            <a:r>
              <a:rPr lang="de-DE" altLang="de-DE" sz="1800" b="1" dirty="0">
                <a:solidFill>
                  <a:schemeClr val="tx1"/>
                </a:solidFill>
              </a:rPr>
              <a:t> </a:t>
            </a:r>
            <a:r>
              <a:rPr lang="de-DE" altLang="de-DE" sz="1800" b="1" dirty="0" err="1">
                <a:solidFill>
                  <a:schemeClr val="tx1"/>
                </a:solidFill>
              </a:rPr>
              <a:t>network</a:t>
            </a:r>
            <a:r>
              <a:rPr lang="de-DE" altLang="de-DE" sz="1800" b="1" dirty="0">
                <a:solidFill>
                  <a:schemeClr val="tx1"/>
                </a:solidFill>
              </a:rPr>
              <a:t>    </a:t>
            </a:r>
            <a:r>
              <a:rPr lang="de-DE" altLang="de-DE" sz="1800" b="1" dirty="0" smtClean="0">
                <a:solidFill>
                  <a:schemeClr val="tx1"/>
                </a:solidFill>
              </a:rPr>
              <a:t>	505 </a:t>
            </a:r>
            <a:r>
              <a:rPr lang="de-DE" altLang="de-DE" sz="1800" b="1" dirty="0">
                <a:solidFill>
                  <a:schemeClr val="tx1"/>
                </a:solidFill>
              </a:rPr>
              <a:t>km</a:t>
            </a:r>
            <a:br>
              <a:rPr lang="de-DE" altLang="de-DE" sz="1800" b="1" dirty="0">
                <a:solidFill>
                  <a:schemeClr val="tx1"/>
                </a:solidFill>
              </a:rPr>
            </a:br>
            <a:endParaRPr lang="de-DE" altLang="de-DE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536281-994E-48B5-9AED-D1248EDDCFCD}" type="slidenum">
              <a:rPr lang="de-DE" altLang="de-DE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mtClean="0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Leipzig </a:t>
            </a:r>
            <a:r>
              <a:rPr lang="de-DE" altLang="de-DE" dirty="0" err="1" smtClean="0"/>
              <a:t>city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structure</a:t>
            </a:r>
            <a:endParaRPr lang="de-DE" altLang="de-DE" dirty="0" smtClean="0"/>
          </a:p>
        </p:txBody>
      </p:sp>
      <p:pic>
        <p:nvPicPr>
          <p:cNvPr id="33796" name="Picture 3" descr="leipzig-emblem-041214_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10957" r="6897" b="20818"/>
          <a:stretch>
            <a:fillRect/>
          </a:stretch>
        </p:blipFill>
        <p:spPr bwMode="auto">
          <a:xfrm>
            <a:off x="23813" y="519112"/>
            <a:ext cx="63373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98_Cospuden_02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/>
          <a:stretch>
            <a:fillRect/>
          </a:stretch>
        </p:blipFill>
        <p:spPr bwMode="auto">
          <a:xfrm>
            <a:off x="6482106" y="3666232"/>
            <a:ext cx="2266358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29_cospu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b="4021"/>
          <a:stretch>
            <a:fillRect/>
          </a:stretch>
        </p:blipFill>
        <p:spPr bwMode="auto">
          <a:xfrm>
            <a:off x="6482106" y="2110631"/>
            <a:ext cx="2255493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No_030_ZZ02MODOX0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4835" r="6993" b="27946"/>
          <a:stretch>
            <a:fillRect/>
          </a:stretch>
        </p:blipFill>
        <p:spPr bwMode="auto">
          <a:xfrm>
            <a:off x="6482107" y="789384"/>
            <a:ext cx="2232248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879975" y="465535"/>
            <a:ext cx="3887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de-DE" sz="1600" b="1">
                <a:solidFill>
                  <a:schemeClr val="tx2"/>
                </a:solidFill>
              </a:rPr>
              <a:t>North: New fields of employment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519613" y="1815703"/>
            <a:ext cx="4248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de-DE" sz="1600" b="1">
                <a:solidFill>
                  <a:schemeClr val="tx2"/>
                </a:solidFill>
              </a:rPr>
              <a:t>South: Leipziger Neuseenland</a:t>
            </a:r>
          </a:p>
        </p:txBody>
      </p:sp>
      <p:sp>
        <p:nvSpPr>
          <p:cNvPr id="33802" name="Fußzeilenplatzhalter 4"/>
          <p:cNvSpPr txBox="1">
            <a:spLocks noGrp="1"/>
          </p:cNvSpPr>
          <p:nvPr/>
        </p:nvSpPr>
        <p:spPr bwMode="auto">
          <a:xfrm>
            <a:off x="1195388" y="4914900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Office for Traffic Planning and Road Construction 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="" xmlns:a16="http://schemas.microsoft.com/office/drawing/2014/main" id="{C208729B-133E-4F1D-B4E5-345C33FD4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07483"/>
              </p:ext>
            </p:extLst>
          </p:nvPr>
        </p:nvGraphicFramePr>
        <p:xfrm>
          <a:off x="-180528" y="519112"/>
          <a:ext cx="7560840" cy="35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8BC3E8D-EDC5-4B8D-9E0B-C7AB6CB1C19F}"/>
              </a:ext>
            </a:extLst>
          </p:cNvPr>
          <p:cNvSpPr txBox="1"/>
          <p:nvPr/>
        </p:nvSpPr>
        <p:spPr>
          <a:xfrm>
            <a:off x="52329" y="4127837"/>
            <a:ext cx="8560291" cy="1015663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 err="1"/>
              <a:t>SrV</a:t>
            </a:r>
            <a:r>
              <a:rPr lang="de-DE" dirty="0"/>
              <a:t> = Survey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/>
              <a:t>5 </a:t>
            </a:r>
            <a:r>
              <a:rPr lang="de-DE" dirty="0" err="1"/>
              <a:t>years</a:t>
            </a:r>
            <a:endParaRPr lang="de-DE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/>
              <a:t>Ziel 2015 </a:t>
            </a:r>
            <a:r>
              <a:rPr lang="de-DE" dirty="0" smtClean="0"/>
              <a:t>= Goal </a:t>
            </a:r>
            <a:r>
              <a:rPr lang="de-DE" dirty="0" err="1" smtClean="0"/>
              <a:t>for</a:t>
            </a:r>
            <a:r>
              <a:rPr lang="de-DE" dirty="0" smtClean="0"/>
              <a:t> 2015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STEP 2003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/>
              <a:t>Ziel 2025 </a:t>
            </a:r>
            <a:r>
              <a:rPr lang="de-DE" dirty="0" smtClean="0"/>
              <a:t>= Goal </a:t>
            </a:r>
            <a:r>
              <a:rPr lang="de-DE" dirty="0" err="1" smtClean="0"/>
              <a:t>for</a:t>
            </a:r>
            <a:r>
              <a:rPr lang="de-DE" dirty="0" smtClean="0"/>
              <a:t> 2025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STEP </a:t>
            </a:r>
            <a:r>
              <a:rPr lang="de-DE" dirty="0" smtClean="0"/>
              <a:t>2015</a:t>
            </a:r>
            <a:endParaRPr lang="de-DE" dirty="0"/>
          </a:p>
        </p:txBody>
      </p: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7451725" y="1313118"/>
            <a:ext cx="1160895" cy="2339102"/>
          </a:xfrm>
          <a:prstGeom prst="rect">
            <a:avLst/>
          </a:prstGeom>
          <a:solidFill>
            <a:srgbClr val="FFFFFF">
              <a:alpha val="99000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by </a:t>
            </a:r>
            <a:r>
              <a:rPr lang="de-DE" altLang="de-DE" sz="2400" dirty="0" smtClean="0">
                <a:solidFill>
                  <a:schemeClr val="tx1"/>
                </a:solidFill>
              </a:rPr>
              <a:t>foot</a:t>
            </a:r>
            <a:endParaRPr lang="de-DE" altLang="de-DE" sz="36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by bike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by pt</a:t>
            </a:r>
            <a:endParaRPr lang="de-DE" altLang="de-DE" sz="32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de-DE" sz="2400" dirty="0" smtClean="0">
                <a:solidFill>
                  <a:schemeClr val="tx1"/>
                </a:solidFill>
              </a:rPr>
              <a:t>by </a:t>
            </a:r>
            <a:r>
              <a:rPr lang="de-DE" altLang="de-DE" sz="2400" dirty="0">
                <a:solidFill>
                  <a:schemeClr val="tx1"/>
                </a:solidFill>
              </a:rPr>
              <a:t>car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616"/>
            <a:ext cx="7391400" cy="342900"/>
          </a:xfrm>
        </p:spPr>
        <p:txBody>
          <a:bodyPr/>
          <a:lstStyle/>
          <a:p>
            <a:r>
              <a:rPr lang="de-DE" altLang="de-DE" dirty="0" smtClean="0"/>
              <a:t>City </a:t>
            </a:r>
            <a:r>
              <a:rPr lang="de-DE" altLang="de-DE" dirty="0" err="1" smtClean="0"/>
              <a:t>centre</a:t>
            </a:r>
            <a:r>
              <a:rPr lang="de-DE" altLang="de-DE" dirty="0" smtClean="0"/>
              <a:t> – limited </a:t>
            </a:r>
            <a:r>
              <a:rPr lang="de-DE" altLang="de-DE" dirty="0" err="1" smtClean="0"/>
              <a:t>access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cars</a:t>
            </a:r>
            <a:endParaRPr lang="de-DE" altLang="de-DE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4310"/>
            <a:ext cx="4248150" cy="263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 descr="MaM-Nacht mit D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734866"/>
            <a:ext cx="3662362" cy="19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113_Pleißeöffn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534591"/>
            <a:ext cx="3630612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an_d_thomaskir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8"/>
          <a:stretch>
            <a:fillRect/>
          </a:stretch>
        </p:blipFill>
        <p:spPr bwMode="auto">
          <a:xfrm>
            <a:off x="592138" y="540544"/>
            <a:ext cx="4267200" cy="15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Fußzeilenplatzhalter 4"/>
          <p:cNvSpPr txBox="1">
            <a:spLocks noGrp="1"/>
          </p:cNvSpPr>
          <p:nvPr/>
        </p:nvSpPr>
        <p:spPr bwMode="auto">
          <a:xfrm>
            <a:off x="1219200" y="4914900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Office for Traffic Planning and Road Construction </a:t>
            </a:r>
          </a:p>
        </p:txBody>
      </p:sp>
      <p:sp>
        <p:nvSpPr>
          <p:cNvPr id="45064" name="Foliennummernplatzhalter 3"/>
          <p:cNvSpPr txBox="1">
            <a:spLocks noGrp="1"/>
          </p:cNvSpPr>
          <p:nvPr/>
        </p:nvSpPr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9FB9708-E761-43CC-8255-900094A575E0}" type="slidenum">
              <a:rPr lang="de-DE" altLang="de-DE" sz="10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000">
              <a:solidFill>
                <a:schemeClr val="bg1"/>
              </a:solidFill>
            </a:endParaRPr>
          </a:p>
        </p:txBody>
      </p:sp>
      <p:pic>
        <p:nvPicPr>
          <p:cNvPr id="9" name="Picture 6" descr="G:\ALLE\Heinig\Richard_Wagner_Platz\Bilder_Plaene_Visualisierungen\Fotos_nach_Realisierung\Fotos_PUNCTUM_BertramKober\4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1" y="519522"/>
            <a:ext cx="815918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 noChangeArrowheads="1"/>
          </p:cNvSpPr>
          <p:nvPr/>
        </p:nvSpPr>
        <p:spPr bwMode="auto">
          <a:xfrm>
            <a:off x="445070" y="4116610"/>
            <a:ext cx="7620000" cy="3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e-DE" altLang="de-DE" sz="2400" kern="0" dirty="0" smtClean="0">
                <a:solidFill>
                  <a:schemeClr val="bg1"/>
                </a:solidFill>
              </a:rPr>
              <a:t>Revitalizing public spaces: Richard-Wagner-Platz</a:t>
            </a:r>
            <a:br>
              <a:rPr lang="de-DE" altLang="de-DE" sz="2400" kern="0" dirty="0" smtClean="0">
                <a:solidFill>
                  <a:schemeClr val="bg1"/>
                </a:solidFill>
              </a:rPr>
            </a:br>
            <a:r>
              <a:rPr lang="de-DE" altLang="de-DE" sz="2400" kern="0" dirty="0" smtClean="0">
                <a:solidFill>
                  <a:schemeClr val="bg1"/>
                </a:solidFill>
              </a:rPr>
              <a:t>a former parking lot for 120 cars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nummernplatzhalter 3"/>
          <p:cNvSpPr txBox="1">
            <a:spLocks noGrp="1"/>
          </p:cNvSpPr>
          <p:nvPr/>
        </p:nvSpPr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E6027FB-9C1D-4F83-9064-12C585C96251}" type="slidenum">
              <a:rPr lang="de-DE" altLang="de-DE" sz="10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000">
              <a:solidFill>
                <a:schemeClr val="bg1"/>
              </a:solidFill>
            </a:endParaRPr>
          </a:p>
        </p:txBody>
      </p:sp>
      <p:sp>
        <p:nvSpPr>
          <p:cNvPr id="74755" name="Fußzeilenplatzhalter 4"/>
          <p:cNvSpPr txBox="1">
            <a:spLocks noGrp="1"/>
          </p:cNvSpPr>
          <p:nvPr/>
        </p:nvSpPr>
        <p:spPr bwMode="auto">
          <a:xfrm>
            <a:off x="1219200" y="4914900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Office for Traffic Planning and Road Construction 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395536" y="532621"/>
            <a:ext cx="885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bicycle underground parking at the university</a:t>
            </a:r>
          </a:p>
        </p:txBody>
      </p:sp>
      <p:sp>
        <p:nvSpPr>
          <p:cNvPr id="74757" name="Rectangle 2"/>
          <p:cNvSpPr>
            <a:spLocks noChangeArrowheads="1"/>
          </p:cNvSpPr>
          <p:nvPr/>
        </p:nvSpPr>
        <p:spPr bwMode="auto">
          <a:xfrm>
            <a:off x="395536" y="11311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30000"/>
              </a:spcBef>
              <a:buClr>
                <a:srgbClr val="404040"/>
              </a:buClr>
              <a:buSzPct val="12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1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de-DE" sz="2200" b="1">
                <a:solidFill>
                  <a:schemeClr val="tx2"/>
                </a:solidFill>
              </a:rPr>
              <a:t>Best practice for bicycle infrastructure </a:t>
            </a:r>
          </a:p>
        </p:txBody>
      </p:sp>
      <p:pic>
        <p:nvPicPr>
          <p:cNvPr id="74758" name="Picture 14" descr="G:\DCIM\100OLYMP\P621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539552" y="985837"/>
            <a:ext cx="2336998" cy="2266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2" descr="G:\DCIM\100OLYMP\P621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3132138" y="985837"/>
            <a:ext cx="2336998" cy="2266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3" descr="G:\DCIM\100OLYMP\P621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4" t="4024" r="1268"/>
          <a:stretch>
            <a:fillRect/>
          </a:stretch>
        </p:blipFill>
        <p:spPr bwMode="auto">
          <a:xfrm>
            <a:off x="5867400" y="985837"/>
            <a:ext cx="2336999" cy="2266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4" descr="G:\DCIM\100OLYMP\P6210010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/>
          <a:stretch>
            <a:fillRect/>
          </a:stretch>
        </p:blipFill>
        <p:spPr bwMode="auto">
          <a:xfrm>
            <a:off x="3132138" y="3403879"/>
            <a:ext cx="2336998" cy="1260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5" descr="G:\DCIM\100OLYMP\P6210011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/>
          <a:stretch>
            <a:fillRect/>
          </a:stretch>
        </p:blipFill>
        <p:spPr bwMode="auto">
          <a:xfrm>
            <a:off x="5867399" y="3403879"/>
            <a:ext cx="2337000" cy="1260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2" descr="D:\Projekte\Central MeetBike\kick of meeting Presov\Bilder für Präsentation\fahrradkeller_we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1" y="3403879"/>
            <a:ext cx="2336998" cy="1260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456780" y="2489299"/>
            <a:ext cx="5852884" cy="1261884"/>
          </a:xfrm>
          <a:prstGeom prst="rect">
            <a:avLst/>
          </a:prstGeom>
          <a:solidFill>
            <a:schemeClr val="bg1">
              <a:alpha val="59999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</a:rPr>
              <a:t>Growth of trips by bike in Leipzig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800" b="1">
                <a:solidFill>
                  <a:srgbClr val="FF0000"/>
                </a:solidFill>
              </a:rPr>
              <a:t>from 1994 to 2015 by   </a:t>
            </a:r>
            <a:r>
              <a:rPr lang="de-DE" altLang="de-DE" sz="4800" b="1">
                <a:solidFill>
                  <a:srgbClr val="FF0000"/>
                </a:solidFill>
              </a:rPr>
              <a:t>520 %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95537" y="141480"/>
            <a:ext cx="6313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2200" b="1" dirty="0" err="1" smtClean="0">
                <a:solidFill>
                  <a:schemeClr val="tx2"/>
                </a:solidFill>
              </a:rPr>
              <a:t>Modernizing</a:t>
            </a:r>
            <a:r>
              <a:rPr lang="de-DE" altLang="de-DE" sz="2200" b="1" dirty="0" smtClean="0">
                <a:solidFill>
                  <a:schemeClr val="tx2"/>
                </a:solidFill>
              </a:rPr>
              <a:t> </a:t>
            </a:r>
            <a:r>
              <a:rPr lang="de-DE" altLang="de-DE" sz="2200" b="1" dirty="0" err="1" smtClean="0">
                <a:solidFill>
                  <a:schemeClr val="tx2"/>
                </a:solidFill>
              </a:rPr>
              <a:t>the</a:t>
            </a:r>
            <a:r>
              <a:rPr lang="de-DE" altLang="de-DE" sz="2200" b="1" dirty="0" smtClean="0">
                <a:solidFill>
                  <a:schemeClr val="tx2"/>
                </a:solidFill>
              </a:rPr>
              <a:t> </a:t>
            </a:r>
            <a:r>
              <a:rPr lang="de-DE" altLang="de-DE" sz="2200" b="1" dirty="0" err="1" smtClean="0">
                <a:solidFill>
                  <a:schemeClr val="tx2"/>
                </a:solidFill>
              </a:rPr>
              <a:t>tram</a:t>
            </a:r>
            <a:r>
              <a:rPr lang="de-DE" altLang="de-DE" sz="2200" b="1" dirty="0" smtClean="0">
                <a:solidFill>
                  <a:schemeClr val="tx2"/>
                </a:solidFill>
              </a:rPr>
              <a:t> </a:t>
            </a:r>
            <a:r>
              <a:rPr lang="de-DE" altLang="de-DE" sz="2200" b="1" dirty="0" err="1" smtClean="0">
                <a:solidFill>
                  <a:schemeClr val="tx2"/>
                </a:solidFill>
              </a:rPr>
              <a:t>network</a:t>
            </a:r>
            <a:endParaRPr lang="de-DE" altLang="de-DE" sz="2200" b="1" dirty="0">
              <a:solidFill>
                <a:schemeClr val="tx2"/>
              </a:solidFill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10003"/>
            <a:ext cx="6961560" cy="380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2" name="Freeform 4"/>
          <p:cNvSpPr>
            <a:spLocks/>
          </p:cNvSpPr>
          <p:nvPr/>
        </p:nvSpPr>
        <p:spPr bwMode="auto">
          <a:xfrm>
            <a:off x="474540" y="1514977"/>
            <a:ext cx="2625725" cy="2062163"/>
          </a:xfrm>
          <a:custGeom>
            <a:avLst/>
            <a:gdLst>
              <a:gd name="T0" fmla="*/ 2147483646 w 1760"/>
              <a:gd name="T1" fmla="*/ 2147483646 h 1732"/>
              <a:gd name="T2" fmla="*/ 2147483646 w 1760"/>
              <a:gd name="T3" fmla="*/ 2147483646 h 1732"/>
              <a:gd name="T4" fmla="*/ 2147483646 w 1760"/>
              <a:gd name="T5" fmla="*/ 2147483646 h 1732"/>
              <a:gd name="T6" fmla="*/ 2147483646 w 1760"/>
              <a:gd name="T7" fmla="*/ 2147483646 h 1732"/>
              <a:gd name="T8" fmla="*/ 2147483646 w 1760"/>
              <a:gd name="T9" fmla="*/ 2147483646 h 1732"/>
              <a:gd name="T10" fmla="*/ 2147483646 w 1760"/>
              <a:gd name="T11" fmla="*/ 2147483646 h 1732"/>
              <a:gd name="T12" fmla="*/ 2147483646 w 1760"/>
              <a:gd name="T13" fmla="*/ 2147483646 h 1732"/>
              <a:gd name="T14" fmla="*/ 2147483646 w 1760"/>
              <a:gd name="T15" fmla="*/ 2147483646 h 1732"/>
              <a:gd name="T16" fmla="*/ 2147483646 w 1760"/>
              <a:gd name="T17" fmla="*/ 2147483646 h 1732"/>
              <a:gd name="T18" fmla="*/ 2147483646 w 1760"/>
              <a:gd name="T19" fmla="*/ 2147483646 h 1732"/>
              <a:gd name="T20" fmla="*/ 2147483646 w 1760"/>
              <a:gd name="T21" fmla="*/ 2147483646 h 1732"/>
              <a:gd name="T22" fmla="*/ 2147483646 w 1760"/>
              <a:gd name="T23" fmla="*/ 2147483646 h 1732"/>
              <a:gd name="T24" fmla="*/ 2147483646 w 1760"/>
              <a:gd name="T25" fmla="*/ 2147483646 h 1732"/>
              <a:gd name="T26" fmla="*/ 2147483646 w 1760"/>
              <a:gd name="T27" fmla="*/ 2147483646 h 1732"/>
              <a:gd name="T28" fmla="*/ 2147483646 w 1760"/>
              <a:gd name="T29" fmla="*/ 2147483646 h 1732"/>
              <a:gd name="T30" fmla="*/ 2147483646 w 1760"/>
              <a:gd name="T31" fmla="*/ 2147483646 h 1732"/>
              <a:gd name="T32" fmla="*/ 2147483646 w 1760"/>
              <a:gd name="T33" fmla="*/ 2147483646 h 1732"/>
              <a:gd name="T34" fmla="*/ 2147483646 w 1760"/>
              <a:gd name="T35" fmla="*/ 2147483646 h 1732"/>
              <a:gd name="T36" fmla="*/ 2147483646 w 1760"/>
              <a:gd name="T37" fmla="*/ 2147483646 h 1732"/>
              <a:gd name="T38" fmla="*/ 2147483646 w 1760"/>
              <a:gd name="T39" fmla="*/ 2147483646 h 1732"/>
              <a:gd name="T40" fmla="*/ 2147483646 w 1760"/>
              <a:gd name="T41" fmla="*/ 2147483646 h 1732"/>
              <a:gd name="T42" fmla="*/ 2147483646 w 1760"/>
              <a:gd name="T43" fmla="*/ 2147483646 h 1732"/>
              <a:gd name="T44" fmla="*/ 2147483646 w 1760"/>
              <a:gd name="T45" fmla="*/ 2147483646 h 1732"/>
              <a:gd name="T46" fmla="*/ 2147483646 w 1760"/>
              <a:gd name="T47" fmla="*/ 2147483646 h 1732"/>
              <a:gd name="T48" fmla="*/ 2147483646 w 1760"/>
              <a:gd name="T49" fmla="*/ 2147483646 h 1732"/>
              <a:gd name="T50" fmla="*/ 2147483646 w 1760"/>
              <a:gd name="T51" fmla="*/ 2147483646 h 1732"/>
              <a:gd name="T52" fmla="*/ 2147483646 w 1760"/>
              <a:gd name="T53" fmla="*/ 2147483646 h 1732"/>
              <a:gd name="T54" fmla="*/ 0 w 1760"/>
              <a:gd name="T55" fmla="*/ 0 h 1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60" h="1732">
                <a:moveTo>
                  <a:pt x="1760" y="1732"/>
                </a:moveTo>
                <a:lnTo>
                  <a:pt x="1754" y="1678"/>
                </a:lnTo>
                <a:lnTo>
                  <a:pt x="1748" y="1603"/>
                </a:lnTo>
                <a:lnTo>
                  <a:pt x="1715" y="1549"/>
                </a:lnTo>
                <a:lnTo>
                  <a:pt x="1655" y="1429"/>
                </a:lnTo>
                <a:lnTo>
                  <a:pt x="1628" y="1351"/>
                </a:lnTo>
                <a:lnTo>
                  <a:pt x="1610" y="1297"/>
                </a:lnTo>
                <a:lnTo>
                  <a:pt x="1598" y="1270"/>
                </a:lnTo>
                <a:lnTo>
                  <a:pt x="1517" y="1225"/>
                </a:lnTo>
                <a:lnTo>
                  <a:pt x="1523" y="1027"/>
                </a:lnTo>
                <a:lnTo>
                  <a:pt x="1529" y="988"/>
                </a:lnTo>
                <a:lnTo>
                  <a:pt x="1520" y="958"/>
                </a:lnTo>
                <a:lnTo>
                  <a:pt x="1526" y="865"/>
                </a:lnTo>
                <a:lnTo>
                  <a:pt x="1586" y="862"/>
                </a:lnTo>
                <a:lnTo>
                  <a:pt x="1607" y="817"/>
                </a:lnTo>
                <a:lnTo>
                  <a:pt x="1628" y="745"/>
                </a:lnTo>
                <a:lnTo>
                  <a:pt x="1571" y="739"/>
                </a:lnTo>
                <a:lnTo>
                  <a:pt x="1553" y="664"/>
                </a:lnTo>
                <a:lnTo>
                  <a:pt x="1550" y="556"/>
                </a:lnTo>
                <a:lnTo>
                  <a:pt x="1526" y="511"/>
                </a:lnTo>
                <a:lnTo>
                  <a:pt x="1348" y="448"/>
                </a:lnTo>
                <a:lnTo>
                  <a:pt x="1238" y="412"/>
                </a:lnTo>
                <a:lnTo>
                  <a:pt x="1028" y="316"/>
                </a:lnTo>
                <a:lnTo>
                  <a:pt x="780" y="240"/>
                </a:lnTo>
                <a:lnTo>
                  <a:pt x="528" y="156"/>
                </a:lnTo>
                <a:lnTo>
                  <a:pt x="372" y="148"/>
                </a:lnTo>
                <a:lnTo>
                  <a:pt x="200" y="76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D8C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493" name="Freeform 5"/>
          <p:cNvSpPr>
            <a:spLocks/>
          </p:cNvSpPr>
          <p:nvPr/>
        </p:nvSpPr>
        <p:spPr bwMode="auto">
          <a:xfrm>
            <a:off x="2773240" y="1498309"/>
            <a:ext cx="327025" cy="1760935"/>
          </a:xfrm>
          <a:custGeom>
            <a:avLst/>
            <a:gdLst>
              <a:gd name="T0" fmla="*/ 2147483646 w 219"/>
              <a:gd name="T1" fmla="*/ 2147483646 h 1479"/>
              <a:gd name="T2" fmla="*/ 2147483646 w 219"/>
              <a:gd name="T3" fmla="*/ 2147483646 h 1479"/>
              <a:gd name="T4" fmla="*/ 2147483646 w 219"/>
              <a:gd name="T5" fmla="*/ 2147483646 h 1479"/>
              <a:gd name="T6" fmla="*/ 2147483646 w 219"/>
              <a:gd name="T7" fmla="*/ 2147483646 h 1479"/>
              <a:gd name="T8" fmla="*/ 2147483646 w 219"/>
              <a:gd name="T9" fmla="*/ 2147483646 h 1479"/>
              <a:gd name="T10" fmla="*/ 2147483646 w 219"/>
              <a:gd name="T11" fmla="*/ 2147483646 h 1479"/>
              <a:gd name="T12" fmla="*/ 2147483646 w 219"/>
              <a:gd name="T13" fmla="*/ 2147483646 h 1479"/>
              <a:gd name="T14" fmla="*/ 2147483646 w 219"/>
              <a:gd name="T15" fmla="*/ 2147483646 h 1479"/>
              <a:gd name="T16" fmla="*/ 2147483646 w 219"/>
              <a:gd name="T17" fmla="*/ 2147483646 h 1479"/>
              <a:gd name="T18" fmla="*/ 2147483646 w 219"/>
              <a:gd name="T19" fmla="*/ 2147483646 h 1479"/>
              <a:gd name="T20" fmla="*/ 2147483646 w 219"/>
              <a:gd name="T21" fmla="*/ 2147483646 h 1479"/>
              <a:gd name="T22" fmla="*/ 2147483646 w 219"/>
              <a:gd name="T23" fmla="*/ 2147483646 h 1479"/>
              <a:gd name="T24" fmla="*/ 2147483646 w 219"/>
              <a:gd name="T25" fmla="*/ 2147483646 h 1479"/>
              <a:gd name="T26" fmla="*/ 2147483646 w 219"/>
              <a:gd name="T27" fmla="*/ 2147483646 h 1479"/>
              <a:gd name="T28" fmla="*/ 2147483646 w 219"/>
              <a:gd name="T29" fmla="*/ 2147483646 h 1479"/>
              <a:gd name="T30" fmla="*/ 2147483646 w 219"/>
              <a:gd name="T31" fmla="*/ 2147483646 h 1479"/>
              <a:gd name="T32" fmla="*/ 2147483646 w 219"/>
              <a:gd name="T33" fmla="*/ 2147483646 h 1479"/>
              <a:gd name="T34" fmla="*/ 2147483646 w 219"/>
              <a:gd name="T35" fmla="*/ 2147483646 h 1479"/>
              <a:gd name="T36" fmla="*/ 0 w 219"/>
              <a:gd name="T37" fmla="*/ 2147483646 h 1479"/>
              <a:gd name="T38" fmla="*/ 2147483646 w 219"/>
              <a:gd name="T39" fmla="*/ 0 h 14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9" h="1479">
                <a:moveTo>
                  <a:pt x="210" y="1479"/>
                </a:moveTo>
                <a:lnTo>
                  <a:pt x="219" y="1257"/>
                </a:lnTo>
                <a:lnTo>
                  <a:pt x="198" y="1194"/>
                </a:lnTo>
                <a:lnTo>
                  <a:pt x="204" y="1116"/>
                </a:lnTo>
                <a:lnTo>
                  <a:pt x="186" y="1086"/>
                </a:lnTo>
                <a:lnTo>
                  <a:pt x="207" y="1065"/>
                </a:lnTo>
                <a:lnTo>
                  <a:pt x="138" y="1011"/>
                </a:lnTo>
                <a:lnTo>
                  <a:pt x="72" y="966"/>
                </a:lnTo>
                <a:lnTo>
                  <a:pt x="27" y="921"/>
                </a:lnTo>
                <a:lnTo>
                  <a:pt x="66" y="849"/>
                </a:lnTo>
                <a:lnTo>
                  <a:pt x="87" y="780"/>
                </a:lnTo>
                <a:lnTo>
                  <a:pt x="33" y="765"/>
                </a:lnTo>
                <a:lnTo>
                  <a:pt x="12" y="696"/>
                </a:lnTo>
                <a:lnTo>
                  <a:pt x="9" y="594"/>
                </a:lnTo>
                <a:lnTo>
                  <a:pt x="102" y="456"/>
                </a:lnTo>
                <a:lnTo>
                  <a:pt x="105" y="312"/>
                </a:lnTo>
                <a:lnTo>
                  <a:pt x="87" y="249"/>
                </a:lnTo>
                <a:lnTo>
                  <a:pt x="27" y="120"/>
                </a:lnTo>
                <a:lnTo>
                  <a:pt x="0" y="69"/>
                </a:lnTo>
                <a:lnTo>
                  <a:pt x="198" y="0"/>
                </a:lnTo>
              </a:path>
            </a:pathLst>
          </a:custGeom>
          <a:noFill/>
          <a:ln w="38100" cap="flat" cmpd="sng">
            <a:solidFill>
              <a:srgbClr val="FD8C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494" name="Freeform 6"/>
          <p:cNvSpPr>
            <a:spLocks/>
          </p:cNvSpPr>
          <p:nvPr/>
        </p:nvSpPr>
        <p:spPr bwMode="auto">
          <a:xfrm>
            <a:off x="2849439" y="2117434"/>
            <a:ext cx="1466850" cy="385763"/>
          </a:xfrm>
          <a:custGeom>
            <a:avLst/>
            <a:gdLst>
              <a:gd name="T0" fmla="*/ 2147483646 w 984"/>
              <a:gd name="T1" fmla="*/ 2147483646 h 324"/>
              <a:gd name="T2" fmla="*/ 0 w 984"/>
              <a:gd name="T3" fmla="*/ 2147483646 h 324"/>
              <a:gd name="T4" fmla="*/ 2147483646 w 984"/>
              <a:gd name="T5" fmla="*/ 2147483646 h 324"/>
              <a:gd name="T6" fmla="*/ 2147483646 w 984"/>
              <a:gd name="T7" fmla="*/ 2147483646 h 324"/>
              <a:gd name="T8" fmla="*/ 2147483646 w 984"/>
              <a:gd name="T9" fmla="*/ 2147483646 h 324"/>
              <a:gd name="T10" fmla="*/ 2147483646 w 984"/>
              <a:gd name="T11" fmla="*/ 2147483646 h 324"/>
              <a:gd name="T12" fmla="*/ 2147483646 w 984"/>
              <a:gd name="T13" fmla="*/ 2147483646 h 324"/>
              <a:gd name="T14" fmla="*/ 2147483646 w 984"/>
              <a:gd name="T15" fmla="*/ 2147483646 h 324"/>
              <a:gd name="T16" fmla="*/ 2147483646 w 984"/>
              <a:gd name="T17" fmla="*/ 2147483646 h 324"/>
              <a:gd name="T18" fmla="*/ 2147483646 w 984"/>
              <a:gd name="T19" fmla="*/ 2147483646 h 324"/>
              <a:gd name="T20" fmla="*/ 2147483646 w 984"/>
              <a:gd name="T21" fmla="*/ 2147483646 h 324"/>
              <a:gd name="T22" fmla="*/ 2147483646 w 984"/>
              <a:gd name="T23" fmla="*/ 2147483646 h 324"/>
              <a:gd name="T24" fmla="*/ 2147483646 w 984"/>
              <a:gd name="T25" fmla="*/ 2147483646 h 324"/>
              <a:gd name="T26" fmla="*/ 2147483646 w 984"/>
              <a:gd name="T27" fmla="*/ 2147483646 h 324"/>
              <a:gd name="T28" fmla="*/ 2147483646 w 984"/>
              <a:gd name="T29" fmla="*/ 2147483646 h 324"/>
              <a:gd name="T30" fmla="*/ 2147483646 w 984"/>
              <a:gd name="T31" fmla="*/ 2147483646 h 324"/>
              <a:gd name="T32" fmla="*/ 2147483646 w 984"/>
              <a:gd name="T33" fmla="*/ 2147483646 h 324"/>
              <a:gd name="T34" fmla="*/ 2147483646 w 984"/>
              <a:gd name="T35" fmla="*/ 0 h 324"/>
              <a:gd name="T36" fmla="*/ 2147483646 w 984"/>
              <a:gd name="T37" fmla="*/ 2147483646 h 324"/>
              <a:gd name="T38" fmla="*/ 2147483646 w 984"/>
              <a:gd name="T39" fmla="*/ 2147483646 h 3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84" h="324">
                <a:moveTo>
                  <a:pt x="9" y="249"/>
                </a:moveTo>
                <a:lnTo>
                  <a:pt x="0" y="306"/>
                </a:lnTo>
                <a:lnTo>
                  <a:pt x="39" y="318"/>
                </a:lnTo>
                <a:lnTo>
                  <a:pt x="75" y="324"/>
                </a:lnTo>
                <a:lnTo>
                  <a:pt x="141" y="309"/>
                </a:lnTo>
                <a:lnTo>
                  <a:pt x="228" y="306"/>
                </a:lnTo>
                <a:lnTo>
                  <a:pt x="270" y="312"/>
                </a:lnTo>
                <a:lnTo>
                  <a:pt x="312" y="261"/>
                </a:lnTo>
                <a:lnTo>
                  <a:pt x="381" y="234"/>
                </a:lnTo>
                <a:lnTo>
                  <a:pt x="474" y="240"/>
                </a:lnTo>
                <a:lnTo>
                  <a:pt x="525" y="234"/>
                </a:lnTo>
                <a:lnTo>
                  <a:pt x="555" y="210"/>
                </a:lnTo>
                <a:lnTo>
                  <a:pt x="771" y="213"/>
                </a:lnTo>
                <a:lnTo>
                  <a:pt x="777" y="114"/>
                </a:lnTo>
                <a:lnTo>
                  <a:pt x="789" y="75"/>
                </a:lnTo>
                <a:lnTo>
                  <a:pt x="804" y="42"/>
                </a:lnTo>
                <a:lnTo>
                  <a:pt x="852" y="24"/>
                </a:lnTo>
                <a:lnTo>
                  <a:pt x="897" y="0"/>
                </a:lnTo>
                <a:lnTo>
                  <a:pt x="984" y="84"/>
                </a:lnTo>
                <a:lnTo>
                  <a:pt x="981" y="216"/>
                </a:lnTo>
              </a:path>
            </a:pathLst>
          </a:custGeom>
          <a:noFill/>
          <a:ln w="38100" cap="flat" cmpd="sng">
            <a:solidFill>
              <a:srgbClr val="FD8C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495" name="Freeform 7"/>
          <p:cNvSpPr>
            <a:spLocks/>
          </p:cNvSpPr>
          <p:nvPr/>
        </p:nvSpPr>
        <p:spPr bwMode="auto">
          <a:xfrm>
            <a:off x="1112714" y="2403184"/>
            <a:ext cx="2635250" cy="839391"/>
          </a:xfrm>
          <a:custGeom>
            <a:avLst/>
            <a:gdLst>
              <a:gd name="T0" fmla="*/ 0 w 1767"/>
              <a:gd name="T1" fmla="*/ 2147483646 h 705"/>
              <a:gd name="T2" fmla="*/ 2147483646 w 1767"/>
              <a:gd name="T3" fmla="*/ 2147483646 h 705"/>
              <a:gd name="T4" fmla="*/ 2147483646 w 1767"/>
              <a:gd name="T5" fmla="*/ 2147483646 h 705"/>
              <a:gd name="T6" fmla="*/ 2147483646 w 1767"/>
              <a:gd name="T7" fmla="*/ 2147483646 h 705"/>
              <a:gd name="T8" fmla="*/ 2147483646 w 1767"/>
              <a:gd name="T9" fmla="*/ 2147483646 h 705"/>
              <a:gd name="T10" fmla="*/ 2147483646 w 1767"/>
              <a:gd name="T11" fmla="*/ 2147483646 h 705"/>
              <a:gd name="T12" fmla="*/ 2147483646 w 1767"/>
              <a:gd name="T13" fmla="*/ 2147483646 h 705"/>
              <a:gd name="T14" fmla="*/ 2147483646 w 1767"/>
              <a:gd name="T15" fmla="*/ 2147483646 h 705"/>
              <a:gd name="T16" fmla="*/ 2147483646 w 1767"/>
              <a:gd name="T17" fmla="*/ 2147483646 h 705"/>
              <a:gd name="T18" fmla="*/ 2147483646 w 1767"/>
              <a:gd name="T19" fmla="*/ 2147483646 h 705"/>
              <a:gd name="T20" fmla="*/ 2147483646 w 1767"/>
              <a:gd name="T21" fmla="*/ 2147483646 h 705"/>
              <a:gd name="T22" fmla="*/ 2147483646 w 1767"/>
              <a:gd name="T23" fmla="*/ 2147483646 h 705"/>
              <a:gd name="T24" fmla="*/ 2147483646 w 1767"/>
              <a:gd name="T25" fmla="*/ 2147483646 h 705"/>
              <a:gd name="T26" fmla="*/ 2147483646 w 1767"/>
              <a:gd name="T27" fmla="*/ 2147483646 h 705"/>
              <a:gd name="T28" fmla="*/ 2147483646 w 1767"/>
              <a:gd name="T29" fmla="*/ 2147483646 h 705"/>
              <a:gd name="T30" fmla="*/ 2147483646 w 1767"/>
              <a:gd name="T31" fmla="*/ 2147483646 h 705"/>
              <a:gd name="T32" fmla="*/ 2147483646 w 1767"/>
              <a:gd name="T33" fmla="*/ 2147483646 h 705"/>
              <a:gd name="T34" fmla="*/ 2147483646 w 1767"/>
              <a:gd name="T35" fmla="*/ 2147483646 h 705"/>
              <a:gd name="T36" fmla="*/ 2147483646 w 1767"/>
              <a:gd name="T37" fmla="*/ 0 h 705"/>
              <a:gd name="T38" fmla="*/ 2147483646 w 1767"/>
              <a:gd name="T39" fmla="*/ 2147483646 h 705"/>
              <a:gd name="T40" fmla="*/ 2147483646 w 1767"/>
              <a:gd name="T41" fmla="*/ 2147483646 h 705"/>
              <a:gd name="T42" fmla="*/ 2147483646 w 1767"/>
              <a:gd name="T43" fmla="*/ 2147483646 h 705"/>
              <a:gd name="T44" fmla="*/ 2147483646 w 1767"/>
              <a:gd name="T45" fmla="*/ 2147483646 h 705"/>
              <a:gd name="T46" fmla="*/ 2147483646 w 1767"/>
              <a:gd name="T47" fmla="*/ 2147483646 h 705"/>
              <a:gd name="T48" fmla="*/ 2147483646 w 1767"/>
              <a:gd name="T49" fmla="*/ 2147483646 h 705"/>
              <a:gd name="T50" fmla="*/ 2147483646 w 1767"/>
              <a:gd name="T51" fmla="*/ 2147483646 h 705"/>
              <a:gd name="T52" fmla="*/ 2147483646 w 1767"/>
              <a:gd name="T53" fmla="*/ 2147483646 h 7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67" h="705">
                <a:moveTo>
                  <a:pt x="0" y="285"/>
                </a:moveTo>
                <a:lnTo>
                  <a:pt x="6" y="309"/>
                </a:lnTo>
                <a:lnTo>
                  <a:pt x="36" y="312"/>
                </a:lnTo>
                <a:lnTo>
                  <a:pt x="48" y="342"/>
                </a:lnTo>
                <a:lnTo>
                  <a:pt x="42" y="366"/>
                </a:lnTo>
                <a:lnTo>
                  <a:pt x="48" y="390"/>
                </a:lnTo>
                <a:lnTo>
                  <a:pt x="144" y="363"/>
                </a:lnTo>
                <a:lnTo>
                  <a:pt x="237" y="321"/>
                </a:lnTo>
                <a:lnTo>
                  <a:pt x="306" y="282"/>
                </a:lnTo>
                <a:lnTo>
                  <a:pt x="390" y="267"/>
                </a:lnTo>
                <a:lnTo>
                  <a:pt x="516" y="213"/>
                </a:lnTo>
                <a:lnTo>
                  <a:pt x="618" y="153"/>
                </a:lnTo>
                <a:lnTo>
                  <a:pt x="696" y="117"/>
                </a:lnTo>
                <a:lnTo>
                  <a:pt x="696" y="87"/>
                </a:lnTo>
                <a:lnTo>
                  <a:pt x="735" y="105"/>
                </a:lnTo>
                <a:lnTo>
                  <a:pt x="837" y="72"/>
                </a:lnTo>
                <a:lnTo>
                  <a:pt x="951" y="39"/>
                </a:lnTo>
                <a:lnTo>
                  <a:pt x="1071" y="3"/>
                </a:lnTo>
                <a:lnTo>
                  <a:pt x="1170" y="0"/>
                </a:lnTo>
                <a:lnTo>
                  <a:pt x="1164" y="60"/>
                </a:lnTo>
                <a:lnTo>
                  <a:pt x="1236" y="87"/>
                </a:lnTo>
                <a:lnTo>
                  <a:pt x="1356" y="213"/>
                </a:lnTo>
                <a:lnTo>
                  <a:pt x="1380" y="273"/>
                </a:lnTo>
                <a:lnTo>
                  <a:pt x="1434" y="360"/>
                </a:lnTo>
                <a:lnTo>
                  <a:pt x="1584" y="510"/>
                </a:lnTo>
                <a:lnTo>
                  <a:pt x="1605" y="546"/>
                </a:lnTo>
                <a:lnTo>
                  <a:pt x="1767" y="705"/>
                </a:ln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738064" y="1081590"/>
            <a:ext cx="990600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>
                <a:solidFill>
                  <a:schemeClr val="tx1"/>
                </a:solidFill>
              </a:rPr>
              <a:t>line 11</a:t>
            </a:r>
          </a:p>
          <a:p>
            <a:pPr algn="ctr" eaLnBrk="1" hangingPunct="1">
              <a:buClrTx/>
              <a:buFontTx/>
              <a:buNone/>
            </a:pPr>
            <a:r>
              <a:rPr lang="de-DE" altLang="de-DE" sz="1000" b="1">
                <a:solidFill>
                  <a:schemeClr val="tx1"/>
                </a:solidFill>
              </a:rPr>
              <a:t>(1999 – 2025)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252664" y="1138740"/>
            <a:ext cx="990600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>
                <a:solidFill>
                  <a:schemeClr val="tx1"/>
                </a:solidFill>
              </a:rPr>
              <a:t>line 16</a:t>
            </a:r>
          </a:p>
          <a:p>
            <a:pPr algn="ctr" eaLnBrk="1" hangingPunct="1">
              <a:buClrTx/>
              <a:buFontTx/>
              <a:buNone/>
            </a:pPr>
            <a:r>
              <a:rPr lang="de-DE" altLang="de-DE" sz="1000" b="1">
                <a:solidFill>
                  <a:schemeClr val="tx1"/>
                </a:solidFill>
              </a:rPr>
              <a:t>(1994 – 2005)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4085456" y="2511121"/>
            <a:ext cx="990600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 dirty="0" err="1">
                <a:solidFill>
                  <a:schemeClr val="tx1"/>
                </a:solidFill>
              </a:rPr>
              <a:t>line</a:t>
            </a:r>
            <a:r>
              <a:rPr lang="de-DE" altLang="de-DE" sz="1600" b="1" dirty="0">
                <a:solidFill>
                  <a:schemeClr val="tx1"/>
                </a:solidFill>
              </a:rPr>
              <a:t> 7</a:t>
            </a:r>
          </a:p>
          <a:p>
            <a:pPr algn="ctr" eaLnBrk="1" hangingPunct="1">
              <a:buClrTx/>
              <a:buFontTx/>
              <a:buNone/>
            </a:pPr>
            <a:r>
              <a:rPr lang="de-DE" altLang="de-DE" sz="1000" b="1" dirty="0">
                <a:solidFill>
                  <a:schemeClr val="tx1"/>
                </a:solidFill>
              </a:rPr>
              <a:t>(2010 – 2020)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52264" y="2281740"/>
            <a:ext cx="990600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>
                <a:solidFill>
                  <a:schemeClr val="tx1"/>
                </a:solidFill>
              </a:rPr>
              <a:t>line 15</a:t>
            </a:r>
          </a:p>
          <a:p>
            <a:pPr algn="ctr" eaLnBrk="1" hangingPunct="1">
              <a:buClrTx/>
              <a:buFontTx/>
              <a:buNone/>
            </a:pPr>
            <a:r>
              <a:rPr lang="de-DE" altLang="de-DE" sz="1000" b="1">
                <a:solidFill>
                  <a:schemeClr val="tx1"/>
                </a:solidFill>
              </a:rPr>
              <a:t>(1998 – 2016)</a:t>
            </a:r>
          </a:p>
        </p:txBody>
      </p:sp>
      <p:sp>
        <p:nvSpPr>
          <p:cNvPr id="189452" name="Fußzeilenplatzhalter 4"/>
          <p:cNvSpPr txBox="1">
            <a:spLocks noGrp="1"/>
          </p:cNvSpPr>
          <p:nvPr/>
        </p:nvSpPr>
        <p:spPr bwMode="auto">
          <a:xfrm>
            <a:off x="1219200" y="4914900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/>
              <a:t>Office for Traffic Planning and Road Construction </a:t>
            </a:r>
          </a:p>
        </p:txBody>
      </p:sp>
      <p:sp>
        <p:nvSpPr>
          <p:cNvPr id="189453" name="Foliennummernplatzhalter 1"/>
          <p:cNvSpPr txBox="1">
            <a:spLocks/>
          </p:cNvSpPr>
          <p:nvPr/>
        </p:nvSpPr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E3CF657-66EE-4849-BFFA-EA6557194BBC}" type="slidenum">
              <a:rPr lang="de-DE" altLang="de-DE" sz="10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000">
              <a:solidFill>
                <a:schemeClr val="bg1"/>
              </a:solidFill>
            </a:endParaRPr>
          </a:p>
        </p:txBody>
      </p:sp>
      <p:pic>
        <p:nvPicPr>
          <p:cNvPr id="14" name="Picture 2" descr="LVB_2006_07_19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>
            <a:fillRect/>
          </a:stretch>
        </p:blipFill>
        <p:spPr bwMode="auto">
          <a:xfrm>
            <a:off x="5083050" y="774743"/>
            <a:ext cx="3737422" cy="35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9817" y="4515966"/>
            <a:ext cx="847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About</a:t>
            </a:r>
            <a:r>
              <a:rPr lang="de-DE" dirty="0" smtClean="0"/>
              <a:t> 85 %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in Leipzig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nimBg="1" autoUpdateAnimBg="0"/>
      <p:bldP spid="191497" grpId="0" animBg="1" autoUpdateAnimBg="0"/>
      <p:bldP spid="191498" grpId="0" animBg="1" autoUpdateAnimBg="0"/>
      <p:bldP spid="19149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1" y="-3222928"/>
            <a:ext cx="10074500" cy="56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-32250" y="1347614"/>
            <a:ext cx="9640774" cy="297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266" name="Rectangle 49"/>
          <p:cNvSpPr txBox="1">
            <a:spLocks noGrp="1" noChangeArrowheads="1"/>
          </p:cNvSpPr>
          <p:nvPr/>
        </p:nvSpPr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A6FAEA7-D791-4026-8E78-1A9D45159026}" type="slidenum">
              <a:rPr lang="de-DE" altLang="de-DE" sz="10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000">
              <a:solidFill>
                <a:schemeClr val="bg1"/>
              </a:solidFill>
            </a:endParaRPr>
          </a:p>
        </p:txBody>
      </p:sp>
      <p:pic>
        <p:nvPicPr>
          <p:cNvPr id="139267" name="Picture 2" descr="G:\GRUPPEN\PRESSE\Kommunikation\Design\Wappen ab 10.2004\Wa für Office - PNG\Wa-l-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" y="1347614"/>
            <a:ext cx="44878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3"/>
          <p:cNvSpPr>
            <a:spLocks noChangeArrowheads="1"/>
          </p:cNvSpPr>
          <p:nvPr/>
        </p:nvSpPr>
        <p:spPr bwMode="auto">
          <a:xfrm flipH="1">
            <a:off x="8839200" y="4914900"/>
            <a:ext cx="3048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39269" name="Line 4"/>
          <p:cNvSpPr>
            <a:spLocks noChangeShapeType="1"/>
          </p:cNvSpPr>
          <p:nvPr/>
        </p:nvSpPr>
        <p:spPr bwMode="auto">
          <a:xfrm flipH="1">
            <a:off x="8839200" y="4914900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9271" name="Text Box 6"/>
          <p:cNvSpPr txBox="1">
            <a:spLocks noChangeArrowheads="1"/>
          </p:cNvSpPr>
          <p:nvPr/>
        </p:nvSpPr>
        <p:spPr bwMode="auto">
          <a:xfrm>
            <a:off x="1738172" y="2028379"/>
            <a:ext cx="7405827" cy="30008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tabLst>
                <a:tab pos="762000" algn="l"/>
              </a:tabLst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tabLst>
                <a:tab pos="762000" algn="l"/>
              </a:tabLst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tabLst>
                <a:tab pos="762000" algn="l"/>
              </a:tabLst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tabLst>
                <a:tab pos="762000" algn="l"/>
              </a:tabLst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tabLst>
                <a:tab pos="762000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762000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dirty="0">
                <a:solidFill>
                  <a:schemeClr val="tx1"/>
                </a:solidFill>
              </a:rPr>
              <a:t>Department </a:t>
            </a:r>
            <a:r>
              <a:rPr lang="de-DE" altLang="de-DE" sz="2100" dirty="0" err="1">
                <a:solidFill>
                  <a:schemeClr val="tx1"/>
                </a:solidFill>
              </a:rPr>
              <a:t>of</a:t>
            </a:r>
            <a:r>
              <a:rPr lang="de-DE" altLang="de-DE" sz="2100" dirty="0">
                <a:solidFill>
                  <a:schemeClr val="tx1"/>
                </a:solidFill>
              </a:rPr>
              <a:t> City Development </a:t>
            </a:r>
            <a:r>
              <a:rPr lang="de-DE" altLang="de-DE" sz="2100" dirty="0" err="1">
                <a:solidFill>
                  <a:schemeClr val="tx1"/>
                </a:solidFill>
              </a:rPr>
              <a:t>and</a:t>
            </a:r>
            <a:r>
              <a:rPr lang="de-DE" altLang="de-DE" sz="2100" dirty="0">
                <a:solidFill>
                  <a:schemeClr val="tx1"/>
                </a:solidFill>
              </a:rPr>
              <a:t> </a:t>
            </a:r>
            <a:r>
              <a:rPr lang="de-DE" altLang="de-DE" sz="2100" dirty="0" err="1">
                <a:solidFill>
                  <a:schemeClr val="tx1"/>
                </a:solidFill>
              </a:rPr>
              <a:t>Construction</a:t>
            </a:r>
            <a:endParaRPr lang="de-DE" altLang="de-DE" sz="2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dirty="0">
                <a:solidFill>
                  <a:schemeClr val="tx1"/>
                </a:solidFill>
              </a:rPr>
              <a:t>Office </a:t>
            </a:r>
            <a:r>
              <a:rPr lang="de-DE" altLang="de-DE" sz="2100" dirty="0" err="1">
                <a:solidFill>
                  <a:schemeClr val="tx1"/>
                </a:solidFill>
              </a:rPr>
              <a:t>for</a:t>
            </a:r>
            <a:r>
              <a:rPr lang="de-DE" altLang="de-DE" sz="2100" dirty="0">
                <a:solidFill>
                  <a:schemeClr val="tx1"/>
                </a:solidFill>
              </a:rPr>
              <a:t> Transport </a:t>
            </a:r>
            <a:r>
              <a:rPr lang="de-DE" altLang="de-DE" sz="2100" dirty="0" err="1">
                <a:solidFill>
                  <a:schemeClr val="tx1"/>
                </a:solidFill>
              </a:rPr>
              <a:t>Planning</a:t>
            </a:r>
            <a:r>
              <a:rPr lang="de-DE" altLang="de-DE" sz="2100" dirty="0">
                <a:solidFill>
                  <a:schemeClr val="tx1"/>
                </a:solidFill>
              </a:rPr>
              <a:t> </a:t>
            </a:r>
            <a:r>
              <a:rPr lang="de-DE" altLang="de-DE" sz="2100" dirty="0" err="1">
                <a:solidFill>
                  <a:schemeClr val="tx1"/>
                </a:solidFill>
              </a:rPr>
              <a:t>and</a:t>
            </a:r>
            <a:r>
              <a:rPr lang="de-DE" altLang="de-DE" sz="2100" dirty="0">
                <a:solidFill>
                  <a:schemeClr val="tx1"/>
                </a:solidFill>
              </a:rPr>
              <a:t> Road </a:t>
            </a:r>
            <a:r>
              <a:rPr lang="de-DE" altLang="de-DE" sz="2100" dirty="0" err="1">
                <a:solidFill>
                  <a:schemeClr val="tx1"/>
                </a:solidFill>
              </a:rPr>
              <a:t>Construction</a:t>
            </a:r>
            <a:endParaRPr lang="de-DE" altLang="de-DE" sz="2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dirty="0">
                <a:solidFill>
                  <a:schemeClr val="tx1"/>
                </a:solidFill>
              </a:rPr>
              <a:t>04092 Leipzig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dirty="0" smtClean="0">
                <a:solidFill>
                  <a:schemeClr val="tx1"/>
                </a:solidFill>
              </a:rPr>
              <a:t>hone</a:t>
            </a:r>
            <a:r>
              <a:rPr lang="de-DE" altLang="de-DE" sz="2100" dirty="0">
                <a:solidFill>
                  <a:schemeClr val="tx1"/>
                </a:solidFill>
              </a:rPr>
              <a:t>:	+49 (341) 123 - 34 41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dirty="0">
                <a:solidFill>
                  <a:schemeClr val="tx1"/>
                </a:solidFill>
              </a:rPr>
              <a:t>fax:		+49 (341) 123 - 34 55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dirty="0">
                <a:solidFill>
                  <a:schemeClr val="tx1"/>
                </a:solidFill>
              </a:rPr>
              <a:t>e-mail:  </a:t>
            </a:r>
            <a:r>
              <a:rPr lang="de-DE" altLang="de-DE" sz="2100" dirty="0" smtClean="0">
                <a:solidFill>
                  <a:schemeClr val="tx1"/>
                </a:solidFill>
                <a:hlinkClick r:id="rId4"/>
              </a:rPr>
              <a:t>Torben.Heinemann@Leipzig.de</a:t>
            </a:r>
            <a:endParaRPr lang="de-DE" altLang="de-DE" sz="21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1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100" b="1" dirty="0" smtClean="0">
                <a:solidFill>
                  <a:schemeClr val="tx1"/>
                </a:solidFill>
              </a:rPr>
              <a:t>www.Leipzig.de</a:t>
            </a:r>
          </a:p>
        </p:txBody>
      </p:sp>
      <p:grpSp>
        <p:nvGrpSpPr>
          <p:cNvPr id="139272" name="Group 7"/>
          <p:cNvGrpSpPr>
            <a:grpSpLocks/>
          </p:cNvGrpSpPr>
          <p:nvPr/>
        </p:nvGrpSpPr>
        <p:grpSpPr bwMode="auto">
          <a:xfrm>
            <a:off x="5105401" y="4629150"/>
            <a:ext cx="3616325" cy="514350"/>
            <a:chOff x="3072" y="3852"/>
            <a:chExt cx="2422" cy="468"/>
          </a:xfrm>
        </p:grpSpPr>
        <p:pic>
          <p:nvPicPr>
            <p:cNvPr id="139277" name="Picture 8" descr="G:\GRUPPEN\PRESSE\Kommunikation\Design\skyline\skyline-4c-284x56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237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8" name="Rectangle 9"/>
            <p:cNvSpPr>
              <a:spLocks noChangeArrowheads="1"/>
            </p:cNvSpPr>
            <p:nvPr/>
          </p:nvSpPr>
          <p:spPr bwMode="auto">
            <a:xfrm>
              <a:off x="3072" y="4272"/>
              <a:ext cx="144" cy="4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buClr>
                  <a:schemeClr val="tx2"/>
                </a:buClr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404040"/>
                </a:buClr>
                <a:buSzPct val="120000"/>
                <a:buChar char="–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SzPct val="120000"/>
                <a:buFont typeface="Wingdings" panose="05000000000000000000" pitchFamily="2" charset="2"/>
                <a:buChar char="§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–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</p:grpSp>
      <p:sp>
        <p:nvSpPr>
          <p:cNvPr id="139273" name="Text Box 11"/>
          <p:cNvSpPr txBox="1">
            <a:spLocks noChangeArrowheads="1"/>
          </p:cNvSpPr>
          <p:nvPr/>
        </p:nvSpPr>
        <p:spPr bwMode="auto">
          <a:xfrm>
            <a:off x="1619671" y="1347614"/>
            <a:ext cx="7988851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4200" b="1" dirty="0">
                <a:solidFill>
                  <a:schemeClr val="tx1"/>
                </a:solidFill>
              </a:rPr>
              <a:t>City of Leipzig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995564C8-7802-4F32-97E9-E80FC47F8561}"/>
              </a:ext>
            </a:extLst>
          </p:cNvPr>
          <p:cNvSpPr/>
          <p:nvPr/>
        </p:nvSpPr>
        <p:spPr>
          <a:xfrm>
            <a:off x="-107950" y="4886325"/>
            <a:ext cx="1511300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39276" name="Foliennummernplatzhalter 1"/>
          <p:cNvSpPr txBox="1">
            <a:spLocks/>
          </p:cNvSpPr>
          <p:nvPr/>
        </p:nvSpPr>
        <p:spPr bwMode="auto">
          <a:xfrm>
            <a:off x="8839200" y="4919663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404040"/>
              </a:buClr>
              <a:buSzPct val="12000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SzPct val="120000"/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8417A94-4B90-483E-A610-8C21E50B28EE}" type="slidenum">
              <a:rPr lang="de-DE" altLang="de-DE" sz="10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1C1C1C"/>
      </a:dk1>
      <a:lt1>
        <a:srgbClr val="FFFFFF"/>
      </a:lt1>
      <a:dk2>
        <a:srgbClr val="0E3192"/>
      </a:dk2>
      <a:lt2>
        <a:srgbClr val="C0C0C0"/>
      </a:lt2>
      <a:accent1>
        <a:srgbClr val="7F7F7F"/>
      </a:accent1>
      <a:accent2>
        <a:srgbClr val="FFCC00"/>
      </a:accent2>
      <a:accent3>
        <a:srgbClr val="FFFFFF"/>
      </a:accent3>
      <a:accent4>
        <a:srgbClr val="161616"/>
      </a:accent4>
      <a:accent5>
        <a:srgbClr val="C0C0C0"/>
      </a:accent5>
      <a:accent6>
        <a:srgbClr val="E7B900"/>
      </a:accent6>
      <a:hlink>
        <a:srgbClr val="0E3192"/>
      </a:hlink>
      <a:folHlink>
        <a:srgbClr val="FF0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1C1C1C"/>
    </a:dk1>
    <a:lt1>
      <a:srgbClr val="FFFFFF"/>
    </a:lt1>
    <a:dk2>
      <a:srgbClr val="0E3192"/>
    </a:dk2>
    <a:lt2>
      <a:srgbClr val="C0C0C0"/>
    </a:lt2>
    <a:accent1>
      <a:srgbClr val="7F7F7F"/>
    </a:accent1>
    <a:accent2>
      <a:srgbClr val="FFCC00"/>
    </a:accent2>
    <a:accent3>
      <a:srgbClr val="FFFFFF"/>
    </a:accent3>
    <a:accent4>
      <a:srgbClr val="161616"/>
    </a:accent4>
    <a:accent5>
      <a:srgbClr val="C0C0C0"/>
    </a:accent5>
    <a:accent6>
      <a:srgbClr val="E7B900"/>
    </a:accent6>
    <a:hlink>
      <a:srgbClr val="0E3192"/>
    </a:hlink>
    <a:folHlink>
      <a:srgbClr val="FF00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335</Words>
  <Application>Microsoft Office PowerPoint</Application>
  <PresentationFormat>On-screen Show (16:9)</PresentationFormat>
  <Paragraphs>77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Standarddesign</vt:lpstr>
      <vt:lpstr>Sustainable Mobility  Made in Leipzig</vt:lpstr>
      <vt:lpstr>City of Leipzig, Germany</vt:lpstr>
      <vt:lpstr>Leipzig city structure</vt:lpstr>
      <vt:lpstr>City centre – limited access for cars</vt:lpstr>
      <vt:lpstr>PowerPoint Presentation</vt:lpstr>
      <vt:lpstr>PowerPoint Presentation</vt:lpstr>
      <vt:lpstr>PowerPoint Presentation</vt:lpstr>
    </vt:vector>
  </TitlesOfParts>
  <Company>Stadt Leipzig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RaschVo</dc:creator>
  <cp:lastModifiedBy>yiqian.zhang</cp:lastModifiedBy>
  <cp:revision>304</cp:revision>
  <dcterms:created xsi:type="dcterms:W3CDTF">2004-11-22T11:34:16Z</dcterms:created>
  <dcterms:modified xsi:type="dcterms:W3CDTF">2019-10-14T08:02:46Z</dcterms:modified>
</cp:coreProperties>
</file>