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7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4172566\Documents\3%20Grants%20&amp;%20Research\E-bikes\Data\ebike%20survey%20results%20-%20CV%20anal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 err="1"/>
              <a:t>Bikeshare</a:t>
            </a:r>
            <a:r>
              <a:rPr lang="en-ZA" sz="2400" baseline="0" dirty="0"/>
              <a:t> users are...</a:t>
            </a:r>
            <a:endParaRPr lang="en-ZA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'pre-analysis'!$BN$7</c:f>
              <c:strCache>
                <c:ptCount val="1"/>
                <c:pt idx="0">
                  <c:v>Bikesharers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'pre-analysis'!$BK$8:$BM$12</c:f>
              <c:strCache>
                <c:ptCount val="5"/>
                <c:pt idx="0">
                  <c:v>Equally cost-sensitive</c:v>
                </c:pt>
                <c:pt idx="1">
                  <c:v>Equally concerned about the environment</c:v>
                </c:pt>
                <c:pt idx="2">
                  <c:v>More aware of time-saving benefits</c:v>
                </c:pt>
                <c:pt idx="3">
                  <c:v>More positive towards biking image</c:v>
                </c:pt>
                <c:pt idx="4">
                  <c:v>Less worried about crime</c:v>
                </c:pt>
              </c:strCache>
            </c:strRef>
          </c:cat>
          <c:val>
            <c:numRef>
              <c:f>'pre-analysis'!$BN$8:$BN$12</c:f>
              <c:numCache>
                <c:formatCode>General</c:formatCode>
                <c:ptCount val="5"/>
                <c:pt idx="0">
                  <c:v>55</c:v>
                </c:pt>
                <c:pt idx="1">
                  <c:v>63</c:v>
                </c:pt>
                <c:pt idx="2">
                  <c:v>86</c:v>
                </c:pt>
                <c:pt idx="3">
                  <c:v>71</c:v>
                </c:pt>
                <c:pt idx="4">
                  <c:v>58</c:v>
                </c:pt>
              </c:numCache>
            </c:numRef>
          </c:val>
        </c:ser>
        <c:ser>
          <c:idx val="1"/>
          <c:order val="1"/>
          <c:tx>
            <c:strRef>
              <c:f>'pre-analysis'!$BO$7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'pre-analysis'!$BK$8:$BM$12</c:f>
              <c:strCache>
                <c:ptCount val="5"/>
                <c:pt idx="0">
                  <c:v>Equally cost-sensitive</c:v>
                </c:pt>
                <c:pt idx="1">
                  <c:v>Equally concerned about the environment</c:v>
                </c:pt>
                <c:pt idx="2">
                  <c:v>More aware of time-saving benefits</c:v>
                </c:pt>
                <c:pt idx="3">
                  <c:v>More positive towards biking image</c:v>
                </c:pt>
                <c:pt idx="4">
                  <c:v>Less worried about crime</c:v>
                </c:pt>
              </c:strCache>
            </c:strRef>
          </c:cat>
          <c:val>
            <c:numRef>
              <c:f>'pre-analysis'!$BO$8:$BO$12</c:f>
              <c:numCache>
                <c:formatCode>General</c:formatCode>
                <c:ptCount val="5"/>
                <c:pt idx="0">
                  <c:v>52</c:v>
                </c:pt>
                <c:pt idx="1">
                  <c:v>57</c:v>
                </c:pt>
                <c:pt idx="2">
                  <c:v>66</c:v>
                </c:pt>
                <c:pt idx="3">
                  <c:v>54</c:v>
                </c:pt>
                <c:pt idx="4">
                  <c:v>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8816928"/>
        <c:axId val="408817712"/>
      </c:barChart>
      <c:catAx>
        <c:axId val="4088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17712"/>
        <c:crosses val="autoZero"/>
        <c:auto val="1"/>
        <c:lblAlgn val="ctr"/>
        <c:lblOffset val="100"/>
        <c:noMultiLvlLbl val="0"/>
      </c:catAx>
      <c:valAx>
        <c:axId val="4088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aseline="0" dirty="0"/>
                  <a:t>% concerned or very concerned</a:t>
                </a:r>
              </a:p>
            </c:rich>
          </c:tx>
          <c:layout>
            <c:manualLayout>
              <c:xMode val="edge"/>
              <c:yMode val="edge"/>
              <c:x val="6.8795597007221421E-3"/>
              <c:y val="0.49730913582203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88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824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83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64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978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0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3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025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92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62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59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AD3C-022C-4448-A910-E8C95B2A617B}" type="datetimeFigureOut">
              <a:rPr lang="en-ZA" smtClean="0"/>
              <a:t>2018/11/27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A991-8688-40A8-84B7-486EE7634D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3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56" t="8055" r="25106" b="11343"/>
          <a:stretch/>
        </p:blipFill>
        <p:spPr>
          <a:xfrm>
            <a:off x="5094698" y="568113"/>
            <a:ext cx="6874068" cy="606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5626" y="386344"/>
            <a:ext cx="3335628" cy="13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70C0"/>
                </a:solidFill>
              </a:rPr>
              <a:t>Christo Venter</a:t>
            </a:r>
          </a:p>
          <a:p>
            <a:pPr algn="ctr"/>
            <a:r>
              <a:rPr lang="en-ZA" dirty="0" smtClean="0">
                <a:solidFill>
                  <a:srgbClr val="0070C0"/>
                </a:solidFill>
              </a:rPr>
              <a:t>University of Pretoria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69" y="1725747"/>
            <a:ext cx="5198772" cy="1101512"/>
          </a:xfrm>
        </p:spPr>
        <p:txBody>
          <a:bodyPr>
            <a:noAutofit/>
          </a:bodyPr>
          <a:lstStyle/>
          <a:p>
            <a:r>
              <a:rPr lang="en-ZA" sz="4000" b="1" dirty="0" smtClean="0"/>
              <a:t>An experiment in a home-grown solution to Non-Motorised Transport problems</a:t>
            </a:r>
            <a:endParaRPr lang="en-ZA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43" y="5094109"/>
            <a:ext cx="5208141" cy="158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30" y="3527693"/>
            <a:ext cx="23812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38"/>
            <a:ext cx="10952746" cy="1325563"/>
          </a:xfrm>
        </p:spPr>
        <p:txBody>
          <a:bodyPr/>
          <a:lstStyle/>
          <a:p>
            <a:r>
              <a:rPr lang="en-ZA" dirty="0" smtClean="0"/>
              <a:t>Non-motorised transport in the City of Tshwane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46" y="1690688"/>
            <a:ext cx="5061286" cy="4351338"/>
          </a:xfrm>
        </p:spPr>
        <p:txBody>
          <a:bodyPr/>
          <a:lstStyle/>
          <a:p>
            <a:r>
              <a:rPr lang="en-ZA" dirty="0" smtClean="0"/>
              <a:t>30% of trips are on foot</a:t>
            </a:r>
          </a:p>
          <a:p>
            <a:r>
              <a:rPr lang="en-ZA" dirty="0" smtClean="0"/>
              <a:t>Cycling &lt;1%</a:t>
            </a: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2791326"/>
            <a:ext cx="5389746" cy="36884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999" y="2791326"/>
            <a:ext cx="5694947" cy="36345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778" y="1729039"/>
            <a:ext cx="50612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Draft NMT framework (2013): “cycling as a mode of choice”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6336632" y="5566611"/>
            <a:ext cx="5245768" cy="859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6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53" y="-205333"/>
            <a:ext cx="10515600" cy="1325563"/>
          </a:xfrm>
        </p:spPr>
        <p:txBody>
          <a:bodyPr/>
          <a:lstStyle/>
          <a:p>
            <a:r>
              <a:rPr lang="en-ZA" dirty="0" smtClean="0"/>
              <a:t>Project components</a:t>
            </a:r>
            <a:endParaRPr lang="en-ZA" dirty="0"/>
          </a:p>
        </p:txBody>
      </p:sp>
      <p:pic>
        <p:nvPicPr>
          <p:cNvPr id="4" name="Picture 3" descr="C:\Users\thembama\Desktop\Projects\E-bike project\Pictures\20181102_1108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r="15598"/>
          <a:stretch/>
        </p:blipFill>
        <p:spPr bwMode="auto">
          <a:xfrm>
            <a:off x="425002" y="3044941"/>
            <a:ext cx="2601533" cy="191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297" y="4663190"/>
            <a:ext cx="3023526" cy="1467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097" y="6265200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Unemployed youth trained as staff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263086" y="2608141"/>
            <a:ext cx="27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10 manual bikes, 10 e-bikes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62" y="1120230"/>
            <a:ext cx="1549712" cy="1549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253" y="4468491"/>
            <a:ext cx="1746882" cy="2166041"/>
          </a:xfrm>
          <a:prstGeom prst="rect">
            <a:avLst/>
          </a:prstGeom>
        </p:spPr>
      </p:pic>
      <p:pic>
        <p:nvPicPr>
          <p:cNvPr id="10" name="Picture 9" descr="Screen Clippi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3" y="790136"/>
            <a:ext cx="2576830" cy="1818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060" y="3046676"/>
            <a:ext cx="2981449" cy="909003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3086" y="790136"/>
            <a:ext cx="2913251" cy="4258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549242" y="5899038"/>
            <a:ext cx="275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Web-based booking system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4472536" y="750898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GPS tracking of bikes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6260633" y="4468491"/>
            <a:ext cx="3467390" cy="2241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7988049" y="842431"/>
            <a:ext cx="3353720" cy="2870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 descr="C:\Users\thembama\Desktop\Projects\E-bike project\Pictures\IMG-20180802-WA000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0" y="916905"/>
            <a:ext cx="3135962" cy="212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8014060" y="3066317"/>
            <a:ext cx="321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Kiosk for bike check-outs </a:t>
            </a:r>
            <a:br>
              <a:rPr lang="en-ZA" dirty="0" smtClean="0"/>
            </a:br>
            <a:r>
              <a:rPr lang="en-ZA" dirty="0" smtClean="0"/>
              <a:t>and maintenance</a:t>
            </a:r>
            <a:endParaRPr lang="en-ZA" dirty="0"/>
          </a:p>
        </p:txBody>
      </p:sp>
      <p:cxnSp>
        <p:nvCxnSpPr>
          <p:cNvPr id="22" name="Elbow Connector 21"/>
          <p:cNvCxnSpPr>
            <a:stCxn id="12" idx="1"/>
            <a:endCxn id="14" idx="3"/>
          </p:cNvCxnSpPr>
          <p:nvPr/>
        </p:nvCxnSpPr>
        <p:spPr>
          <a:xfrm rot="10800000">
            <a:off x="3176338" y="2919328"/>
            <a:ext cx="1150723" cy="5818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2" idx="0"/>
            <a:endCxn id="8" idx="2"/>
          </p:cNvCxnSpPr>
          <p:nvPr/>
        </p:nvCxnSpPr>
        <p:spPr>
          <a:xfrm rot="16200000" flipV="1">
            <a:off x="5476835" y="2705725"/>
            <a:ext cx="376734" cy="3051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3"/>
            <a:endCxn id="18" idx="1"/>
          </p:cNvCxnSpPr>
          <p:nvPr/>
        </p:nvCxnSpPr>
        <p:spPr>
          <a:xfrm flipV="1">
            <a:off x="7308509" y="2277540"/>
            <a:ext cx="679540" cy="122363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7" idx="0"/>
          </p:cNvCxnSpPr>
          <p:nvPr/>
        </p:nvCxnSpPr>
        <p:spPr>
          <a:xfrm>
            <a:off x="6849979" y="4004651"/>
            <a:ext cx="1144349" cy="4638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2" idx="2"/>
            <a:endCxn id="9" idx="3"/>
          </p:cNvCxnSpPr>
          <p:nvPr/>
        </p:nvCxnSpPr>
        <p:spPr>
          <a:xfrm rot="5400000">
            <a:off x="4653544" y="4387270"/>
            <a:ext cx="1595833" cy="7326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/>
      <p:bldP spid="16" grpId="0"/>
      <p:bldP spid="17" grpId="0" animBg="1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3" y="208180"/>
            <a:ext cx="10515600" cy="1325563"/>
          </a:xfrm>
        </p:spPr>
        <p:txBody>
          <a:bodyPr/>
          <a:lstStyle/>
          <a:p>
            <a:r>
              <a:rPr lang="en-ZA" dirty="0" smtClean="0"/>
              <a:t>Did people use </a:t>
            </a:r>
            <a:r>
              <a:rPr lang="en-ZA" dirty="0" err="1" smtClean="0"/>
              <a:t>bikesharing</a:t>
            </a:r>
            <a:r>
              <a:rPr lang="en-ZA" dirty="0" smtClean="0"/>
              <a:t>?</a:t>
            </a:r>
            <a:endParaRPr lang="en-ZA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3" y="3907191"/>
            <a:ext cx="5726366" cy="2709366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3031" y="1367131"/>
            <a:ext cx="6657474" cy="3191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637670" y="2680662"/>
            <a:ext cx="6328611" cy="12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95144" y="1711166"/>
            <a:ext cx="4737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/>
              <a:t>Pilot duration Aug-Nov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/>
              <a:t>Registration and use spiked</a:t>
            </a:r>
            <a:br>
              <a:rPr lang="en-ZA" sz="2400" b="1" dirty="0" smtClean="0"/>
            </a:br>
            <a:r>
              <a:rPr lang="en-ZA" sz="2400" b="1" dirty="0" smtClean="0"/>
              <a:t>after advertising and dropping</a:t>
            </a:r>
            <a:br>
              <a:rPr lang="en-ZA" sz="2400" b="1" dirty="0" smtClean="0"/>
            </a:br>
            <a:r>
              <a:rPr lang="en-ZA" sz="2400" b="1" dirty="0" smtClean="0"/>
              <a:t>of fare to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 smtClean="0"/>
              <a:t>Now 100% use of available bikes </a:t>
            </a:r>
            <a:endParaRPr lang="en-Z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768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Who used </a:t>
            </a:r>
            <a:r>
              <a:rPr lang="en-ZA" dirty="0" err="1" smtClean="0"/>
              <a:t>bikesharing</a:t>
            </a:r>
            <a:r>
              <a:rPr lang="en-ZA" dirty="0" smtClean="0"/>
              <a:t>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905" y="5185609"/>
            <a:ext cx="4347411" cy="1347537"/>
          </a:xfrm>
        </p:spPr>
        <p:txBody>
          <a:bodyPr>
            <a:normAutofit/>
          </a:bodyPr>
          <a:lstStyle/>
          <a:p>
            <a:r>
              <a:rPr lang="en-ZA" sz="2400" dirty="0"/>
              <a:t>F</a:t>
            </a:r>
            <a:r>
              <a:rPr lang="en-ZA" sz="2400" dirty="0" smtClean="0"/>
              <a:t>it, young</a:t>
            </a:r>
          </a:p>
          <a:p>
            <a:r>
              <a:rPr lang="en-ZA" sz="2400" dirty="0" smtClean="0"/>
              <a:t>Live close to campus</a:t>
            </a:r>
          </a:p>
          <a:p>
            <a:r>
              <a:rPr lang="en-ZA" sz="2400" dirty="0" smtClean="0"/>
              <a:t>Mostly students</a:t>
            </a:r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5" name="Oval 4"/>
          <p:cNvSpPr/>
          <p:nvPr/>
        </p:nvSpPr>
        <p:spPr>
          <a:xfrm>
            <a:off x="998621" y="1305677"/>
            <a:ext cx="4102768" cy="3879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dirty="0" smtClean="0"/>
              <a:t>50%</a:t>
            </a:r>
            <a:endParaRPr lang="en-ZA" sz="5400" dirty="0"/>
          </a:p>
        </p:txBody>
      </p:sp>
      <p:sp>
        <p:nvSpPr>
          <p:cNvPr id="6" name="Oval 5"/>
          <p:cNvSpPr/>
          <p:nvPr/>
        </p:nvSpPr>
        <p:spPr>
          <a:xfrm>
            <a:off x="5666874" y="2604700"/>
            <a:ext cx="1455822" cy="12818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dirty="0" smtClean="0"/>
              <a:t>8%</a:t>
            </a:r>
            <a:endParaRPr lang="en-ZA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9147" y="5182747"/>
            <a:ext cx="4347411" cy="134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/>
              <a:t>Fit, young(</a:t>
            </a:r>
            <a:r>
              <a:rPr lang="en-ZA" sz="2400" dirty="0" err="1" smtClean="0"/>
              <a:t>ish</a:t>
            </a:r>
            <a:r>
              <a:rPr lang="en-ZA" sz="2400" dirty="0" smtClean="0"/>
              <a:t>)</a:t>
            </a:r>
          </a:p>
          <a:p>
            <a:r>
              <a:rPr lang="en-ZA" sz="2400" dirty="0" smtClean="0"/>
              <a:t>Mostly students</a:t>
            </a:r>
            <a:endParaRPr lang="en-ZA" sz="2400" dirty="0"/>
          </a:p>
        </p:txBody>
      </p:sp>
      <p:sp>
        <p:nvSpPr>
          <p:cNvPr id="8" name="Oval 7"/>
          <p:cNvSpPr/>
          <p:nvPr/>
        </p:nvSpPr>
        <p:spPr>
          <a:xfrm>
            <a:off x="8373979" y="2361594"/>
            <a:ext cx="1997242" cy="176809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dirty="0" smtClean="0"/>
              <a:t>13%</a:t>
            </a:r>
            <a:endParaRPr lang="en-ZA" sz="5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97515" y="5179885"/>
            <a:ext cx="4347411" cy="134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/>
              <a:t>Older students, staff</a:t>
            </a:r>
          </a:p>
          <a:p>
            <a:r>
              <a:rPr lang="en-ZA" sz="2400" dirty="0" smtClean="0"/>
              <a:t>Various home locations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99" y="3826909"/>
            <a:ext cx="814362" cy="904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874" y="3951963"/>
            <a:ext cx="1511264" cy="931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3383" b="32406"/>
          <a:stretch/>
        </p:blipFill>
        <p:spPr>
          <a:xfrm>
            <a:off x="8707854" y="4129691"/>
            <a:ext cx="1663366" cy="7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73" t="28949" r="15916" b="8525"/>
          <a:stretch/>
        </p:blipFill>
        <p:spPr>
          <a:xfrm>
            <a:off x="1606010" y="1263317"/>
            <a:ext cx="8979979" cy="52429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71589" y="2196972"/>
            <a:ext cx="2498501" cy="2420323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6659217" y="3351475"/>
            <a:ext cx="123246" cy="1113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20843" y="3407133"/>
            <a:ext cx="1209998" cy="303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64948" y="32359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b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23211" y="1060871"/>
            <a:ext cx="4795255" cy="46925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8" name="Straight Arrow Connector 17"/>
          <p:cNvCxnSpPr>
            <a:stCxn id="6" idx="5"/>
            <a:endCxn id="16" idx="5"/>
          </p:cNvCxnSpPr>
          <p:nvPr/>
        </p:nvCxnSpPr>
        <p:spPr>
          <a:xfrm>
            <a:off x="6764414" y="3446491"/>
            <a:ext cx="1651803" cy="1619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26890" y="344649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2KM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8003" y="43829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4KM</a:t>
            </a:r>
            <a:endParaRPr lang="en-Z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ZA" dirty="0" smtClean="0"/>
              <a:t>How did people use </a:t>
            </a:r>
            <a:r>
              <a:rPr lang="en-ZA" dirty="0" err="1" smtClean="0"/>
              <a:t>bikesharing</a:t>
            </a:r>
            <a:r>
              <a:rPr lang="en-ZA" dirty="0" smtClean="0"/>
              <a:t>?</a:t>
            </a:r>
            <a:endParaRPr lang="en-Z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5488" t="17262" r="32375"/>
          <a:stretch/>
        </p:blipFill>
        <p:spPr>
          <a:xfrm>
            <a:off x="892740" y="4353079"/>
            <a:ext cx="2390273" cy="2279942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46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37260">
            <a:off x="221289" y="1984079"/>
            <a:ext cx="5483238" cy="308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did people use </a:t>
            </a:r>
            <a:r>
              <a:rPr lang="en-ZA" dirty="0" err="1" smtClean="0"/>
              <a:t>bikesharing</a:t>
            </a:r>
            <a:r>
              <a:rPr lang="en-ZA" dirty="0" smtClean="0"/>
              <a:t>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270" y="1970167"/>
            <a:ext cx="7576530" cy="4759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9092" y="5917331"/>
            <a:ext cx="2008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dirty="0" smtClean="0"/>
              <a:t>Youth </a:t>
            </a:r>
            <a:br>
              <a:rPr lang="en-ZA" sz="2000" dirty="0" smtClean="0"/>
            </a:br>
            <a:r>
              <a:rPr lang="en-ZA" sz="2000" dirty="0" smtClean="0"/>
              <a:t>entrepreneurship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9955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Who is attracted to </a:t>
            </a:r>
            <a:r>
              <a:rPr lang="en-ZA" dirty="0" err="1" smtClean="0"/>
              <a:t>bikesharing</a:t>
            </a:r>
            <a:r>
              <a:rPr lang="en-ZA" dirty="0" smtClean="0"/>
              <a:t>?</a:t>
            </a:r>
            <a:endParaRPr lang="en-Z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54653"/>
              </p:ext>
            </p:extLst>
          </p:nvPr>
        </p:nvGraphicFramePr>
        <p:xfrm>
          <a:off x="1475873" y="1507958"/>
          <a:ext cx="9304421" cy="49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3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Lessons learnt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 err="1" smtClean="0"/>
              <a:t>Homegrown</a:t>
            </a:r>
            <a:r>
              <a:rPr lang="en-ZA" sz="3200" dirty="0" smtClean="0"/>
              <a:t> experimentation allows for local learning and adaptation, lowers implementation risk</a:t>
            </a:r>
          </a:p>
          <a:p>
            <a:r>
              <a:rPr lang="en-ZA" sz="3200" dirty="0" smtClean="0"/>
              <a:t>Allow time for tweaking it</a:t>
            </a:r>
          </a:p>
          <a:p>
            <a:r>
              <a:rPr lang="en-ZA" sz="3200" dirty="0" smtClean="0"/>
              <a:t>There is huge demand for bicycling, especially among young people currently walking</a:t>
            </a:r>
          </a:p>
          <a:p>
            <a:r>
              <a:rPr lang="en-ZA" sz="3200" dirty="0" smtClean="0"/>
              <a:t>Effective marketing and bike maintenance = largest challenges</a:t>
            </a:r>
          </a:p>
          <a:p>
            <a:r>
              <a:rPr lang="en-ZA" sz="3200" dirty="0" smtClean="0"/>
              <a:t>Think about bicycling as enabler of youth entrepreneurship</a:t>
            </a: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604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195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 experiment in a home-grown solution to Non-Motorised Transport problems</vt:lpstr>
      <vt:lpstr>Non-motorised transport in the City of Tshwane</vt:lpstr>
      <vt:lpstr>Project components</vt:lpstr>
      <vt:lpstr>Did people use bikesharing?</vt:lpstr>
      <vt:lpstr>Who used bikesharing?</vt:lpstr>
      <vt:lpstr>How did people use bikesharing?</vt:lpstr>
      <vt:lpstr>How did people use bikesharing?</vt:lpstr>
      <vt:lpstr>Who is attracted to bikesharing?</vt:lpstr>
      <vt:lpstr>Lessons learnt</vt:lpstr>
    </vt:vector>
  </TitlesOfParts>
  <Company>University of Pretoria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</dc:creator>
  <cp:lastModifiedBy>CV</cp:lastModifiedBy>
  <cp:revision>18</cp:revision>
  <dcterms:created xsi:type="dcterms:W3CDTF">2018-11-27T12:38:33Z</dcterms:created>
  <dcterms:modified xsi:type="dcterms:W3CDTF">2018-11-28T04:51:36Z</dcterms:modified>
</cp:coreProperties>
</file>