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4" r:id="rId2"/>
    <p:sldId id="266" r:id="rId3"/>
    <p:sldId id="277" r:id="rId4"/>
    <p:sldId id="278" r:id="rId5"/>
    <p:sldId id="265" r:id="rId6"/>
    <p:sldId id="287" r:id="rId7"/>
    <p:sldId id="267" r:id="rId8"/>
    <p:sldId id="280" r:id="rId9"/>
    <p:sldId id="284" r:id="rId10"/>
    <p:sldId id="281" r:id="rId11"/>
    <p:sldId id="285" r:id="rId12"/>
    <p:sldId id="288" r:id="rId13"/>
    <p:sldId id="270"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u-my.tran"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982" autoAdjust="0"/>
  </p:normalViewPr>
  <p:slideViewPr>
    <p:cSldViewPr>
      <p:cViewPr>
        <p:scale>
          <a:sx n="66" d="100"/>
          <a:sy n="66" d="100"/>
        </p:scale>
        <p:origin x="-1276"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5CD8F-05DE-4829-B23A-9AFCAD4C4705}" type="datetimeFigureOut">
              <a:rPr lang="en-US" smtClean="0"/>
              <a:t>11/27/2018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EE252-8CC7-485F-868B-8A53130F5CB9}" type="slidenum">
              <a:rPr lang="en-US" smtClean="0"/>
              <a:t>‹#›</a:t>
            </a:fld>
            <a:endParaRPr lang="en-US"/>
          </a:p>
        </p:txBody>
      </p:sp>
    </p:spTree>
    <p:extLst>
      <p:ext uri="{BB962C8B-B14F-4D97-AF65-F5344CB8AC3E}">
        <p14:creationId xmlns:p14="http://schemas.microsoft.com/office/powerpoint/2010/main" val="104627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373188" y="1144588"/>
            <a:ext cx="4111625" cy="3082925"/>
          </a:xfrm>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CA168318-6BF0-0149-99F4-BC74E749DA1D}" type="slidenum">
              <a:rPr lang="en-US" smtClean="0"/>
              <a:pPr/>
              <a:t>1</a:t>
            </a:fld>
            <a:endParaRPr lang="en-US"/>
          </a:p>
        </p:txBody>
      </p:sp>
    </p:spTree>
    <p:extLst>
      <p:ext uri="{BB962C8B-B14F-4D97-AF65-F5344CB8AC3E}">
        <p14:creationId xmlns:p14="http://schemas.microsoft.com/office/powerpoint/2010/main" val="2316640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9EA66-F6BA-AD48-9E41-3E858A4D1426}" type="slidenum">
              <a:rPr lang="en-US" smtClean="0"/>
              <a:t>12</a:t>
            </a:fld>
            <a:endParaRPr lang="en-US"/>
          </a:p>
        </p:txBody>
      </p:sp>
    </p:spTree>
    <p:extLst>
      <p:ext uri="{BB962C8B-B14F-4D97-AF65-F5344CB8AC3E}">
        <p14:creationId xmlns:p14="http://schemas.microsoft.com/office/powerpoint/2010/main" val="142825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round/>
            <a:headEnd/>
            <a:tailEnd/>
          </a:ln>
        </p:spPr>
        <p:txBody>
          <a:bodyPr/>
          <a:lstStyle/>
          <a:p>
            <a:fld id="{089990EE-EBD3-4708-B321-4F5307563C5E}" type="slidenum">
              <a:rPr lang="en-US" altLang="en-US"/>
              <a:pPr/>
              <a:t>13</a:t>
            </a:fld>
            <a:endParaRPr lang="en-US" altLang="en-US"/>
          </a:p>
        </p:txBody>
      </p:sp>
      <p:sp>
        <p:nvSpPr>
          <p:cNvPr id="8195" name="Rectangle 1"/>
          <p:cNvSpPr>
            <a:spLocks noGrp="1" noRot="1" noChangeAspect="1" noChangeArrowheads="1" noTextEdit="1"/>
          </p:cNvSpPr>
          <p:nvPr>
            <p:ph type="sldImg"/>
          </p:nvPr>
        </p:nvSpPr>
        <p:spPr>
          <a:xfrm>
            <a:off x="1254125" y="644525"/>
            <a:ext cx="4244975" cy="3184525"/>
          </a:xfrm>
          <a:solidFill>
            <a:srgbClr val="FFFFFF"/>
          </a:solidFill>
          <a:ln>
            <a:solidFill>
              <a:srgbClr val="000000"/>
            </a:solidFill>
            <a:miter lim="800000"/>
          </a:ln>
        </p:spPr>
      </p:sp>
      <p:sp>
        <p:nvSpPr>
          <p:cNvPr id="8196" name="Rectangle 2"/>
          <p:cNvSpPr>
            <a:spLocks noGrp="1" noChangeArrowheads="1"/>
          </p:cNvSpPr>
          <p:nvPr>
            <p:ph type="body" idx="1"/>
          </p:nvPr>
        </p:nvSpPr>
        <p:spPr>
          <a:xfrm>
            <a:off x="616414" y="4032404"/>
            <a:ext cx="5927290" cy="4166048"/>
          </a:xfrm>
          <a:noFill/>
        </p:spPr>
        <p:txBody>
          <a:bodyPr wrap="none" numCol="2" anchor="ctr"/>
          <a:lstStyle/>
          <a:p>
            <a:r>
              <a:rPr lang="en-US" sz="1200" b="1" i="0" kern="1200" dirty="0" smtClean="0">
                <a:solidFill>
                  <a:schemeClr val="tx1"/>
                </a:solidFill>
                <a:effectLst/>
                <a:latin typeface="Libre Franklin" panose="00000500000000000000" pitchFamily="2" charset="0"/>
              </a:rPr>
              <a:t>SMART SPP</a:t>
            </a:r>
          </a:p>
          <a:p>
            <a:r>
              <a:rPr lang="en-US" sz="1200" b="0" i="0" kern="1200" dirty="0" smtClean="0">
                <a:solidFill>
                  <a:schemeClr val="tx1"/>
                </a:solidFill>
                <a:effectLst/>
                <a:latin typeface="Libre Franklin" panose="00000500000000000000" pitchFamily="2" charset="0"/>
              </a:rPr>
              <a:t>innovation through sustainable procurement was a European project which promoted the introduction of new, innovative low carbon emission technologies and integrated solutions onto the European market.  SMART SPP strongly focuses on implementation and therefore five public authorities in the United Kingdom, Denmark, Spain and Portugal </a:t>
            </a:r>
          </a:p>
          <a:p>
            <a:r>
              <a:rPr lang="en-US" sz="1200" b="0" i="0" kern="1200" dirty="0" smtClean="0">
                <a:solidFill>
                  <a:schemeClr val="tx1"/>
                </a:solidFill>
                <a:effectLst/>
                <a:latin typeface="Libre Franklin" panose="00000500000000000000" pitchFamily="2" charset="0"/>
              </a:rPr>
              <a:t>- Lighting systems (LED indoor and outdoor (street) lighting),</a:t>
            </a:r>
          </a:p>
          <a:p>
            <a:r>
              <a:rPr lang="en-US" sz="1200" b="0" i="0" kern="1200" dirty="0" smtClean="0">
                <a:solidFill>
                  <a:schemeClr val="tx1"/>
                </a:solidFill>
                <a:effectLst/>
                <a:latin typeface="Libre Franklin" panose="00000500000000000000" pitchFamily="2" charset="0"/>
              </a:rPr>
              <a:t>- Electric vehicles systems (charging points and cars), and</a:t>
            </a:r>
          </a:p>
          <a:p>
            <a:r>
              <a:rPr lang="en-US" sz="1200" b="0" i="0" kern="1200" dirty="0" smtClean="0">
                <a:solidFill>
                  <a:schemeClr val="tx1"/>
                </a:solidFill>
                <a:effectLst/>
                <a:latin typeface="Libre Franklin" panose="00000500000000000000" pitchFamily="2" charset="0"/>
              </a:rPr>
              <a:t>- Vending machine</a:t>
            </a:r>
          </a:p>
          <a:p>
            <a:endParaRPr lang="de-DE" altLang="en-US" dirty="0" smtClean="0">
              <a:latin typeface="Libre Franklin" panose="00000500000000000000" pitchFamily="2" charset="0"/>
            </a:endParaRPr>
          </a:p>
          <a:p>
            <a:r>
              <a:rPr lang="de-DE" altLang="en-US" b="1" dirty="0" smtClean="0">
                <a:latin typeface="Libre Franklin" panose="00000500000000000000" pitchFamily="2" charset="0"/>
              </a:rPr>
              <a:t>CIVITAS 2020</a:t>
            </a:r>
            <a:r>
              <a:rPr lang="de-DE" altLang="en-US" b="1" baseline="0" dirty="0" smtClean="0">
                <a:latin typeface="Libre Franklin" panose="00000500000000000000" pitchFamily="2" charset="0"/>
              </a:rPr>
              <a:t> - </a:t>
            </a:r>
            <a:r>
              <a:rPr lang="en-US" sz="1200" b="0" i="0" kern="1200" dirty="0" smtClean="0">
                <a:solidFill>
                  <a:schemeClr val="tx1"/>
                </a:solidFill>
                <a:effectLst/>
                <a:latin typeface="Libre Franklin" panose="00000500000000000000" pitchFamily="2" charset="0"/>
              </a:rPr>
              <a:t>European Union's CIVITAS 2020 Initiative. </a:t>
            </a:r>
          </a:p>
          <a:p>
            <a:r>
              <a:rPr lang="en-US" sz="1200" b="0" i="0" kern="1200" dirty="0" smtClean="0">
                <a:solidFill>
                  <a:schemeClr val="tx1"/>
                </a:solidFill>
                <a:effectLst/>
                <a:latin typeface="Libre Franklin" panose="00000500000000000000" pitchFamily="2" charset="0"/>
              </a:rPr>
              <a:t>CIVITAS is a network of cities for cities dedicated to cleaner, better transport in Europe and beyond. </a:t>
            </a:r>
            <a:r>
              <a:rPr lang="en-US" sz="1200" b="0" i="0" kern="1200" baseline="0" dirty="0" smtClean="0">
                <a:solidFill>
                  <a:schemeClr val="tx1"/>
                </a:solidFill>
                <a:effectLst/>
                <a:latin typeface="Libre Franklin" panose="00000500000000000000" pitchFamily="2" charset="0"/>
              </a:rPr>
              <a:t> </a:t>
            </a:r>
            <a:r>
              <a:rPr lang="en-US" sz="1200" b="0" i="0" kern="1200" dirty="0" smtClean="0">
                <a:solidFill>
                  <a:schemeClr val="tx1"/>
                </a:solidFill>
                <a:effectLst/>
                <a:latin typeface="Libre Franklin" panose="00000500000000000000" pitchFamily="2" charset="0"/>
              </a:rPr>
              <a:t>Since it was launched by the European Commission in 2002, the CIVITAS Initiative has tested and implemented over 800 measures and urban transport solutions as part of demonstration projects in more than 80 Living Lab cities Europe-wide.</a:t>
            </a:r>
          </a:p>
          <a:p>
            <a:endParaRPr lang="de-DE" altLang="en-US" sz="1200" b="0" i="0" kern="1200" dirty="0" smtClean="0">
              <a:solidFill>
                <a:schemeClr val="tx1"/>
              </a:solidFill>
              <a:effectLst/>
              <a:latin typeface="Libre Franklin" panose="00000500000000000000" pitchFamily="2" charset="0"/>
            </a:endParaRPr>
          </a:p>
          <a:p>
            <a:r>
              <a:rPr lang="en-US" altLang="en-US" b="1" dirty="0" err="1" smtClean="0">
                <a:latin typeface="Libre Franklin" panose="00000500000000000000" pitchFamily="2" charset="0"/>
              </a:rPr>
              <a:t>Eltis</a:t>
            </a:r>
            <a:r>
              <a:rPr lang="en-US" altLang="en-US" dirty="0" smtClean="0">
                <a:latin typeface="Libre Franklin" panose="00000500000000000000" pitchFamily="2" charset="0"/>
              </a:rPr>
              <a:t> </a:t>
            </a:r>
          </a:p>
          <a:p>
            <a:r>
              <a:rPr lang="en-US" altLang="en-US" dirty="0" smtClean="0">
                <a:latin typeface="Libre Franklin" panose="00000500000000000000" pitchFamily="2" charset="0"/>
              </a:rPr>
              <a:t>facilitates the exchange of information, knowledge and experiences in the field of sustainable urban mobility in Europe. Created more than 10 years ago, </a:t>
            </a:r>
            <a:r>
              <a:rPr lang="en-US" altLang="en-US" dirty="0" err="1" smtClean="0">
                <a:latin typeface="Libre Franklin" panose="00000500000000000000" pitchFamily="2" charset="0"/>
              </a:rPr>
              <a:t>Eltis</a:t>
            </a:r>
            <a:r>
              <a:rPr lang="en-US" altLang="en-US" dirty="0" smtClean="0">
                <a:latin typeface="Libre Franklin" panose="00000500000000000000" pitchFamily="2" charset="0"/>
              </a:rPr>
              <a:t> is now Europe's main observatory on urban mobility.</a:t>
            </a:r>
          </a:p>
        </p:txBody>
      </p:sp>
    </p:spTree>
    <p:extLst>
      <p:ext uri="{BB962C8B-B14F-4D97-AF65-F5344CB8AC3E}">
        <p14:creationId xmlns:p14="http://schemas.microsoft.com/office/powerpoint/2010/main" val="165322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round/>
            <a:headEnd/>
            <a:tailEnd/>
          </a:ln>
        </p:spPr>
        <p:txBody>
          <a:bodyPr/>
          <a:lstStyle/>
          <a:p>
            <a:fld id="{089990EE-EBD3-4708-B321-4F5307563C5E}" type="slidenum">
              <a:rPr lang="en-US" altLang="en-US"/>
              <a:pPr/>
              <a:t>2</a:t>
            </a:fld>
            <a:endParaRPr lang="en-US" altLang="en-US"/>
          </a:p>
        </p:txBody>
      </p:sp>
      <p:sp>
        <p:nvSpPr>
          <p:cNvPr id="8195" name="Rectangle 1"/>
          <p:cNvSpPr>
            <a:spLocks noGrp="1" noRot="1" noChangeAspect="1" noChangeArrowheads="1" noTextEdit="1"/>
          </p:cNvSpPr>
          <p:nvPr>
            <p:ph type="sldImg"/>
          </p:nvPr>
        </p:nvSpPr>
        <p:spPr>
          <a:xfrm>
            <a:off x="1425575" y="644525"/>
            <a:ext cx="4246563" cy="3184525"/>
          </a:xfrm>
          <a:solidFill>
            <a:srgbClr val="FFFFFF"/>
          </a:solidFill>
          <a:ln>
            <a:solidFill>
              <a:srgbClr val="000000"/>
            </a:solidFill>
            <a:miter lim="800000"/>
          </a:ln>
        </p:spPr>
      </p:sp>
      <p:sp>
        <p:nvSpPr>
          <p:cNvPr id="8196" name="Rectangle 2"/>
          <p:cNvSpPr>
            <a:spLocks noGrp="1" noChangeArrowheads="1"/>
          </p:cNvSpPr>
          <p:nvPr>
            <p:ph type="body" idx="1"/>
          </p:nvPr>
        </p:nvSpPr>
        <p:spPr>
          <a:xfrm>
            <a:off x="616414" y="4032404"/>
            <a:ext cx="5410682" cy="4379432"/>
          </a:xfrm>
          <a:noFill/>
        </p:spPr>
        <p:txBody>
          <a:bodyPr wrap="none" numCol="2"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 World Bank study says those traffic jams are costing Uganda over US$800m (over sh2.8trillion) in lost Gross Domestic Product (GDP).</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What would the sh2.8trillion do? It is equivalent to the combined budgets for the ministries of HEALTH at sh1.2 trillion, AGRICULTURE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at sh863b and ICT at sh300b, plus a well-equipped secondary school from senior one to senior six, complete with laboratories at sh600m, and probably a primary school at sh400m. Alternatively one could construct 4660 well equipped secondary schools.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rgbClr val="FF0000"/>
                </a:solidFill>
                <a:effectLst/>
                <a:latin typeface="Libre Franklin" panose="00000500000000000000" pitchFamily="2" charset="0"/>
              </a:rPr>
              <a:t>Economies rely on the flow of goods and the mobility of people. If urban mobility is stuck in traffic so is economic development. </a:t>
            </a:r>
            <a:endParaRPr lang="de-DE" dirty="0" smtClean="0">
              <a:latin typeface="Libre Franklin" panose="00000500000000000000" pitchFamily="2" charset="0"/>
            </a:endParaRPr>
          </a:p>
          <a:p>
            <a:endParaRPr lang="en-US" sz="1200" b="0" i="0" kern="1200" dirty="0" smtClean="0">
              <a:solidFill>
                <a:schemeClr val="tx1"/>
              </a:solidFill>
              <a:effectLst/>
              <a:latin typeface="Libre Franklin" panose="00000500000000000000" pitchFamily="2" charset="0"/>
            </a:endParaRPr>
          </a:p>
        </p:txBody>
      </p:sp>
    </p:spTree>
    <p:extLst>
      <p:ext uri="{BB962C8B-B14F-4D97-AF65-F5344CB8AC3E}">
        <p14:creationId xmlns:p14="http://schemas.microsoft.com/office/powerpoint/2010/main" val="165322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South Africa, Cape Town is rated as most congested city, ranking 41st globally, down from 33rd in the previous year’s ranking. Johannesburg is second, and also IMPROVED its ranking to 55th, from 44th on the global list.</a:t>
            </a:r>
          </a:p>
          <a:p>
            <a:r>
              <a:rPr lang="en-US" sz="1200" b="0" i="0" kern="1200" dirty="0" smtClean="0">
                <a:solidFill>
                  <a:schemeClr val="tx1"/>
                </a:solidFill>
                <a:effectLst/>
                <a:latin typeface="+mn-lt"/>
                <a:ea typeface="+mn-ea"/>
                <a:cs typeface="+mn-cs"/>
              </a:rPr>
              <a:t>Commuters in Cape Town spend, on average, 49 hours in peak traffic, while those drivers in </a:t>
            </a:r>
            <a:r>
              <a:rPr lang="en-US" sz="1200" b="0" i="0" kern="1200" dirty="0" err="1" smtClean="0">
                <a:solidFill>
                  <a:schemeClr val="tx1"/>
                </a:solidFill>
                <a:effectLst/>
                <a:latin typeface="+mn-lt"/>
                <a:ea typeface="+mn-ea"/>
                <a:cs typeface="+mn-cs"/>
              </a:rPr>
              <a:t>Joburg</a:t>
            </a:r>
            <a:r>
              <a:rPr lang="en-US" sz="1200" b="0" i="0" kern="1200" dirty="0" smtClean="0">
                <a:solidFill>
                  <a:schemeClr val="tx1"/>
                </a:solidFill>
                <a:effectLst/>
                <a:latin typeface="+mn-lt"/>
                <a:ea typeface="+mn-ea"/>
                <a:cs typeface="+mn-cs"/>
              </a:rPr>
              <a:t> spend 46 hours, with Durban, Pretoria and Pietermaritzburg making up the top five worst cities.</a:t>
            </a:r>
          </a:p>
          <a:p>
            <a:endParaRPr lang="en-US" dirty="0"/>
          </a:p>
        </p:txBody>
      </p:sp>
      <p:sp>
        <p:nvSpPr>
          <p:cNvPr id="4" name="Slide Number Placeholder 3"/>
          <p:cNvSpPr>
            <a:spLocks noGrp="1"/>
          </p:cNvSpPr>
          <p:nvPr>
            <p:ph type="sldNum" sz="quarter" idx="10"/>
          </p:nvPr>
        </p:nvSpPr>
        <p:spPr/>
        <p:txBody>
          <a:bodyPr/>
          <a:lstStyle/>
          <a:p>
            <a:fld id="{D5FEE252-8CC7-485F-868B-8A53130F5CB9}" type="slidenum">
              <a:rPr lang="en-US" smtClean="0"/>
              <a:t>3</a:t>
            </a:fld>
            <a:endParaRPr lang="en-US"/>
          </a:p>
        </p:txBody>
      </p:sp>
    </p:spTree>
    <p:extLst>
      <p:ext uri="{BB962C8B-B14F-4D97-AF65-F5344CB8AC3E}">
        <p14:creationId xmlns:p14="http://schemas.microsoft.com/office/powerpoint/2010/main" val="2451068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4588"/>
            <a:ext cx="4111625" cy="30829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Libre Franklin" panose="00000500000000000000" pitchFamily="2" charset="0"/>
              </a:rPr>
              <a:t>‘Waste of space’, latest creation in Canberra, Australia</a:t>
            </a:r>
          </a:p>
          <a:p>
            <a:endParaRPr lang="en-US" sz="1200" b="0" i="0" kern="1200" dirty="0" smtClean="0">
              <a:solidFill>
                <a:schemeClr val="tx1"/>
              </a:solidFill>
              <a:effectLst/>
              <a:latin typeface="Libre Franklin" panose="00000500000000000000" pitchFamily="2" charset="0"/>
            </a:endParaRPr>
          </a:p>
          <a:p>
            <a:r>
              <a:rPr lang="en-US" sz="1200" b="0" i="0" kern="1200" dirty="0" smtClean="0">
                <a:solidFill>
                  <a:schemeClr val="tx1"/>
                </a:solidFill>
                <a:effectLst/>
                <a:latin typeface="Libre Franklin" panose="00000500000000000000" pitchFamily="2" charset="0"/>
              </a:rPr>
              <a:t>In the space it takes to accommodate 60 cars, cities can accommodate around 16 buses or more than 600 bikes.</a:t>
            </a:r>
            <a:endParaRPr lang="de-DE" sz="1200" b="0" i="0" kern="1200" dirty="0" smtClean="0">
              <a:solidFill>
                <a:schemeClr val="tx1"/>
              </a:solidFill>
              <a:effectLst/>
              <a:latin typeface="Libre Franklin" panose="00000500000000000000" pitchFamily="2" charset="0"/>
            </a:endParaRPr>
          </a:p>
          <a:p>
            <a:r>
              <a:rPr lang="en-US" sz="1200" b="0" i="0" kern="1200" dirty="0" smtClean="0">
                <a:solidFill>
                  <a:schemeClr val="tx1"/>
                </a:solidFill>
                <a:effectLst/>
                <a:latin typeface="Libre Franklin" panose="00000500000000000000" pitchFamily="2" charset="0"/>
              </a:rPr>
              <a:t>In</a:t>
            </a:r>
            <a:r>
              <a:rPr lang="en-US" sz="1200" b="0" i="0" kern="1200" baseline="0" dirty="0" smtClean="0">
                <a:solidFill>
                  <a:schemeClr val="tx1"/>
                </a:solidFill>
                <a:effectLst/>
                <a:latin typeface="Libre Franklin" panose="00000500000000000000" pitchFamily="2" charset="0"/>
              </a:rPr>
              <a:t> order to</a:t>
            </a:r>
            <a:r>
              <a:rPr lang="en-US" sz="1200" b="0" i="0" kern="1200" dirty="0" smtClean="0">
                <a:solidFill>
                  <a:schemeClr val="tx1"/>
                </a:solidFill>
                <a:effectLst/>
                <a:latin typeface="Libre Franklin" panose="00000500000000000000" pitchFamily="2" charset="0"/>
              </a:rPr>
              <a:t> move people more efficiently and effectively,</a:t>
            </a:r>
            <a:r>
              <a:rPr lang="en-US" sz="1200" b="0" i="0" kern="1200" baseline="0" dirty="0" smtClean="0">
                <a:solidFill>
                  <a:schemeClr val="tx1"/>
                </a:solidFill>
                <a:effectLst/>
                <a:latin typeface="Libre Franklin" panose="00000500000000000000" pitchFamily="2" charset="0"/>
              </a:rPr>
              <a:t> </a:t>
            </a:r>
            <a:r>
              <a:rPr lang="en-US" sz="1200" b="0" i="0" kern="1200" dirty="0" smtClean="0">
                <a:solidFill>
                  <a:schemeClr val="tx1"/>
                </a:solidFill>
                <a:effectLst/>
                <a:latin typeface="Libre Franklin" panose="00000500000000000000" pitchFamily="2" charset="0"/>
              </a:rPr>
              <a:t>we need to get smarter about how we use existing road space — including investing more in alternatives such as public transport and cycling.</a:t>
            </a:r>
            <a:endParaRPr lang="en-US" dirty="0">
              <a:latin typeface="Libre Franklin" panose="00000500000000000000" pitchFamily="2" charset="0"/>
            </a:endParaRPr>
          </a:p>
        </p:txBody>
      </p:sp>
      <p:sp>
        <p:nvSpPr>
          <p:cNvPr id="4" name="Slide Number Placeholder 3"/>
          <p:cNvSpPr>
            <a:spLocks noGrp="1"/>
          </p:cNvSpPr>
          <p:nvPr>
            <p:ph type="sldNum" sz="quarter" idx="10"/>
          </p:nvPr>
        </p:nvSpPr>
        <p:spPr/>
        <p:txBody>
          <a:bodyPr/>
          <a:lstStyle/>
          <a:p>
            <a:fld id="{CA168318-6BF0-0149-99F4-BC74E749DA1D}" type="slidenum">
              <a:rPr lang="en-US" smtClean="0"/>
              <a:pPr/>
              <a:t>4</a:t>
            </a:fld>
            <a:endParaRPr lang="en-US"/>
          </a:p>
        </p:txBody>
      </p:sp>
    </p:spTree>
    <p:extLst>
      <p:ext uri="{BB962C8B-B14F-4D97-AF65-F5344CB8AC3E}">
        <p14:creationId xmlns:p14="http://schemas.microsoft.com/office/powerpoint/2010/main" val="2799109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round/>
            <a:headEnd/>
            <a:tailEnd/>
          </a:ln>
        </p:spPr>
        <p:txBody>
          <a:bodyPr/>
          <a:lstStyle/>
          <a:p>
            <a:fld id="{089990EE-EBD3-4708-B321-4F5307563C5E}" type="slidenum">
              <a:rPr lang="en-US" altLang="en-US"/>
              <a:pPr/>
              <a:t>5</a:t>
            </a:fld>
            <a:endParaRPr lang="en-US" altLang="en-US"/>
          </a:p>
        </p:txBody>
      </p:sp>
      <p:sp>
        <p:nvSpPr>
          <p:cNvPr id="8195" name="Rectangle 1"/>
          <p:cNvSpPr>
            <a:spLocks noGrp="1" noRot="1" noChangeAspect="1" noChangeArrowheads="1" noTextEdit="1"/>
          </p:cNvSpPr>
          <p:nvPr>
            <p:ph type="sldImg"/>
          </p:nvPr>
        </p:nvSpPr>
        <p:spPr>
          <a:xfrm>
            <a:off x="1168400" y="644525"/>
            <a:ext cx="4244975" cy="3184525"/>
          </a:xfrm>
          <a:solidFill>
            <a:srgbClr val="FFFFFF"/>
          </a:solidFill>
          <a:ln>
            <a:solidFill>
              <a:srgbClr val="000000"/>
            </a:solidFill>
            <a:miter lim="800000"/>
          </a:ln>
        </p:spPr>
      </p:sp>
      <p:sp>
        <p:nvSpPr>
          <p:cNvPr id="8196" name="Rectangle 2"/>
          <p:cNvSpPr>
            <a:spLocks noGrp="1" noChangeArrowheads="1"/>
          </p:cNvSpPr>
          <p:nvPr>
            <p:ph type="body" idx="1"/>
          </p:nvPr>
        </p:nvSpPr>
        <p:spPr>
          <a:xfrm>
            <a:off x="616414" y="4032404"/>
            <a:ext cx="5582885" cy="3820633"/>
          </a:xfrm>
          <a:noFill/>
        </p:spPr>
        <p:txBody>
          <a:bodyPr wrap="none" numCol="2" anchor="ctr"/>
          <a:lstStyle/>
          <a:p>
            <a:r>
              <a:rPr lang="en-US" sz="1200" kern="1200" dirty="0" smtClean="0">
                <a:solidFill>
                  <a:schemeClr val="tx1"/>
                </a:solidFill>
                <a:effectLst/>
                <a:latin typeface="Libre Franklin" panose="00000500000000000000" pitchFamily="2" charset="0"/>
              </a:rPr>
              <a:t>Sustainable</a:t>
            </a:r>
            <a:r>
              <a:rPr lang="en-US" sz="1200" kern="1200" baseline="0" dirty="0" smtClean="0">
                <a:solidFill>
                  <a:schemeClr val="tx1"/>
                </a:solidFill>
                <a:effectLst/>
                <a:latin typeface="Libre Franklin" panose="00000500000000000000" pitchFamily="2" charset="0"/>
              </a:rPr>
              <a:t> </a:t>
            </a:r>
            <a:r>
              <a:rPr lang="en-US" sz="1200" kern="1200" dirty="0" smtClean="0">
                <a:solidFill>
                  <a:schemeClr val="tx1"/>
                </a:solidFill>
                <a:effectLst/>
                <a:latin typeface="Libre Franklin" panose="00000500000000000000" pitchFamily="2" charset="0"/>
              </a:rPr>
              <a:t>transport strategies can have an extensive overall impact on sustainable urban development.</a:t>
            </a:r>
          </a:p>
          <a:p>
            <a:endParaRPr lang="en-US" sz="1200" kern="1200" dirty="0" smtClean="0">
              <a:solidFill>
                <a:schemeClr val="tx1"/>
              </a:solidFill>
              <a:effectLst/>
              <a:latin typeface="Libre Franklin" panose="00000500000000000000" pitchFamily="2" charset="0"/>
            </a:endParaRPr>
          </a:p>
          <a:p>
            <a:r>
              <a:rPr lang="en-US" sz="1200" b="1" kern="1200" dirty="0" smtClean="0">
                <a:solidFill>
                  <a:schemeClr val="tx1"/>
                </a:solidFill>
                <a:effectLst/>
                <a:latin typeface="Libre Franklin" panose="00000500000000000000" pitchFamily="2" charset="0"/>
              </a:rPr>
              <a:t>-</a:t>
            </a:r>
            <a:r>
              <a:rPr lang="en-US" sz="1200" b="1" kern="1200" baseline="0" dirty="0" smtClean="0">
                <a:solidFill>
                  <a:schemeClr val="tx1"/>
                </a:solidFill>
                <a:effectLst/>
                <a:latin typeface="Libre Franklin" panose="00000500000000000000" pitchFamily="2" charset="0"/>
              </a:rPr>
              <a:t>  </a:t>
            </a:r>
            <a:r>
              <a:rPr lang="en-US" sz="1200" b="1" kern="1200" dirty="0" smtClean="0">
                <a:solidFill>
                  <a:schemeClr val="tx1"/>
                </a:solidFill>
                <a:effectLst/>
                <a:latin typeface="Libre Franklin" panose="00000500000000000000" pitchFamily="2" charset="0"/>
              </a:rPr>
              <a:t>Public health benefits </a:t>
            </a:r>
            <a:r>
              <a:rPr lang="en-US" sz="1200" kern="1200" dirty="0" smtClean="0">
                <a:solidFill>
                  <a:schemeClr val="tx1"/>
                </a:solidFill>
                <a:effectLst/>
                <a:latin typeface="Libre Franklin" panose="00000500000000000000" pitchFamily="2" charset="0"/>
              </a:rPr>
              <a:t>result from more active transport (cycling and walking).</a:t>
            </a:r>
          </a:p>
          <a:p>
            <a:pPr marL="171450" indent="-171450">
              <a:buFontTx/>
              <a:buChar char="-"/>
            </a:pPr>
            <a:r>
              <a:rPr lang="en-US" sz="1200" kern="1200" dirty="0" smtClean="0">
                <a:solidFill>
                  <a:schemeClr val="tx1"/>
                </a:solidFill>
                <a:effectLst/>
                <a:latin typeface="Libre Franklin" panose="00000500000000000000" pitchFamily="2" charset="0"/>
              </a:rPr>
              <a:t>Road </a:t>
            </a:r>
            <a:r>
              <a:rPr lang="en-US" sz="1200" b="1" kern="1200" dirty="0" smtClean="0">
                <a:solidFill>
                  <a:schemeClr val="tx1"/>
                </a:solidFill>
                <a:effectLst/>
                <a:latin typeface="Libre Franklin" panose="00000500000000000000" pitchFamily="2" charset="0"/>
              </a:rPr>
              <a:t>safety</a:t>
            </a:r>
            <a:r>
              <a:rPr lang="en-US" sz="1200" kern="1200" dirty="0" smtClean="0">
                <a:solidFill>
                  <a:schemeClr val="tx1"/>
                </a:solidFill>
                <a:effectLst/>
                <a:latin typeface="Libre Franklin" panose="00000500000000000000" pitchFamily="2" charset="0"/>
              </a:rPr>
              <a:t> is also a major transport policy objective that SUM strategies can help achieve.</a:t>
            </a:r>
          </a:p>
          <a:p>
            <a:pPr marL="171450" indent="-171450">
              <a:buFontTx/>
              <a:buChar char="-"/>
            </a:pPr>
            <a:r>
              <a:rPr lang="en-US" sz="1200" kern="1200" dirty="0" smtClean="0">
                <a:solidFill>
                  <a:schemeClr val="tx1"/>
                </a:solidFill>
                <a:effectLst/>
                <a:latin typeface="Libre Franklin" panose="00000500000000000000" pitchFamily="2" charset="0"/>
              </a:rPr>
              <a:t>Employment and </a:t>
            </a:r>
            <a:r>
              <a:rPr lang="en-US" sz="1200" b="1" kern="1200" dirty="0" smtClean="0">
                <a:solidFill>
                  <a:schemeClr val="tx1"/>
                </a:solidFill>
                <a:effectLst/>
                <a:latin typeface="Libre Franklin" panose="00000500000000000000" pitchFamily="2" charset="0"/>
              </a:rPr>
              <a:t>economic impacts </a:t>
            </a:r>
            <a:r>
              <a:rPr lang="en-US" sz="1200" kern="1200" dirty="0" smtClean="0">
                <a:solidFill>
                  <a:schemeClr val="tx1"/>
                </a:solidFill>
                <a:effectLst/>
                <a:latin typeface="Libre Franklin" panose="00000500000000000000" pitchFamily="2" charset="0"/>
              </a:rPr>
              <a:t>relate to a number of direct and indirect effects of sustainable transport, such as direct employment opportunities.</a:t>
            </a:r>
          </a:p>
          <a:p>
            <a:pPr marL="171450" indent="-171450">
              <a:buFontTx/>
              <a:buChar char="-"/>
            </a:pPr>
            <a:r>
              <a:rPr lang="en-US" sz="1200" b="1" kern="1200" dirty="0" smtClean="0">
                <a:solidFill>
                  <a:schemeClr val="tx1"/>
                </a:solidFill>
                <a:effectLst/>
                <a:latin typeface="Libre Franklin" panose="00000500000000000000" pitchFamily="2" charset="0"/>
              </a:rPr>
              <a:t>Air quality </a:t>
            </a:r>
            <a:r>
              <a:rPr lang="en-US" sz="1200" kern="1200" dirty="0" smtClean="0">
                <a:solidFill>
                  <a:schemeClr val="tx1"/>
                </a:solidFill>
                <a:effectLst/>
                <a:latin typeface="Libre Franklin" panose="00000500000000000000" pitchFamily="2" charset="0"/>
              </a:rPr>
              <a:t>is another major issue to which low-carbon transport can make a positive contribution by reducing vehicle emissions.</a:t>
            </a:r>
          </a:p>
        </p:txBody>
      </p:sp>
    </p:spTree>
    <p:extLst>
      <p:ext uri="{BB962C8B-B14F-4D97-AF65-F5344CB8AC3E}">
        <p14:creationId xmlns:p14="http://schemas.microsoft.com/office/powerpoint/2010/main" val="1653220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round/>
            <a:headEnd/>
            <a:tailEnd/>
          </a:ln>
        </p:spPr>
        <p:txBody>
          <a:bodyPr/>
          <a:lstStyle/>
          <a:p>
            <a:fld id="{089990EE-EBD3-4708-B321-4F5307563C5E}" type="slidenum">
              <a:rPr lang="en-US" altLang="en-US"/>
              <a:pPr/>
              <a:t>6</a:t>
            </a:fld>
            <a:endParaRPr lang="en-US" altLang="en-US"/>
          </a:p>
        </p:txBody>
      </p:sp>
      <p:sp>
        <p:nvSpPr>
          <p:cNvPr id="8195" name="Rectangle 1"/>
          <p:cNvSpPr>
            <a:spLocks noGrp="1" noRot="1" noChangeAspect="1" noChangeArrowheads="1" noTextEdit="1"/>
          </p:cNvSpPr>
          <p:nvPr>
            <p:ph type="sldImg"/>
          </p:nvPr>
        </p:nvSpPr>
        <p:spPr>
          <a:xfrm>
            <a:off x="958850" y="644525"/>
            <a:ext cx="4244975" cy="3184525"/>
          </a:xfrm>
          <a:solidFill>
            <a:srgbClr val="FFFFFF"/>
          </a:solidFill>
          <a:ln>
            <a:solidFill>
              <a:srgbClr val="000000"/>
            </a:solidFill>
            <a:miter lim="800000"/>
          </a:ln>
        </p:spPr>
      </p:sp>
      <p:sp>
        <p:nvSpPr>
          <p:cNvPr id="8196" name="Rectangle 2"/>
          <p:cNvSpPr>
            <a:spLocks noGrp="1" noChangeArrowheads="1"/>
          </p:cNvSpPr>
          <p:nvPr>
            <p:ph type="body" idx="1"/>
          </p:nvPr>
        </p:nvSpPr>
        <p:spPr>
          <a:xfrm>
            <a:off x="616414" y="4032402"/>
            <a:ext cx="4933900" cy="3820633"/>
          </a:xfrm>
          <a:noFill/>
        </p:spPr>
        <p:txBody>
          <a:bodyPr wrap="none" anchor="ctr"/>
          <a:lstStyle/>
          <a:p>
            <a:endParaRPr lang="en-US" altLang="en-US" dirty="0" smtClean="0">
              <a:latin typeface="Times New Roman" pitchFamily="16" charset="0"/>
            </a:endParaRPr>
          </a:p>
        </p:txBody>
      </p:sp>
    </p:spTree>
    <p:extLst>
      <p:ext uri="{BB962C8B-B14F-4D97-AF65-F5344CB8AC3E}">
        <p14:creationId xmlns:p14="http://schemas.microsoft.com/office/powerpoint/2010/main" val="165322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round/>
            <a:headEnd/>
            <a:tailEnd/>
          </a:ln>
        </p:spPr>
        <p:txBody>
          <a:bodyPr/>
          <a:lstStyle/>
          <a:p>
            <a:fld id="{089990EE-EBD3-4708-B321-4F5307563C5E}" type="slidenum">
              <a:rPr lang="en-US" altLang="en-US"/>
              <a:pPr/>
              <a:t>7</a:t>
            </a:fld>
            <a:endParaRPr lang="en-US" altLang="en-US"/>
          </a:p>
        </p:txBody>
      </p:sp>
      <p:sp>
        <p:nvSpPr>
          <p:cNvPr id="8195" name="Rectangle 1"/>
          <p:cNvSpPr>
            <a:spLocks noGrp="1" noRot="1" noChangeAspect="1" noChangeArrowheads="1" noTextEdit="1"/>
          </p:cNvSpPr>
          <p:nvPr>
            <p:ph type="sldImg"/>
          </p:nvPr>
        </p:nvSpPr>
        <p:spPr>
          <a:xfrm>
            <a:off x="1450975" y="644525"/>
            <a:ext cx="4244975" cy="3184525"/>
          </a:xfrm>
          <a:solidFill>
            <a:srgbClr val="FFFFFF"/>
          </a:solidFill>
          <a:ln>
            <a:solidFill>
              <a:srgbClr val="000000"/>
            </a:solidFill>
            <a:miter lim="800000"/>
          </a:ln>
        </p:spPr>
      </p:sp>
      <p:sp>
        <p:nvSpPr>
          <p:cNvPr id="8196" name="Rectangle 2"/>
          <p:cNvSpPr>
            <a:spLocks noGrp="1" noChangeArrowheads="1"/>
          </p:cNvSpPr>
          <p:nvPr>
            <p:ph type="body" idx="1"/>
          </p:nvPr>
        </p:nvSpPr>
        <p:spPr>
          <a:xfrm>
            <a:off x="616414" y="4032404"/>
            <a:ext cx="5828889" cy="4177278"/>
          </a:xfrm>
          <a:noFill/>
        </p:spPr>
        <p:txBody>
          <a:bodyPr wrap="none" numCol="2" anchor="ctr"/>
          <a:lstStyle/>
          <a:p>
            <a:r>
              <a:rPr lang="en-US" altLang="en-US" dirty="0" err="1">
                <a:latin typeface="Libre Franklin" panose="00000500000000000000" pitchFamily="2" charset="0"/>
              </a:rPr>
              <a:t>EcoMobility</a:t>
            </a:r>
            <a:r>
              <a:rPr lang="en-US" altLang="en-US" dirty="0">
                <a:latin typeface="Libre Franklin" panose="00000500000000000000" pitchFamily="2" charset="0"/>
              </a:rPr>
              <a:t> gives priority to walking, cycling, public transport, shared and light electric vehicles.  It promotes travel through integrated, socially inclusive, and environmentally-friendly transport options without depending on privately owned vehicles.</a:t>
            </a:r>
          </a:p>
          <a:p>
            <a:endParaRPr lang="en-US" altLang="en-US" dirty="0">
              <a:latin typeface="Libre Franklin" panose="00000500000000000000" pitchFamily="2" charset="0"/>
            </a:endParaRPr>
          </a:p>
          <a:p>
            <a:r>
              <a:rPr lang="en-US" altLang="en-US" dirty="0" err="1">
                <a:latin typeface="Libre Franklin" panose="00000500000000000000" pitchFamily="2" charset="0"/>
              </a:rPr>
              <a:t>EcoMobility</a:t>
            </a:r>
            <a:r>
              <a:rPr lang="en-US" altLang="en-US" dirty="0">
                <a:latin typeface="Libre Franklin" panose="00000500000000000000" pitchFamily="2" charset="0"/>
              </a:rPr>
              <a:t> indicates a new approach to mobility that highlights the importance of public and non-motorized transport and promotes an integrated use of all modes in a city.</a:t>
            </a:r>
          </a:p>
          <a:p>
            <a:r>
              <a:rPr lang="en-US" altLang="en-US" dirty="0">
                <a:latin typeface="Libre Franklin" panose="00000500000000000000" pitchFamily="2" charset="0"/>
              </a:rPr>
              <a:t>Incorporating </a:t>
            </a:r>
            <a:r>
              <a:rPr lang="en-US" altLang="en-US" dirty="0" err="1">
                <a:latin typeface="Libre Franklin" panose="00000500000000000000" pitchFamily="2" charset="0"/>
              </a:rPr>
              <a:t>EcoMobility</a:t>
            </a:r>
            <a:r>
              <a:rPr lang="en-US" altLang="en-US" dirty="0">
                <a:latin typeface="Libre Franklin" panose="00000500000000000000" pitchFamily="2" charset="0"/>
              </a:rPr>
              <a:t> into the development of traffic systems and policies will benefit local governments in attaining international recognition for the city and its leadership.</a:t>
            </a:r>
          </a:p>
          <a:p>
            <a:endParaRPr lang="en-US" altLang="en-US" dirty="0" smtClean="0">
              <a:latin typeface="Times New Roman" pitchFamily="16" charset="0"/>
            </a:endParaRPr>
          </a:p>
        </p:txBody>
      </p:sp>
    </p:spTree>
    <p:extLst>
      <p:ext uri="{BB962C8B-B14F-4D97-AF65-F5344CB8AC3E}">
        <p14:creationId xmlns:p14="http://schemas.microsoft.com/office/powerpoint/2010/main" val="165322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round/>
            <a:headEnd/>
            <a:tailEnd/>
          </a:ln>
        </p:spPr>
        <p:txBody>
          <a:bodyPr/>
          <a:lstStyle/>
          <a:p>
            <a:fld id="{089990EE-EBD3-4708-B321-4F5307563C5E}" type="slidenum">
              <a:rPr lang="en-US" altLang="en-US"/>
              <a:pPr/>
              <a:t>8</a:t>
            </a:fld>
            <a:endParaRPr lang="en-US" altLang="en-US"/>
          </a:p>
        </p:txBody>
      </p:sp>
      <p:sp>
        <p:nvSpPr>
          <p:cNvPr id="8195" name="Rectangle 1"/>
          <p:cNvSpPr>
            <a:spLocks noGrp="1" noRot="1" noChangeAspect="1" noChangeArrowheads="1" noTextEdit="1"/>
          </p:cNvSpPr>
          <p:nvPr>
            <p:ph type="sldImg"/>
          </p:nvPr>
        </p:nvSpPr>
        <p:spPr>
          <a:xfrm>
            <a:off x="958850" y="644525"/>
            <a:ext cx="4244975" cy="3184525"/>
          </a:xfrm>
          <a:solidFill>
            <a:srgbClr val="FFFFFF"/>
          </a:solidFill>
          <a:ln>
            <a:solidFill>
              <a:srgbClr val="000000"/>
            </a:solidFill>
            <a:miter lim="800000"/>
          </a:ln>
        </p:spPr>
      </p:sp>
      <p:sp>
        <p:nvSpPr>
          <p:cNvPr id="8196" name="Rectangle 2"/>
          <p:cNvSpPr>
            <a:spLocks noGrp="1" noChangeArrowheads="1"/>
          </p:cNvSpPr>
          <p:nvPr>
            <p:ph type="body" idx="1"/>
          </p:nvPr>
        </p:nvSpPr>
        <p:spPr>
          <a:xfrm>
            <a:off x="616414" y="4032402"/>
            <a:ext cx="4933900" cy="3820633"/>
          </a:xfrm>
          <a:noFill/>
        </p:spPr>
        <p:txBody>
          <a:bodyPr wrap="none" anchor="ctr"/>
          <a:lstStyle/>
          <a:p>
            <a:endParaRPr lang="en-US" altLang="en-US" dirty="0" smtClean="0">
              <a:latin typeface="Times New Roman" pitchFamily="16" charset="0"/>
            </a:endParaRPr>
          </a:p>
        </p:txBody>
      </p:sp>
    </p:spTree>
    <p:extLst>
      <p:ext uri="{BB962C8B-B14F-4D97-AF65-F5344CB8AC3E}">
        <p14:creationId xmlns:p14="http://schemas.microsoft.com/office/powerpoint/2010/main" val="165322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09EA66-F6BA-AD48-9E41-3E858A4D1426}" type="slidenum">
              <a:rPr lang="en-US" smtClean="0"/>
              <a:t>11</a:t>
            </a:fld>
            <a:endParaRPr lang="en-US"/>
          </a:p>
        </p:txBody>
      </p:sp>
    </p:spTree>
    <p:extLst>
      <p:ext uri="{BB962C8B-B14F-4D97-AF65-F5344CB8AC3E}">
        <p14:creationId xmlns:p14="http://schemas.microsoft.com/office/powerpoint/2010/main" val="1428252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5C2C9-2052-4ADF-AA45-AD7453818109}"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1258811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5C2C9-2052-4ADF-AA45-AD7453818109}"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267587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5C2C9-2052-4ADF-AA45-AD7453818109}"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3973070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ictures and Text">
    <p:spTree>
      <p:nvGrpSpPr>
        <p:cNvPr id="1" name=""/>
        <p:cNvGrpSpPr/>
        <p:nvPr/>
      </p:nvGrpSpPr>
      <p:grpSpPr>
        <a:xfrm>
          <a:off x="0" y="0"/>
          <a:ext cx="0" cy="0"/>
          <a:chOff x="0" y="0"/>
          <a:chExt cx="0" cy="0"/>
        </a:xfrm>
      </p:grpSpPr>
      <p:grpSp>
        <p:nvGrpSpPr>
          <p:cNvPr id="7" name="Group 6"/>
          <p:cNvGrpSpPr/>
          <p:nvPr userDrawn="1"/>
        </p:nvGrpSpPr>
        <p:grpSpPr>
          <a:xfrm>
            <a:off x="9267" y="0"/>
            <a:ext cx="2704311" cy="6858000"/>
            <a:chOff x="12356" y="0"/>
            <a:chExt cx="3605748" cy="6858000"/>
          </a:xfrm>
        </p:grpSpPr>
        <p:sp>
          <p:nvSpPr>
            <p:cNvPr id="10" name="Rectangle 9"/>
            <p:cNvSpPr/>
            <p:nvPr userDrawn="1"/>
          </p:nvSpPr>
          <p:spPr>
            <a:xfrm>
              <a:off x="12356" y="0"/>
              <a:ext cx="3557239" cy="6858000"/>
            </a:xfrm>
            <a:prstGeom prst="rect">
              <a:avLst/>
            </a:prstGeom>
            <a:solidFill>
              <a:schemeClr val="bg1"/>
            </a:solidFill>
            <a:ln>
              <a:noFill/>
            </a:ln>
            <a:effectLst>
              <a:outerShdw dist="50800" algn="l" rotWithShape="0">
                <a:srgbClr val="0070C0">
                  <a:alpha val="4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ibre Franklin" charset="0"/>
                <a:ea typeface="Libre Franklin" charset="0"/>
                <a:cs typeface="Libre Franklin" charset="0"/>
              </a:endParaRPr>
            </a:p>
          </p:txBody>
        </p:sp>
        <p:grpSp>
          <p:nvGrpSpPr>
            <p:cNvPr id="11" name="Group 10"/>
            <p:cNvGrpSpPr/>
            <p:nvPr userDrawn="1"/>
          </p:nvGrpSpPr>
          <p:grpSpPr>
            <a:xfrm rot="16200000" flipV="1">
              <a:off x="166245" y="3406140"/>
              <a:ext cx="6858000" cy="45719"/>
              <a:chOff x="0" y="6249063"/>
              <a:chExt cx="12192000" cy="608937"/>
            </a:xfrm>
          </p:grpSpPr>
          <p:sp>
            <p:nvSpPr>
              <p:cNvPr id="12" name="Rectangle 11"/>
              <p:cNvSpPr/>
              <p:nvPr userDrawn="1"/>
            </p:nvSpPr>
            <p:spPr>
              <a:xfrm>
                <a:off x="0" y="6249063"/>
                <a:ext cx="3481896" cy="608937"/>
              </a:xfrm>
              <a:prstGeom prst="rect">
                <a:avLst/>
              </a:prstGeom>
              <a:solidFill>
                <a:srgbClr val="DC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3481896" y="6249063"/>
                <a:ext cx="3118097" cy="608937"/>
              </a:xfrm>
              <a:prstGeom prst="rect">
                <a:avLst/>
              </a:prstGeom>
              <a:solidFill>
                <a:srgbClr val="FF9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9994" y="6249063"/>
                <a:ext cx="3321004" cy="608937"/>
              </a:xfrm>
              <a:prstGeom prst="rect">
                <a:avLst/>
              </a:prstGeom>
              <a:solidFill>
                <a:srgbClr val="2EA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20997" y="6249063"/>
                <a:ext cx="2271003" cy="608937"/>
              </a:xfrm>
              <a:prstGeom prst="rect">
                <a:avLst/>
              </a:prstGeom>
              <a:solidFill>
                <a:srgbClr val="263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Content Placeholder 2"/>
          <p:cNvSpPr>
            <a:spLocks noGrp="1"/>
          </p:cNvSpPr>
          <p:nvPr>
            <p:ph sz="quarter" idx="10"/>
          </p:nvPr>
        </p:nvSpPr>
        <p:spPr>
          <a:xfrm>
            <a:off x="2883694" y="744538"/>
            <a:ext cx="6087666" cy="582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itle 1"/>
          <p:cNvSpPr>
            <a:spLocks noGrp="1"/>
          </p:cNvSpPr>
          <p:nvPr>
            <p:ph type="title"/>
          </p:nvPr>
        </p:nvSpPr>
        <p:spPr>
          <a:xfrm>
            <a:off x="212168" y="1241097"/>
            <a:ext cx="2311294" cy="1569660"/>
          </a:xfrm>
          <a:noFill/>
        </p:spPr>
        <p:txBody>
          <a:bodyPr anchor="t" anchorCtr="0">
            <a:spAutoFit/>
          </a:bodyPr>
          <a:lstStyle>
            <a:lvl1pPr>
              <a:defRPr sz="3200" spc="0">
                <a:solidFill>
                  <a:srgbClr val="002060"/>
                </a:solidFill>
              </a:defRPr>
            </a:lvl1pPr>
          </a:lstStyle>
          <a:p>
            <a:r>
              <a:rPr lang="en-US" dirty="0" smtClean="0"/>
              <a:t>Click to edit Master title style</a:t>
            </a:r>
            <a:endParaRPr lang="en-US" dirty="0"/>
          </a:p>
        </p:txBody>
      </p:sp>
      <p:sp>
        <p:nvSpPr>
          <p:cNvPr id="27" name="Subtitle 2"/>
          <p:cNvSpPr>
            <a:spLocks noGrp="1"/>
          </p:cNvSpPr>
          <p:nvPr>
            <p:ph type="subTitle" idx="1"/>
          </p:nvPr>
        </p:nvSpPr>
        <p:spPr>
          <a:xfrm>
            <a:off x="212168" y="3900815"/>
            <a:ext cx="2311294" cy="1200329"/>
          </a:xfrm>
        </p:spPr>
        <p:txBody>
          <a:bodyPr>
            <a:spAutoFit/>
          </a:bodyPr>
          <a:lstStyle>
            <a:lvl1pPr marL="0" indent="0" algn="l">
              <a:buNone/>
              <a:defRPr sz="2400" b="0" i="0">
                <a:solidFill>
                  <a:schemeClr val="tx1"/>
                </a:solidFill>
                <a:latin typeface="Libre Franklin Light" charset="0"/>
                <a:ea typeface="Libre Franklin Light" charset="0"/>
                <a:cs typeface="Libre Franklin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l="6106" t="28324" r="6106" b="26018"/>
          <a:stretch/>
        </p:blipFill>
        <p:spPr>
          <a:xfrm>
            <a:off x="501881" y="5970549"/>
            <a:ext cx="1731867" cy="629758"/>
          </a:xfrm>
          <a:prstGeom prst="rect">
            <a:avLst/>
          </a:prstGeom>
        </p:spPr>
      </p:pic>
    </p:spTree>
    <p:extLst>
      <p:ext uri="{BB962C8B-B14F-4D97-AF65-F5344CB8AC3E}">
        <p14:creationId xmlns:p14="http://schemas.microsoft.com/office/powerpoint/2010/main" val="4110199034"/>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25C2C9-2052-4ADF-AA45-AD7453818109}"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269200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25C2C9-2052-4ADF-AA45-AD7453818109}"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135840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25C2C9-2052-4ADF-AA45-AD7453818109}"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281691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5C2C9-2052-4ADF-AA45-AD7453818109}"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270571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25C2C9-2052-4ADF-AA45-AD7453818109}"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336439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5C2C9-2052-4ADF-AA45-AD7453818109}"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315479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5C2C9-2052-4ADF-AA45-AD7453818109}"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379929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25C2C9-2052-4ADF-AA45-AD7453818109}"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4821D7-9D17-4EED-B81B-FD2924F52AF4}" type="slidenum">
              <a:rPr lang="en-US" smtClean="0"/>
              <a:t>‹#›</a:t>
            </a:fld>
            <a:endParaRPr lang="en-US"/>
          </a:p>
        </p:txBody>
      </p:sp>
    </p:spTree>
    <p:extLst>
      <p:ext uri="{BB962C8B-B14F-4D97-AF65-F5344CB8AC3E}">
        <p14:creationId xmlns:p14="http://schemas.microsoft.com/office/powerpoint/2010/main" val="125737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5C2C9-2052-4ADF-AA45-AD7453818109}" type="datetimeFigureOut">
              <a:rPr lang="en-US" smtClean="0"/>
              <a:t>11/27/2018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821D7-9D17-4EED-B81B-FD2924F52AF4}" type="slidenum">
              <a:rPr lang="en-US" smtClean="0"/>
              <a:t>‹#›</a:t>
            </a:fld>
            <a:endParaRPr lang="en-US"/>
          </a:p>
        </p:txBody>
      </p:sp>
    </p:spTree>
    <p:extLst>
      <p:ext uri="{BB962C8B-B14F-4D97-AF65-F5344CB8AC3E}">
        <p14:creationId xmlns:p14="http://schemas.microsoft.com/office/powerpoint/2010/main" val="319520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900_© Ruud Voes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37"/>
            <a:ext cx="9144000" cy="8128000"/>
          </a:xfrm>
          <a:prstGeom prst="rect">
            <a:avLst/>
          </a:prstGeom>
        </p:spPr>
      </p:pic>
      <p:sp>
        <p:nvSpPr>
          <p:cNvPr id="6" name="Rectangle 5"/>
          <p:cNvSpPr/>
          <p:nvPr/>
        </p:nvSpPr>
        <p:spPr>
          <a:xfrm>
            <a:off x="0" y="0"/>
            <a:ext cx="9144000" cy="6858000"/>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직사각형 1"/>
          <p:cNvSpPr/>
          <p:nvPr/>
        </p:nvSpPr>
        <p:spPr>
          <a:xfrm>
            <a:off x="0" y="6355976"/>
            <a:ext cx="9144000" cy="502024"/>
          </a:xfrm>
          <a:prstGeom prst="rect">
            <a:avLst/>
          </a:prstGeom>
          <a:solidFill>
            <a:srgbClr val="008887"/>
          </a:solidFill>
          <a:ln>
            <a:solidFill>
              <a:srgbClr val="008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916991" y="1640839"/>
            <a:ext cx="7125775" cy="1754326"/>
          </a:xfrm>
          <a:prstGeom prst="rect">
            <a:avLst/>
          </a:prstGeom>
          <a:noFill/>
        </p:spPr>
        <p:txBody>
          <a:bodyPr wrap="square" rtlCol="0">
            <a:spAutoFit/>
          </a:bodyPr>
          <a:lstStyle/>
          <a:p>
            <a:pPr algn="ctr"/>
            <a:r>
              <a:rPr lang="en-MY" altLang="zh-CN" sz="5400" b="1" spc="-150" dirty="0" smtClean="0">
                <a:solidFill>
                  <a:schemeClr val="tx1">
                    <a:lumMod val="65000"/>
                    <a:lumOff val="35000"/>
                  </a:schemeClr>
                </a:solidFill>
                <a:ea typeface="Microsoft YaHei" panose="020B0503020204020204" pitchFamily="34" charset="-122"/>
                <a:cs typeface="Open Sans" panose="020B0606030504020204" pitchFamily="34" charset="0"/>
              </a:rPr>
              <a:t>Sustainable </a:t>
            </a:r>
            <a:r>
              <a:rPr lang="en-MY" altLang="zh-CN" sz="5400" b="1" spc="-150" dirty="0">
                <a:solidFill>
                  <a:schemeClr val="tx1">
                    <a:lumMod val="65000"/>
                    <a:lumOff val="35000"/>
                  </a:schemeClr>
                </a:solidFill>
                <a:ea typeface="Microsoft YaHei" panose="020B0503020204020204" pitchFamily="34" charset="-122"/>
                <a:cs typeface="Open Sans" panose="020B0606030504020204" pitchFamily="34" charset="0"/>
              </a:rPr>
              <a:t>Urban </a:t>
            </a:r>
            <a:r>
              <a:rPr lang="en-MY" altLang="zh-CN" sz="5400" b="1" spc="-150" dirty="0" smtClean="0">
                <a:solidFill>
                  <a:schemeClr val="tx1">
                    <a:lumMod val="65000"/>
                    <a:lumOff val="35000"/>
                  </a:schemeClr>
                </a:solidFill>
                <a:ea typeface="Microsoft YaHei" panose="020B0503020204020204" pitchFamily="34" charset="-122"/>
                <a:cs typeface="Open Sans" panose="020B0606030504020204" pitchFamily="34" charset="0"/>
              </a:rPr>
              <a:t>Mobility</a:t>
            </a:r>
            <a:endParaRPr lang="en-US" altLang="zh-CN" sz="5400" b="1" spc="-150" dirty="0" smtClean="0">
              <a:solidFill>
                <a:schemeClr val="tx1">
                  <a:lumMod val="65000"/>
                  <a:lumOff val="35000"/>
                </a:schemeClr>
              </a:solidFill>
              <a:latin typeface="+mj-lt"/>
              <a:ea typeface="Microsoft YaHei" panose="020B0503020204020204" pitchFamily="34" charset="-122"/>
              <a:cs typeface="Open Sans" panose="020B0606030504020204" pitchFamily="34" charset="0"/>
            </a:endParaRPr>
          </a:p>
        </p:txBody>
      </p:sp>
      <p:cxnSp>
        <p:nvCxnSpPr>
          <p:cNvPr id="5" name="직선 연결선 4"/>
          <p:cNvCxnSpPr/>
          <p:nvPr/>
        </p:nvCxnSpPr>
        <p:spPr>
          <a:xfrm flipV="1">
            <a:off x="0" y="739623"/>
            <a:ext cx="9144000" cy="12877"/>
          </a:xfrm>
          <a:prstGeom prst="line">
            <a:avLst/>
          </a:prstGeom>
          <a:ln w="76200">
            <a:solidFill>
              <a:srgbClr val="008887"/>
            </a:solidFill>
          </a:ln>
        </p:spPr>
        <p:style>
          <a:lnRef idx="1">
            <a:schemeClr val="accent1"/>
          </a:lnRef>
          <a:fillRef idx="0">
            <a:schemeClr val="accent1"/>
          </a:fillRef>
          <a:effectRef idx="0">
            <a:schemeClr val="accent1"/>
          </a:effectRef>
          <a:fontRef idx="minor">
            <a:schemeClr val="tx1"/>
          </a:fontRef>
        </p:style>
      </p:cxnSp>
      <p:sp>
        <p:nvSpPr>
          <p:cNvPr id="8" name="직사각형 7"/>
          <p:cNvSpPr/>
          <p:nvPr/>
        </p:nvSpPr>
        <p:spPr>
          <a:xfrm>
            <a:off x="6172202" y="237732"/>
            <a:ext cx="2628900" cy="1091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p:cNvSpPr txBox="1"/>
          <p:nvPr/>
        </p:nvSpPr>
        <p:spPr>
          <a:xfrm>
            <a:off x="838200" y="3395165"/>
            <a:ext cx="7391400" cy="1200329"/>
          </a:xfrm>
          <a:prstGeom prst="rect">
            <a:avLst/>
          </a:prstGeom>
          <a:noFill/>
        </p:spPr>
        <p:txBody>
          <a:bodyPr wrap="square" rtlCol="0">
            <a:spAutoFit/>
          </a:bodyPr>
          <a:lstStyle/>
          <a:p>
            <a:pPr algn="ctr"/>
            <a:r>
              <a:rPr lang="en-US" altLang="zh-CN" sz="3600" b="1" spc="-150" dirty="0">
                <a:solidFill>
                  <a:schemeClr val="tx1">
                    <a:lumMod val="65000"/>
                    <a:lumOff val="35000"/>
                  </a:schemeClr>
                </a:solidFill>
                <a:latin typeface="+mj-lt"/>
                <a:ea typeface="Open Sans" panose="020B0606030504020204" pitchFamily="34" charset="0"/>
                <a:cs typeface="Open Sans" panose="020B0606030504020204" pitchFamily="34" charset="0"/>
              </a:rPr>
              <a:t>ICLEI </a:t>
            </a:r>
            <a:r>
              <a:rPr lang="en-US" altLang="zh-CN" sz="3600" b="1" spc="-150" dirty="0" smtClean="0">
                <a:solidFill>
                  <a:schemeClr val="tx1">
                    <a:lumMod val="65000"/>
                    <a:lumOff val="35000"/>
                  </a:schemeClr>
                </a:solidFill>
                <a:latin typeface="+mj-lt"/>
                <a:ea typeface="Open Sans" panose="020B0606030504020204" pitchFamily="34" charset="0"/>
                <a:cs typeface="Open Sans" panose="020B0606030504020204" pitchFamily="34" charset="0"/>
              </a:rPr>
              <a:t>— Local Governments for Sustainability</a:t>
            </a:r>
          </a:p>
        </p:txBody>
      </p:sp>
      <p:cxnSp>
        <p:nvCxnSpPr>
          <p:cNvPr id="17" name="직선 연결선 16"/>
          <p:cNvCxnSpPr/>
          <p:nvPr/>
        </p:nvCxnSpPr>
        <p:spPr>
          <a:xfrm flipV="1">
            <a:off x="0" y="6230288"/>
            <a:ext cx="9144000" cy="30778"/>
          </a:xfrm>
          <a:prstGeom prst="line">
            <a:avLst/>
          </a:prstGeom>
          <a:ln w="12700">
            <a:solidFill>
              <a:srgbClr val="008887"/>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71729" y="4554391"/>
            <a:ext cx="2800544" cy="400110"/>
          </a:xfrm>
          <a:prstGeom prst="rect">
            <a:avLst/>
          </a:prstGeom>
          <a:noFill/>
        </p:spPr>
        <p:txBody>
          <a:bodyPr wrap="square" numCol="1" rtlCol="0" anchor="t">
            <a:spAutoFit/>
          </a:bodyPr>
          <a:lstStyle/>
          <a:p>
            <a:pPr algn="ctr"/>
            <a:r>
              <a:rPr kumimoji="1" lang="en-MY" altLang="ko-KR" sz="2000" dirty="0" smtClean="0">
                <a:solidFill>
                  <a:schemeClr val="tx1">
                    <a:lumMod val="65000"/>
                    <a:lumOff val="35000"/>
                  </a:schemeClr>
                </a:solidFill>
                <a:latin typeface="+mj-lt"/>
                <a:ea typeface="Microsoft YaHei" pitchFamily="34" charset="-122"/>
                <a:cs typeface="Helvetica"/>
              </a:rPr>
              <a:t>ICLEI World Secretariat</a:t>
            </a:r>
          </a:p>
        </p:txBody>
      </p:sp>
      <p:sp>
        <p:nvSpPr>
          <p:cNvPr id="4" name="AutoShape 4" descr="Image result for hewlett foundation logo"/>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3171729" y="5104519"/>
            <a:ext cx="2800544" cy="400110"/>
          </a:xfrm>
          <a:prstGeom prst="rect">
            <a:avLst/>
          </a:prstGeom>
          <a:noFill/>
        </p:spPr>
        <p:txBody>
          <a:bodyPr wrap="square" numCol="1" rtlCol="0" anchor="t">
            <a:spAutoFit/>
          </a:bodyPr>
          <a:lstStyle/>
          <a:p>
            <a:pPr algn="ctr"/>
            <a:r>
              <a:rPr kumimoji="1" lang="en-US" altLang="zh-TW" sz="2000" dirty="0" smtClean="0">
                <a:solidFill>
                  <a:schemeClr val="tx1">
                    <a:lumMod val="65000"/>
                    <a:lumOff val="35000"/>
                  </a:schemeClr>
                </a:solidFill>
                <a:latin typeface="+mj-lt"/>
                <a:ea typeface="Microsoft YaHei" pitchFamily="34" charset="-122"/>
                <a:cs typeface="Helvetica"/>
              </a:rPr>
              <a:t>28</a:t>
            </a:r>
            <a:r>
              <a:rPr kumimoji="1" lang="zh-TW" altLang="en-US" sz="2000" dirty="0" smtClean="0">
                <a:solidFill>
                  <a:schemeClr val="tx1">
                    <a:lumMod val="65000"/>
                    <a:lumOff val="35000"/>
                  </a:schemeClr>
                </a:solidFill>
                <a:latin typeface="+mj-lt"/>
                <a:ea typeface="Microsoft YaHei" pitchFamily="34" charset="-122"/>
                <a:cs typeface="Helvetica"/>
              </a:rPr>
              <a:t> </a:t>
            </a:r>
            <a:r>
              <a:rPr kumimoji="1" lang="en-US" altLang="zh-TW" sz="2000" dirty="0" smtClean="0">
                <a:solidFill>
                  <a:schemeClr val="tx1">
                    <a:lumMod val="65000"/>
                    <a:lumOff val="35000"/>
                  </a:schemeClr>
                </a:solidFill>
                <a:latin typeface="+mj-lt"/>
                <a:ea typeface="Microsoft YaHei" pitchFamily="34" charset="-122"/>
                <a:cs typeface="Helvetica"/>
              </a:rPr>
              <a:t>November 2018</a:t>
            </a:r>
            <a:endParaRPr kumimoji="1" lang="en-MY" altLang="ko-KR" sz="2000" dirty="0">
              <a:solidFill>
                <a:schemeClr val="tx1">
                  <a:lumMod val="65000"/>
                  <a:lumOff val="35000"/>
                </a:schemeClr>
              </a:solidFill>
              <a:latin typeface="+mj-lt"/>
              <a:ea typeface="Microsoft YaHei" pitchFamily="34" charset="-122"/>
              <a:cs typeface="Helvetica"/>
            </a:endParaRPr>
          </a:p>
        </p:txBody>
      </p:sp>
      <p:pic>
        <p:nvPicPr>
          <p:cNvPr id="18"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46936"/>
            <a:ext cx="1647256" cy="108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2" y="250334"/>
            <a:ext cx="2752438" cy="100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821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168" y="1241097"/>
            <a:ext cx="2311294" cy="1569660"/>
          </a:xfrm>
        </p:spPr>
        <p:txBody>
          <a:bodyPr/>
          <a:lstStyle/>
          <a:p>
            <a:r>
              <a:rPr lang="en-US" sz="2400" dirty="0" smtClean="0">
                <a:latin typeface="Libre Franklin" charset="0"/>
                <a:ea typeface="Libre Franklin" charset="0"/>
                <a:cs typeface="Libre Franklin" charset="0"/>
              </a:rPr>
              <a:t>EcoMobility World Festival 2015</a:t>
            </a:r>
            <a:endParaRPr lang="en-US" sz="2400" dirty="0">
              <a:latin typeface="Libre Franklin" charset="0"/>
              <a:ea typeface="Libre Franklin" charset="0"/>
              <a:cs typeface="Libre Franklin" charset="0"/>
            </a:endParaRPr>
          </a:p>
        </p:txBody>
      </p:sp>
      <p:sp>
        <p:nvSpPr>
          <p:cNvPr id="4" name="Subtitle 3"/>
          <p:cNvSpPr>
            <a:spLocks noGrp="1"/>
          </p:cNvSpPr>
          <p:nvPr>
            <p:ph type="subTitle" idx="1"/>
          </p:nvPr>
        </p:nvSpPr>
        <p:spPr>
          <a:xfrm>
            <a:off x="212168" y="3426414"/>
            <a:ext cx="2311294" cy="1027974"/>
          </a:xfrm>
        </p:spPr>
        <p:txBody>
          <a:bodyPr/>
          <a:lstStyle/>
          <a:p>
            <a:r>
              <a:rPr lang="en-US" sz="3200" dirty="0" err="1" smtClean="0">
                <a:latin typeface="Libre Franklin" charset="0"/>
                <a:ea typeface="Libre Franklin" charset="0"/>
                <a:cs typeface="Libre Franklin" charset="0"/>
              </a:rPr>
              <a:t>Joburg</a:t>
            </a:r>
            <a:endParaRPr lang="en-US" sz="3200" dirty="0" smtClean="0">
              <a:latin typeface="Libre Franklin" charset="0"/>
              <a:ea typeface="Libre Franklin" charset="0"/>
              <a:cs typeface="Libre Franklin" charset="0"/>
            </a:endParaRPr>
          </a:p>
          <a:p>
            <a:r>
              <a:rPr lang="en-US" dirty="0" smtClean="0">
                <a:latin typeface="Libre Franklin" charset="0"/>
                <a:ea typeface="Libre Franklin" charset="0"/>
                <a:cs typeface="Libre Franklin" charset="0"/>
              </a:rPr>
              <a:t>South Africa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226" y="1594158"/>
            <a:ext cx="2765246" cy="437571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623" y="1419814"/>
            <a:ext cx="2765246" cy="4724400"/>
          </a:xfrm>
          <a:prstGeom prst="rect">
            <a:avLst/>
          </a:prstGeom>
        </p:spPr>
      </p:pic>
      <p:sp>
        <p:nvSpPr>
          <p:cNvPr id="11" name="Rectangle 10"/>
          <p:cNvSpPr/>
          <p:nvPr/>
        </p:nvSpPr>
        <p:spPr>
          <a:xfrm>
            <a:off x="3111226" y="383848"/>
            <a:ext cx="3803924" cy="954107"/>
          </a:xfrm>
          <a:prstGeom prst="rect">
            <a:avLst/>
          </a:prstGeom>
        </p:spPr>
        <p:txBody>
          <a:bodyPr wrap="square">
            <a:spAutoFit/>
          </a:bodyPr>
          <a:lstStyle/>
          <a:p>
            <a:r>
              <a:rPr lang="en-US" sz="2800" dirty="0" smtClean="0">
                <a:latin typeface="Libre Franklin" charset="0"/>
                <a:ea typeface="Libre Franklin" charset="0"/>
                <a:cs typeface="Libre Franklin" charset="0"/>
              </a:rPr>
              <a:t>Change the way you move!</a:t>
            </a:r>
          </a:p>
        </p:txBody>
      </p:sp>
      <p:pic>
        <p:nvPicPr>
          <p:cNvPr id="13" name="Picture 2" descr="Related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64200" y="224864"/>
            <a:ext cx="1010534" cy="92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2332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83694" y="637153"/>
            <a:ext cx="3841959" cy="5824537"/>
          </a:xfrm>
        </p:spPr>
        <p:txBody>
          <a:bodyPr>
            <a:normAutofit fontScale="92500" lnSpcReduction="10000"/>
          </a:bodyPr>
          <a:lstStyle/>
          <a:p>
            <a:pPr marL="342900" indent="-342900">
              <a:buFont typeface="Wingdings" charset="2"/>
              <a:buChar char="ü"/>
            </a:pPr>
            <a:r>
              <a:rPr lang="en-US" sz="2300" b="1" dirty="0" err="1" smtClean="0"/>
              <a:t>Recognise</a:t>
            </a:r>
            <a:r>
              <a:rPr lang="en-US" sz="2300" dirty="0" smtClean="0"/>
              <a:t> “</a:t>
            </a:r>
            <a:r>
              <a:rPr lang="en-US" sz="2300" dirty="0" err="1"/>
              <a:t>Ecomobility</a:t>
            </a:r>
            <a:r>
              <a:rPr lang="en-US" sz="2300" dirty="0"/>
              <a:t>” and its </a:t>
            </a:r>
            <a:r>
              <a:rPr lang="en-US" sz="2300" dirty="0" smtClean="0"/>
              <a:t>benefits in </a:t>
            </a:r>
            <a:r>
              <a:rPr lang="en-US" sz="2300" dirty="0"/>
              <a:t>reduction in GHG </a:t>
            </a:r>
            <a:r>
              <a:rPr lang="en-US" sz="2300" dirty="0" smtClean="0"/>
              <a:t>emissions</a:t>
            </a:r>
          </a:p>
          <a:p>
            <a:pPr marL="342900" indent="-342900">
              <a:buFont typeface="Wingdings" charset="2"/>
              <a:buChar char="ü"/>
            </a:pPr>
            <a:r>
              <a:rPr lang="en-US" sz="2300" dirty="0" smtClean="0"/>
              <a:t>Create </a:t>
            </a:r>
            <a:r>
              <a:rPr lang="en-US" sz="2300" b="1" dirty="0" smtClean="0"/>
              <a:t>streets for people </a:t>
            </a:r>
            <a:endParaRPr lang="en-US" sz="2300" b="1" dirty="0"/>
          </a:p>
          <a:p>
            <a:pPr marL="342900" indent="-342900">
              <a:buFont typeface="Wingdings" charset="2"/>
              <a:buChar char="ü"/>
            </a:pPr>
            <a:r>
              <a:rPr lang="en-US" sz="2300" dirty="0" smtClean="0"/>
              <a:t>Implement </a:t>
            </a:r>
            <a:r>
              <a:rPr lang="en-US" sz="2300" b="1" dirty="0" smtClean="0"/>
              <a:t>immediate </a:t>
            </a:r>
            <a:r>
              <a:rPr lang="en-US" sz="2300" b="1" dirty="0"/>
              <a:t>low cost measures</a:t>
            </a:r>
            <a:r>
              <a:rPr lang="en-US" sz="2300" dirty="0"/>
              <a:t>; </a:t>
            </a:r>
            <a:r>
              <a:rPr lang="en-US" sz="2300" dirty="0" smtClean="0"/>
              <a:t>and develop long-term financially sound </a:t>
            </a:r>
            <a:r>
              <a:rPr lang="en-US" sz="2300" dirty="0" err="1" smtClean="0"/>
              <a:t>ecomobility</a:t>
            </a:r>
            <a:r>
              <a:rPr lang="en-US" sz="2300" dirty="0" smtClean="0"/>
              <a:t> solutions</a:t>
            </a:r>
            <a:endParaRPr lang="en-US" sz="2300" dirty="0"/>
          </a:p>
          <a:p>
            <a:pPr marL="342900" indent="-342900">
              <a:buFont typeface="Wingdings" charset="2"/>
              <a:buChar char="ü"/>
            </a:pPr>
            <a:r>
              <a:rPr lang="en-US" sz="2300" b="1" dirty="0"/>
              <a:t>Phase out </a:t>
            </a:r>
            <a:r>
              <a:rPr lang="en-US" sz="2300" b="1" dirty="0" smtClean="0"/>
              <a:t>incentives </a:t>
            </a:r>
            <a:r>
              <a:rPr lang="en-US" sz="2300" dirty="0" smtClean="0"/>
              <a:t>encouraging private motorized vehicles</a:t>
            </a:r>
            <a:endParaRPr lang="en-US" sz="2300" dirty="0"/>
          </a:p>
          <a:p>
            <a:pPr marL="342900" indent="-342900">
              <a:buFont typeface="Wingdings" charset="2"/>
              <a:buChar char="ü"/>
            </a:pPr>
            <a:r>
              <a:rPr lang="en-US" sz="2300" b="1" dirty="0"/>
              <a:t>Introduce concepts </a:t>
            </a:r>
            <a:r>
              <a:rPr lang="en-US" sz="2300" dirty="0"/>
              <a:t>of new and shared mobility (including car sharing, </a:t>
            </a:r>
            <a:r>
              <a:rPr lang="en-US" sz="2300" dirty="0" smtClean="0"/>
              <a:t>carpooling and </a:t>
            </a:r>
            <a:r>
              <a:rPr lang="en-US" sz="2300" dirty="0"/>
              <a:t>bike sharing </a:t>
            </a:r>
            <a:r>
              <a:rPr lang="en-US" sz="2300" dirty="0" smtClean="0"/>
              <a:t>). </a:t>
            </a:r>
            <a:endParaRPr lang="en-US" sz="2300" dirty="0"/>
          </a:p>
          <a:p>
            <a:pPr marL="342900" indent="-342900">
              <a:buFont typeface="Wingdings" charset="2"/>
              <a:buChar char="ü"/>
            </a:pPr>
            <a:r>
              <a:rPr lang="en-US" sz="2300" b="1" dirty="0"/>
              <a:t>Switch to </a:t>
            </a:r>
            <a:r>
              <a:rPr lang="en-US" sz="2300" b="1" dirty="0" smtClean="0"/>
              <a:t>low </a:t>
            </a:r>
            <a:r>
              <a:rPr lang="en-US" sz="2300" b="1" dirty="0"/>
              <a:t>carbon </a:t>
            </a:r>
            <a:r>
              <a:rPr lang="en-US" sz="2300" b="1" dirty="0" smtClean="0"/>
              <a:t>energy </a:t>
            </a:r>
            <a:r>
              <a:rPr lang="en-US" sz="2300" dirty="0"/>
              <a:t>vehicles, small (human-scale) light electric vehicles.</a:t>
            </a:r>
          </a:p>
          <a:p>
            <a:endParaRPr lang="en-US" sz="2300" dirty="0"/>
          </a:p>
        </p:txBody>
      </p:sp>
      <p:sp>
        <p:nvSpPr>
          <p:cNvPr id="3" name="Title 2"/>
          <p:cNvSpPr>
            <a:spLocks noGrp="1"/>
          </p:cNvSpPr>
          <p:nvPr>
            <p:ph type="title"/>
          </p:nvPr>
        </p:nvSpPr>
        <p:spPr>
          <a:xfrm>
            <a:off x="101183" y="1241097"/>
            <a:ext cx="2576516" cy="3416320"/>
          </a:xfrm>
        </p:spPr>
        <p:txBody>
          <a:bodyPr/>
          <a:lstStyle/>
          <a:p>
            <a:r>
              <a:rPr lang="en-US" sz="3600" dirty="0" err="1" smtClean="0"/>
              <a:t>Joburg</a:t>
            </a:r>
            <a:r>
              <a:rPr lang="en-US" sz="3600" dirty="0" smtClean="0"/>
              <a:t> Declaration on </a:t>
            </a:r>
            <a:r>
              <a:rPr lang="en-US" sz="3600" dirty="0" err="1" smtClean="0"/>
              <a:t>Ecomobility</a:t>
            </a:r>
            <a:r>
              <a:rPr lang="en-US" sz="3600" dirty="0" smtClean="0"/>
              <a:t> in Cities, 2015</a:t>
            </a:r>
            <a:endParaRPr lang="en-US" sz="3600" dirty="0"/>
          </a:p>
        </p:txBody>
      </p:sp>
      <p:pic>
        <p:nvPicPr>
          <p:cNvPr id="5" name="Picture 2" descr="N:\46_1_EcoMobility\12_EcoM_World_Festivals\03_2015 Johannesburg\15_Declaration\cover_page_Johannesburg Decla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892" y="1450402"/>
            <a:ext cx="2227167" cy="4198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lated imag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664200" y="224864"/>
            <a:ext cx="1010534" cy="92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2604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83694" y="522852"/>
            <a:ext cx="3955256" cy="5824537"/>
          </a:xfrm>
        </p:spPr>
        <p:txBody>
          <a:bodyPr>
            <a:noAutofit/>
          </a:bodyPr>
          <a:lstStyle/>
          <a:p>
            <a:pPr>
              <a:buFont typeface="Wingdings" panose="05000000000000000000" pitchFamily="2" charset="2"/>
              <a:buChar char="Ø"/>
            </a:pPr>
            <a:r>
              <a:rPr lang="en-US" sz="2000" dirty="0" smtClean="0">
                <a:latin typeface="Libre Franklin" panose="00000500000000000000" pitchFamily="2" charset="0"/>
              </a:rPr>
              <a:t> Plan </a:t>
            </a:r>
            <a:r>
              <a:rPr lang="en-US" sz="2000" dirty="0">
                <a:latin typeface="Libre Franklin" panose="00000500000000000000" pitchFamily="2" charset="0"/>
              </a:rPr>
              <a:t>your city and mobility together. </a:t>
            </a:r>
          </a:p>
          <a:p>
            <a:pPr>
              <a:buFont typeface="Wingdings" panose="05000000000000000000" pitchFamily="2" charset="2"/>
              <a:buChar char="Ø"/>
            </a:pPr>
            <a:r>
              <a:rPr lang="en-US" sz="2000" dirty="0" smtClean="0">
                <a:latin typeface="Libre Franklin" panose="00000500000000000000" pitchFamily="2" charset="0"/>
              </a:rPr>
              <a:t> Prioritize </a:t>
            </a:r>
            <a:r>
              <a:rPr lang="en-US" sz="2000" dirty="0">
                <a:latin typeface="Libre Franklin" panose="00000500000000000000" pitchFamily="2" charset="0"/>
              </a:rPr>
              <a:t>people over vehicles. </a:t>
            </a:r>
          </a:p>
          <a:p>
            <a:pPr>
              <a:buFont typeface="Wingdings" panose="05000000000000000000" pitchFamily="2" charset="2"/>
              <a:buChar char="Ø"/>
            </a:pPr>
            <a:r>
              <a:rPr lang="en-US" sz="2000" dirty="0" smtClean="0">
                <a:latin typeface="Libre Franklin" panose="00000500000000000000" pitchFamily="2" charset="0"/>
              </a:rPr>
              <a:t> Support </a:t>
            </a:r>
            <a:r>
              <a:rPr lang="en-US" sz="2000" dirty="0">
                <a:latin typeface="Libre Franklin" panose="00000500000000000000" pitchFamily="2" charset="0"/>
              </a:rPr>
              <a:t>the shared and efficient use of vehicles, lanes, curbs, and land.</a:t>
            </a:r>
          </a:p>
          <a:p>
            <a:pPr>
              <a:buFont typeface="Wingdings" panose="05000000000000000000" pitchFamily="2" charset="2"/>
              <a:buChar char="Ø"/>
            </a:pPr>
            <a:r>
              <a:rPr lang="en-US" sz="2000" dirty="0" smtClean="0">
                <a:latin typeface="Libre Franklin" panose="00000500000000000000" pitchFamily="2" charset="0"/>
              </a:rPr>
              <a:t> Promote </a:t>
            </a:r>
            <a:r>
              <a:rPr lang="en-US" sz="2000" dirty="0">
                <a:latin typeface="Libre Franklin" panose="00000500000000000000" pitchFamily="2" charset="0"/>
              </a:rPr>
              <a:t>Equity.</a:t>
            </a:r>
          </a:p>
          <a:p>
            <a:pPr>
              <a:buFont typeface="Wingdings" panose="05000000000000000000" pitchFamily="2" charset="2"/>
              <a:buChar char="Ø"/>
            </a:pPr>
            <a:r>
              <a:rPr lang="en-US" sz="2000" dirty="0" smtClean="0">
                <a:latin typeface="Libre Franklin" panose="00000500000000000000" pitchFamily="2" charset="0"/>
              </a:rPr>
              <a:t> Support </a:t>
            </a:r>
            <a:r>
              <a:rPr lang="en-US" sz="2000" dirty="0">
                <a:latin typeface="Libre Franklin" panose="00000500000000000000" pitchFamily="2" charset="0"/>
              </a:rPr>
              <a:t>fair user fees.</a:t>
            </a:r>
          </a:p>
          <a:p>
            <a:pPr>
              <a:buFont typeface="Wingdings" panose="05000000000000000000" pitchFamily="2" charset="2"/>
              <a:buChar char="Ø"/>
            </a:pPr>
            <a:r>
              <a:rPr lang="en-US" sz="2000" dirty="0" smtClean="0">
                <a:latin typeface="Libre Franklin" panose="00000500000000000000" pitchFamily="2" charset="0"/>
              </a:rPr>
              <a:t> Work </a:t>
            </a:r>
            <a:r>
              <a:rPr lang="en-US" sz="2000" dirty="0">
                <a:latin typeface="Libre Franklin" panose="00000500000000000000" pitchFamily="2" charset="0"/>
              </a:rPr>
              <a:t>towards integration and seamless connectivity.</a:t>
            </a:r>
          </a:p>
          <a:p>
            <a:pPr>
              <a:buFont typeface="Wingdings" panose="05000000000000000000" pitchFamily="2" charset="2"/>
              <a:buChar char="Ø"/>
            </a:pPr>
            <a:r>
              <a:rPr lang="en-US" sz="2000" dirty="0" smtClean="0">
                <a:latin typeface="Libre Franklin" panose="00000500000000000000" pitchFamily="2" charset="0"/>
              </a:rPr>
              <a:t> Lead </a:t>
            </a:r>
            <a:r>
              <a:rPr lang="en-US" sz="2000" dirty="0">
                <a:latin typeface="Libre Franklin" panose="00000500000000000000" pitchFamily="2" charset="0"/>
              </a:rPr>
              <a:t>the transition towards a zero emission and renewable energy transport future.</a:t>
            </a:r>
          </a:p>
          <a:p>
            <a:pPr>
              <a:buFont typeface="Wingdings" panose="05000000000000000000" pitchFamily="2" charset="2"/>
              <a:buChar char="Ø"/>
            </a:pPr>
            <a:r>
              <a:rPr lang="en-US" sz="2000" dirty="0" smtClean="0">
                <a:latin typeface="Libre Franklin" panose="00000500000000000000" pitchFamily="2" charset="0"/>
              </a:rPr>
              <a:t> Support </a:t>
            </a:r>
            <a:r>
              <a:rPr lang="en-US" sz="2000" dirty="0">
                <a:latin typeface="Libre Franklin" panose="00000500000000000000" pitchFamily="2" charset="0"/>
              </a:rPr>
              <a:t>autonomous vehicles (AVs) in urban areas that are operated only in shared fleets.</a:t>
            </a:r>
          </a:p>
          <a:p>
            <a:pPr>
              <a:buFont typeface="Wingdings" panose="05000000000000000000" pitchFamily="2" charset="2"/>
              <a:buChar char="Ø"/>
            </a:pPr>
            <a:r>
              <a:rPr lang="en-US" sz="2000" dirty="0" smtClean="0">
                <a:latin typeface="Libre Franklin" panose="00000500000000000000" pitchFamily="2" charset="0"/>
              </a:rPr>
              <a:t> Protect </a:t>
            </a:r>
            <a:r>
              <a:rPr lang="en-US" sz="2000" dirty="0">
                <a:latin typeface="Libre Franklin" panose="00000500000000000000" pitchFamily="2" charset="0"/>
              </a:rPr>
              <a:t>the air space of your city.</a:t>
            </a:r>
          </a:p>
          <a:p>
            <a:pPr>
              <a:buFont typeface="Wingdings" panose="05000000000000000000" pitchFamily="2" charset="2"/>
              <a:buChar char="Ø"/>
            </a:pPr>
            <a:r>
              <a:rPr lang="en-US" sz="2000" dirty="0" smtClean="0">
                <a:latin typeface="Libre Franklin" panose="00000500000000000000" pitchFamily="2" charset="0"/>
              </a:rPr>
              <a:t> Apply </a:t>
            </a:r>
            <a:r>
              <a:rPr lang="en-US" sz="2000" dirty="0">
                <a:latin typeface="Libre Franklin" panose="00000500000000000000" pitchFamily="2" charset="0"/>
              </a:rPr>
              <a:t>sustainability principles for moving goods: Green freight and </a:t>
            </a:r>
            <a:r>
              <a:rPr lang="en-US" sz="2000" dirty="0" err="1">
                <a:latin typeface="Libre Franklin" panose="00000500000000000000" pitchFamily="2" charset="0"/>
              </a:rPr>
              <a:t>ecologistics</a:t>
            </a:r>
            <a:r>
              <a:rPr lang="en-US" sz="2000" dirty="0" smtClean="0">
                <a:latin typeface="Libre Franklin" panose="00000500000000000000" pitchFamily="2" charset="0"/>
              </a:rPr>
              <a:t>.</a:t>
            </a:r>
            <a:endParaRPr lang="en-US" sz="2000" dirty="0">
              <a:latin typeface="Libre Franklin" panose="00000500000000000000" pitchFamily="2" charset="0"/>
            </a:endParaRPr>
          </a:p>
        </p:txBody>
      </p:sp>
      <p:sp>
        <p:nvSpPr>
          <p:cNvPr id="3" name="Title 2"/>
          <p:cNvSpPr>
            <a:spLocks noGrp="1"/>
          </p:cNvSpPr>
          <p:nvPr>
            <p:ph type="title"/>
          </p:nvPr>
        </p:nvSpPr>
        <p:spPr>
          <a:xfrm>
            <a:off x="101183" y="1241096"/>
            <a:ext cx="2576516" cy="3539430"/>
          </a:xfrm>
        </p:spPr>
        <p:txBody>
          <a:bodyPr/>
          <a:lstStyle/>
          <a:p>
            <a:r>
              <a:rPr lang="en-US" sz="2800" dirty="0" smtClean="0">
                <a:latin typeface="Libre Franklin" panose="00000500000000000000" pitchFamily="2" charset="0"/>
              </a:rPr>
              <a:t>The </a:t>
            </a:r>
            <a:r>
              <a:rPr lang="en-US" sz="2800" dirty="0">
                <a:latin typeface="Libre Franklin" panose="00000500000000000000" pitchFamily="2" charset="0"/>
              </a:rPr>
              <a:t>Kaohsiung Strategies for the Future of Urban </a:t>
            </a:r>
            <a:r>
              <a:rPr lang="en-US" sz="2800" dirty="0" smtClean="0">
                <a:latin typeface="Libre Franklin" panose="00000500000000000000" pitchFamily="2" charset="0"/>
              </a:rPr>
              <a:t>Mobility, 2017</a:t>
            </a:r>
            <a:endParaRPr lang="en-US" sz="2800" dirty="0">
              <a:latin typeface="Libre Franklin" panose="00000500000000000000" pitchFamily="2"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13155" y="12240"/>
            <a:ext cx="2054640" cy="684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0524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직선 연결선 11"/>
          <p:cNvCxnSpPr/>
          <p:nvPr/>
        </p:nvCxnSpPr>
        <p:spPr>
          <a:xfrm>
            <a:off x="0" y="687916"/>
            <a:ext cx="91440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1173" y="364752"/>
            <a:ext cx="8543929" cy="646331"/>
          </a:xfrm>
          <a:prstGeom prst="rect">
            <a:avLst/>
          </a:prstGeom>
          <a:solidFill>
            <a:schemeClr val="bg1"/>
          </a:solidFill>
        </p:spPr>
        <p:txBody>
          <a:bodyPr wrap="square" rtlCol="0">
            <a:spAutoFit/>
          </a:bodyPr>
          <a:lstStyle/>
          <a:p>
            <a:r>
              <a:rPr lang="en-MY" altLang="zh-CN" sz="3600" b="1" dirty="0" smtClean="0">
                <a:solidFill>
                  <a:srgbClr val="008887"/>
                </a:solidFill>
                <a:latin typeface="Microsoft YaHei" panose="020B0503020204020204" pitchFamily="34" charset="-122"/>
                <a:ea typeface="Microsoft YaHei" panose="020B0503020204020204" pitchFamily="34" charset="-122"/>
              </a:rPr>
              <a:t>ICLEI Global: How do we help cities?</a:t>
            </a:r>
            <a:endParaRPr lang="en-US" altLang="zh-CN" sz="3600" b="1" dirty="0">
              <a:solidFill>
                <a:srgbClr val="008887"/>
              </a:solidFill>
              <a:latin typeface="Microsoft YaHei" panose="020B0503020204020204" pitchFamily="34" charset="-122"/>
              <a:ea typeface="Microsoft YaHei" panose="020B0503020204020204" pitchFamily="34" charset="-122"/>
            </a:endParaRPr>
          </a:p>
        </p:txBody>
      </p:sp>
      <p:sp>
        <p:nvSpPr>
          <p:cNvPr id="41" name="직사각형 24"/>
          <p:cNvSpPr/>
          <p:nvPr/>
        </p:nvSpPr>
        <p:spPr>
          <a:xfrm>
            <a:off x="8606118" y="5973635"/>
            <a:ext cx="537883" cy="307777"/>
          </a:xfrm>
          <a:prstGeom prst="rect">
            <a:avLst/>
          </a:prstGeom>
          <a:solidFill>
            <a:srgbClr val="008887"/>
          </a:solidFill>
          <a:ln>
            <a:noFill/>
          </a:ln>
        </p:spPr>
        <p:txBody>
          <a:bodyPr wrap="square" rtlCol="0" anchor="ctr">
            <a:spAutoFit/>
          </a:bodyPr>
          <a:lstStyle/>
          <a:p>
            <a:pPr algn="ctr"/>
            <a:endParaRPr lang="ko-KR" altLang="en-US" sz="1400" dirty="0" smtClean="0">
              <a:solidFill>
                <a:schemeClr val="bg1"/>
              </a:solidFill>
              <a:latin typeface="Microsoft YaHei" panose="020B0503020204020204" pitchFamily="34" charset="-122"/>
              <a:ea typeface="Microsoft YaHei" panose="020B0503020204020204" pitchFamily="34" charset="-122"/>
              <a:cs typeface="Open Sans" panose="020B0606030504020204" pitchFamily="34" charset="0"/>
            </a:endParaRPr>
          </a:p>
        </p:txBody>
      </p:sp>
      <p:sp>
        <p:nvSpPr>
          <p:cNvPr id="8" name="슬라이드 번호 개체 틀 7"/>
          <p:cNvSpPr>
            <a:spLocks noGrp="1"/>
          </p:cNvSpPr>
          <p:nvPr>
            <p:ph type="sldNum" sz="quarter" idx="12"/>
          </p:nvPr>
        </p:nvSpPr>
        <p:spPr>
          <a:xfrm>
            <a:off x="6989990" y="5944960"/>
            <a:ext cx="2057400" cy="365125"/>
          </a:xfrm>
        </p:spPr>
        <p:txBody>
          <a:bodyPr/>
          <a:lstStyle/>
          <a:p>
            <a:fld id="{3AF4CE4F-416D-4CBE-B652-066CE8ED6FCD}" type="slidenum">
              <a:rPr lang="en-US" b="1" smtClean="0">
                <a:solidFill>
                  <a:schemeClr val="bg1"/>
                </a:solidFill>
                <a:latin typeface="Open Sans" panose="020B0806030504020204" pitchFamily="34" charset="0"/>
                <a:ea typeface="Open Sans" panose="020B0806030504020204" pitchFamily="34" charset="0"/>
                <a:cs typeface="Open Sans" panose="020B0806030504020204" pitchFamily="34" charset="0"/>
              </a:rPr>
              <a:pPr/>
              <a:t>13</a:t>
            </a:fld>
            <a:endParaRPr lang="en-US" b="1" dirty="0">
              <a:solidFill>
                <a:schemeClr val="bg1"/>
              </a:solidFill>
              <a:latin typeface="Open Sans" panose="020B0806030504020204" pitchFamily="34" charset="0"/>
              <a:ea typeface="Open Sans" panose="020B0806030504020204" pitchFamily="34" charset="0"/>
              <a:cs typeface="Open Sans" panose="020B0806030504020204" pitchFamily="34" charset="0"/>
            </a:endParaRPr>
          </a:p>
        </p:txBody>
      </p:sp>
      <p:grpSp>
        <p:nvGrpSpPr>
          <p:cNvPr id="2051" name="Group 2050"/>
          <p:cNvGrpSpPr/>
          <p:nvPr/>
        </p:nvGrpSpPr>
        <p:grpSpPr>
          <a:xfrm>
            <a:off x="612324" y="1284504"/>
            <a:ext cx="8435068" cy="870862"/>
            <a:chOff x="816429" y="1284504"/>
            <a:chExt cx="11246757" cy="870862"/>
          </a:xfrm>
        </p:grpSpPr>
        <p:sp>
          <p:nvSpPr>
            <p:cNvPr id="21" name="Rounded Rectangle 20"/>
            <p:cNvSpPr/>
            <p:nvPr/>
          </p:nvSpPr>
          <p:spPr>
            <a:xfrm>
              <a:off x="816429" y="1284509"/>
              <a:ext cx="2612571" cy="8708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Evaluating current situation</a:t>
              </a:r>
              <a:endParaRPr lang="en-US" dirty="0">
                <a:solidFill>
                  <a:schemeClr val="tx1"/>
                </a:solidFill>
                <a:latin typeface="Open Sans" panose="020B0806030504020204" pitchFamily="34" charset="0"/>
                <a:ea typeface="Open Sans" panose="020B0806030504020204" pitchFamily="34" charset="0"/>
                <a:cs typeface="Open Sans" panose="020B0806030504020204" pitchFamily="34" charset="0"/>
              </a:endParaRPr>
            </a:p>
          </p:txBody>
        </p:sp>
        <p:sp>
          <p:nvSpPr>
            <p:cNvPr id="43" name="Rounded Rectangle 42"/>
            <p:cNvSpPr/>
            <p:nvPr/>
          </p:nvSpPr>
          <p:spPr>
            <a:xfrm>
              <a:off x="3691878" y="1284508"/>
              <a:ext cx="2615184" cy="8708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Setting priorities and supporting actions for improvements</a:t>
              </a:r>
              <a:endParaRPr lang="en-US" sz="1600" dirty="0">
                <a:solidFill>
                  <a:schemeClr val="tx1"/>
                </a:solidFill>
                <a:latin typeface="Open Sans" panose="020B0806030504020204" pitchFamily="34" charset="0"/>
                <a:ea typeface="Open Sans" panose="020B0806030504020204" pitchFamily="34" charset="0"/>
                <a:cs typeface="Open Sans" panose="020B0806030504020204" pitchFamily="34" charset="0"/>
              </a:endParaRPr>
            </a:p>
          </p:txBody>
        </p:sp>
        <p:sp>
          <p:nvSpPr>
            <p:cNvPr id="44" name="Rounded Rectangle 43"/>
            <p:cNvSpPr/>
            <p:nvPr/>
          </p:nvSpPr>
          <p:spPr>
            <a:xfrm>
              <a:off x="6569940" y="1284506"/>
              <a:ext cx="2615184" cy="8708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Accessing finance</a:t>
              </a:r>
              <a:endParaRPr lang="en-US" dirty="0">
                <a:solidFill>
                  <a:schemeClr val="tx1"/>
                </a:solidFill>
                <a:latin typeface="Open Sans" panose="020B0806030504020204" pitchFamily="34" charset="0"/>
                <a:ea typeface="Open Sans" panose="020B0806030504020204" pitchFamily="34" charset="0"/>
                <a:cs typeface="Open Sans" panose="020B0806030504020204" pitchFamily="34" charset="0"/>
              </a:endParaRPr>
            </a:p>
          </p:txBody>
        </p:sp>
        <p:sp>
          <p:nvSpPr>
            <p:cNvPr id="53" name="Rounded Rectangle 52"/>
            <p:cNvSpPr/>
            <p:nvPr/>
          </p:nvSpPr>
          <p:spPr>
            <a:xfrm>
              <a:off x="9448002" y="1284504"/>
              <a:ext cx="2615184" cy="8708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smtClean="0">
                  <a:solidFill>
                    <a:schemeClr val="tx1"/>
                  </a:solidFill>
                  <a:latin typeface="Open Sans" panose="020B0806030504020204" pitchFamily="34" charset="0"/>
                  <a:ea typeface="Open Sans" panose="020B0806030504020204" pitchFamily="34" charset="0"/>
                  <a:cs typeface="Open Sans" panose="020B0806030504020204" pitchFamily="34" charset="0"/>
                </a:rPr>
                <a:t>Providing knowledge</a:t>
              </a:r>
              <a:endParaRPr lang="en-US" dirty="0">
                <a:solidFill>
                  <a:schemeClr val="tx1"/>
                </a:solidFill>
                <a:latin typeface="Open Sans" panose="020B0806030504020204" pitchFamily="34" charset="0"/>
                <a:ea typeface="Open Sans" panose="020B0806030504020204" pitchFamily="34" charset="0"/>
                <a:cs typeface="Open Sans" panose="020B0806030504020204" pitchFamily="34" charset="0"/>
              </a:endParaRPr>
            </a:p>
          </p:txBody>
        </p:sp>
      </p:grpSp>
      <p:grpSp>
        <p:nvGrpSpPr>
          <p:cNvPr id="2053" name="Group 2052"/>
          <p:cNvGrpSpPr/>
          <p:nvPr/>
        </p:nvGrpSpPr>
        <p:grpSpPr>
          <a:xfrm>
            <a:off x="108170" y="4316184"/>
            <a:ext cx="9183969" cy="2220404"/>
            <a:chOff x="144225" y="4229095"/>
            <a:chExt cx="12245294" cy="2220404"/>
          </a:xfrm>
        </p:grpSpPr>
        <p:grpSp>
          <p:nvGrpSpPr>
            <p:cNvPr id="100" name="Group 99"/>
            <p:cNvGrpSpPr/>
            <p:nvPr/>
          </p:nvGrpSpPr>
          <p:grpSpPr>
            <a:xfrm>
              <a:off x="10046730" y="4739500"/>
              <a:ext cx="2342789" cy="1014628"/>
              <a:chOff x="8240921" y="5555473"/>
              <a:chExt cx="2342789" cy="1014628"/>
            </a:xfrm>
          </p:grpSpPr>
          <p:sp>
            <p:nvSpPr>
              <p:cNvPr id="101" name="직사각형 4"/>
              <p:cNvSpPr/>
              <p:nvPr/>
            </p:nvSpPr>
            <p:spPr>
              <a:xfrm>
                <a:off x="8386171" y="5555473"/>
                <a:ext cx="1997888" cy="101462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TextBox 101"/>
              <p:cNvSpPr txBox="1"/>
              <p:nvPr/>
            </p:nvSpPr>
            <p:spPr>
              <a:xfrm>
                <a:off x="8240921" y="6260186"/>
                <a:ext cx="2342789" cy="307777"/>
              </a:xfrm>
              <a:prstGeom prst="rect">
                <a:avLst/>
              </a:prstGeom>
              <a:noFill/>
            </p:spPr>
            <p:txBody>
              <a:bodyPr wrap="square" numCol="1" rtlCol="0" anchor="ctr">
                <a:spAutoFit/>
              </a:bodyPr>
              <a:lstStyle/>
              <a:p>
                <a:pPr algn="ctr"/>
                <a:r>
                  <a:rPr kumimoji="1" lang="en-MY" sz="1400" dirty="0" smtClean="0">
                    <a:solidFill>
                      <a:schemeClr val="tx1">
                        <a:lumMod val="75000"/>
                        <a:lumOff val="25000"/>
                      </a:schemeClr>
                    </a:solidFill>
                    <a:latin typeface="Open Sans"/>
                    <a:ea typeface="Microsoft YaHei" pitchFamily="34" charset="-122"/>
                    <a:cs typeface="Helvetica"/>
                  </a:rPr>
                  <a:t>TUMI Network</a:t>
                </a:r>
                <a:endParaRPr kumimoji="1" lang="en-US" sz="1400" dirty="0">
                  <a:solidFill>
                    <a:schemeClr val="tx1">
                      <a:lumMod val="75000"/>
                      <a:lumOff val="25000"/>
                    </a:schemeClr>
                  </a:solidFill>
                  <a:latin typeface="Open Sans"/>
                  <a:ea typeface="Microsoft YaHei" pitchFamily="34" charset="-122"/>
                  <a:cs typeface="Helvetica"/>
                </a:endParaRPr>
              </a:p>
            </p:txBody>
          </p:sp>
          <p:pic>
            <p:nvPicPr>
              <p:cNvPr id="10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90317" y="5761682"/>
                <a:ext cx="1457345" cy="492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4" name="Group 53"/>
            <p:cNvGrpSpPr/>
            <p:nvPr/>
          </p:nvGrpSpPr>
          <p:grpSpPr>
            <a:xfrm>
              <a:off x="503653" y="4739500"/>
              <a:ext cx="1493866" cy="1475661"/>
              <a:chOff x="664414" y="4524479"/>
              <a:chExt cx="1807790" cy="1785759"/>
            </a:xfrm>
          </p:grpSpPr>
          <p:grpSp>
            <p:nvGrpSpPr>
              <p:cNvPr id="55" name="그룹 7"/>
              <p:cNvGrpSpPr/>
              <p:nvPr/>
            </p:nvGrpSpPr>
            <p:grpSpPr>
              <a:xfrm>
                <a:off x="664414" y="4524479"/>
                <a:ext cx="1807790" cy="1785759"/>
                <a:chOff x="664414" y="4757057"/>
                <a:chExt cx="1807790" cy="1785759"/>
              </a:xfrm>
            </p:grpSpPr>
            <p:sp>
              <p:nvSpPr>
                <p:cNvPr id="57" name="직사각형 4"/>
                <p:cNvSpPr/>
                <p:nvPr/>
              </p:nvSpPr>
              <p:spPr>
                <a:xfrm>
                  <a:off x="664414" y="4757057"/>
                  <a:ext cx="1777908" cy="177790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TextBox 57"/>
                <p:cNvSpPr txBox="1"/>
                <p:nvPr/>
              </p:nvSpPr>
              <p:spPr>
                <a:xfrm>
                  <a:off x="664416" y="5909646"/>
                  <a:ext cx="1807788" cy="633170"/>
                </a:xfrm>
                <a:prstGeom prst="rect">
                  <a:avLst/>
                </a:prstGeom>
                <a:noFill/>
              </p:spPr>
              <p:txBody>
                <a:bodyPr wrap="square" numCol="1" rtlCol="0" anchor="ctr">
                  <a:spAutoFit/>
                </a:bodyPr>
                <a:lstStyle/>
                <a:p>
                  <a:pPr algn="ctr"/>
                  <a:r>
                    <a:rPr kumimoji="1" lang="en-MY" altLang="ko-KR" sz="1400" dirty="0" smtClean="0">
                      <a:solidFill>
                        <a:schemeClr val="tx1">
                          <a:lumMod val="75000"/>
                          <a:lumOff val="25000"/>
                        </a:schemeClr>
                      </a:solidFill>
                      <a:latin typeface="Open Sans"/>
                      <a:ea typeface="Microsoft YaHei" pitchFamily="34" charset="-122"/>
                      <a:cs typeface="Helvetica"/>
                    </a:rPr>
                    <a:t>EcoMobility Alliance</a:t>
                  </a:r>
                  <a:endParaRPr kumimoji="1" lang="ko-KR" altLang="en-US" sz="1400" dirty="0">
                    <a:solidFill>
                      <a:schemeClr val="tx1">
                        <a:lumMod val="75000"/>
                        <a:lumOff val="25000"/>
                      </a:schemeClr>
                    </a:solidFill>
                    <a:latin typeface="Open Sans"/>
                    <a:ea typeface="Microsoft YaHei" pitchFamily="34" charset="-122"/>
                    <a:cs typeface="Helvetica"/>
                  </a:endParaRPr>
                </a:p>
              </p:txBody>
            </p:sp>
          </p:grpSp>
          <p:pic>
            <p:nvPicPr>
              <p:cNvPr id="56" name="Picture 2" descr="Image result for ecomobility log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82980" y="4730115"/>
                <a:ext cx="940776" cy="9163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그룹 6"/>
            <p:cNvGrpSpPr/>
            <p:nvPr/>
          </p:nvGrpSpPr>
          <p:grpSpPr>
            <a:xfrm>
              <a:off x="5490938" y="4739500"/>
              <a:ext cx="1385500" cy="1417672"/>
              <a:chOff x="2577173" y="4756053"/>
              <a:chExt cx="1777908" cy="1819192"/>
            </a:xfrm>
          </p:grpSpPr>
          <p:sp>
            <p:nvSpPr>
              <p:cNvPr id="60" name="직사각형 20"/>
              <p:cNvSpPr/>
              <p:nvPr/>
            </p:nvSpPr>
            <p:spPr>
              <a:xfrm>
                <a:off x="2577173" y="4756053"/>
                <a:ext cx="1777908" cy="177790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1" name="Picture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85157" y="5161970"/>
                <a:ext cx="1361941" cy="517763"/>
              </a:xfrm>
              <a:prstGeom prst="rect">
                <a:avLst/>
              </a:prstGeom>
            </p:spPr>
          </p:pic>
          <p:sp>
            <p:nvSpPr>
              <p:cNvPr id="62" name="TextBox 61"/>
              <p:cNvSpPr txBox="1"/>
              <p:nvPr/>
            </p:nvSpPr>
            <p:spPr>
              <a:xfrm>
                <a:off x="2649564" y="5903836"/>
                <a:ext cx="1633128" cy="671409"/>
              </a:xfrm>
              <a:prstGeom prst="rect">
                <a:avLst/>
              </a:prstGeom>
              <a:noFill/>
            </p:spPr>
            <p:txBody>
              <a:bodyPr wrap="square" numCol="1" rtlCol="0" anchor="ctr">
                <a:spAutoFit/>
              </a:bodyPr>
              <a:lstStyle/>
              <a:p>
                <a:pPr algn="ctr"/>
                <a:r>
                  <a:rPr kumimoji="1" lang="en-MY" altLang="zh-CN" sz="1400" dirty="0" smtClean="0">
                    <a:solidFill>
                      <a:schemeClr val="tx1">
                        <a:lumMod val="75000"/>
                        <a:lumOff val="25000"/>
                      </a:schemeClr>
                    </a:solidFill>
                    <a:latin typeface="Open Sans"/>
                    <a:ea typeface="Microsoft YaHei" pitchFamily="34" charset="-122"/>
                    <a:cs typeface="Helvetica"/>
                  </a:rPr>
                  <a:t>EcoMobility SHIFT</a:t>
                </a:r>
                <a:endParaRPr kumimoji="1" lang="ko-KR" altLang="en-US" sz="1400" dirty="0">
                  <a:solidFill>
                    <a:schemeClr val="tx1">
                      <a:lumMod val="75000"/>
                      <a:lumOff val="25000"/>
                    </a:schemeClr>
                  </a:solidFill>
                  <a:latin typeface="Open Sans"/>
                  <a:ea typeface="Microsoft YaHei" pitchFamily="34" charset="-122"/>
                  <a:cs typeface="Helvetica"/>
                </a:endParaRPr>
              </a:p>
            </p:txBody>
          </p:sp>
        </p:grpSp>
        <p:grpSp>
          <p:nvGrpSpPr>
            <p:cNvPr id="67" name="그룹 5"/>
            <p:cNvGrpSpPr/>
            <p:nvPr/>
          </p:nvGrpSpPr>
          <p:grpSpPr>
            <a:xfrm>
              <a:off x="8620145" y="4739501"/>
              <a:ext cx="1692015" cy="1709998"/>
              <a:chOff x="4510583" y="4757057"/>
              <a:chExt cx="1777908" cy="2056088"/>
            </a:xfrm>
          </p:grpSpPr>
          <p:sp>
            <p:nvSpPr>
              <p:cNvPr id="68" name="직사각형 21"/>
              <p:cNvSpPr/>
              <p:nvPr/>
            </p:nvSpPr>
            <p:spPr>
              <a:xfrm>
                <a:off x="4510583" y="4757057"/>
                <a:ext cx="1777908" cy="177790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9" name="Picture 2" descr="Related image"/>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42316" y="4971242"/>
                <a:ext cx="1206843" cy="82777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4555353" y="5665934"/>
                <a:ext cx="1688370" cy="1147211"/>
              </a:xfrm>
              <a:prstGeom prst="rect">
                <a:avLst/>
              </a:prstGeom>
              <a:noFill/>
            </p:spPr>
            <p:txBody>
              <a:bodyPr wrap="square" numCol="1" rtlCol="0" anchor="ctr">
                <a:spAutoFit/>
              </a:bodyPr>
              <a:lstStyle/>
              <a:p>
                <a:pPr algn="ctr"/>
                <a:r>
                  <a:rPr kumimoji="1" lang="en-MY" altLang="zh-CN" sz="1400" dirty="0" smtClean="0">
                    <a:solidFill>
                      <a:schemeClr val="tx1">
                        <a:lumMod val="75000"/>
                        <a:lumOff val="25000"/>
                      </a:schemeClr>
                    </a:solidFill>
                    <a:latin typeface="Open Sans"/>
                    <a:ea typeface="Microsoft YaHei" pitchFamily="34" charset="-122"/>
                    <a:cs typeface="Helvetica"/>
                  </a:rPr>
                  <a:t>EcoMobility World Festival &amp; Congress</a:t>
                </a:r>
                <a:endParaRPr kumimoji="1" lang="ko-KR" altLang="en-US" sz="1400" dirty="0">
                  <a:solidFill>
                    <a:schemeClr val="tx1">
                      <a:lumMod val="75000"/>
                      <a:lumOff val="25000"/>
                    </a:schemeClr>
                  </a:solidFill>
                  <a:latin typeface="Open Sans"/>
                  <a:ea typeface="Microsoft YaHei" pitchFamily="34" charset="-122"/>
                  <a:cs typeface="Helvetica"/>
                </a:endParaRPr>
              </a:p>
            </p:txBody>
          </p:sp>
        </p:grpSp>
        <p:sp>
          <p:nvSpPr>
            <p:cNvPr id="75" name="TextBox 74"/>
            <p:cNvSpPr txBox="1"/>
            <p:nvPr/>
          </p:nvSpPr>
          <p:spPr>
            <a:xfrm rot="5400000" flipV="1">
              <a:off x="2456016" y="1917304"/>
              <a:ext cx="461665" cy="5085247"/>
            </a:xfrm>
            <a:prstGeom prst="rect">
              <a:avLst/>
            </a:prstGeom>
            <a:noFill/>
          </p:spPr>
          <p:txBody>
            <a:bodyPr vert="eaVert" wrap="square" numCol="1" rtlCol="0" anchor="ctr">
              <a:spAutoFit/>
            </a:bodyPr>
            <a:lstStyle/>
            <a:p>
              <a:r>
                <a:rPr kumimoji="1" lang="en-MY" b="1" dirty="0" smtClean="0">
                  <a:solidFill>
                    <a:schemeClr val="accent1">
                      <a:lumMod val="75000"/>
                    </a:schemeClr>
                  </a:solidFill>
                  <a:latin typeface="Open Sans"/>
                  <a:ea typeface="Microsoft YaHei" pitchFamily="34" charset="-122"/>
                  <a:cs typeface="Helvetica"/>
                </a:rPr>
                <a:t>Examples of </a:t>
              </a:r>
              <a:r>
                <a:rPr kumimoji="1" lang="en-MY" b="1" dirty="0">
                  <a:solidFill>
                    <a:schemeClr val="accent1">
                      <a:lumMod val="75000"/>
                    </a:schemeClr>
                  </a:solidFill>
                  <a:latin typeface="Open Sans"/>
                  <a:ea typeface="Microsoft YaHei" pitchFamily="34" charset="-122"/>
                  <a:cs typeface="Helvetica"/>
                </a:rPr>
                <a:t>i</a:t>
              </a:r>
              <a:r>
                <a:rPr kumimoji="1" lang="en-MY" b="1" dirty="0" smtClean="0">
                  <a:solidFill>
                    <a:schemeClr val="accent1">
                      <a:lumMod val="75000"/>
                    </a:schemeClr>
                  </a:solidFill>
                  <a:latin typeface="Open Sans"/>
                  <a:ea typeface="Microsoft YaHei" pitchFamily="34" charset="-122"/>
                  <a:cs typeface="Helvetica"/>
                </a:rPr>
                <a:t>nitiatives &amp; projects</a:t>
              </a:r>
              <a:endParaRPr kumimoji="1" lang="en-US" b="1" dirty="0">
                <a:solidFill>
                  <a:schemeClr val="accent1">
                    <a:lumMod val="75000"/>
                  </a:schemeClr>
                </a:solidFill>
                <a:latin typeface="Open Sans"/>
                <a:ea typeface="Microsoft YaHei" pitchFamily="34" charset="-122"/>
                <a:cs typeface="Helvetica"/>
              </a:endParaRPr>
            </a:p>
          </p:txBody>
        </p:sp>
        <p:grpSp>
          <p:nvGrpSpPr>
            <p:cNvPr id="36" name="Group 35"/>
            <p:cNvGrpSpPr/>
            <p:nvPr/>
          </p:nvGrpSpPr>
          <p:grpSpPr>
            <a:xfrm>
              <a:off x="2098410" y="4739500"/>
              <a:ext cx="1469173" cy="1469173"/>
              <a:chOff x="-1099059" y="2643135"/>
              <a:chExt cx="1469173" cy="1469173"/>
            </a:xfrm>
          </p:grpSpPr>
          <p:grpSp>
            <p:nvGrpSpPr>
              <p:cNvPr id="77" name="그룹 7"/>
              <p:cNvGrpSpPr/>
              <p:nvPr/>
            </p:nvGrpSpPr>
            <p:grpSpPr>
              <a:xfrm>
                <a:off x="-1099059" y="2643135"/>
                <a:ext cx="1469173" cy="1469173"/>
                <a:chOff x="664414" y="4757057"/>
                <a:chExt cx="1777908" cy="1777908"/>
              </a:xfrm>
            </p:grpSpPr>
            <p:sp>
              <p:nvSpPr>
                <p:cNvPr id="79" name="직사각형 4"/>
                <p:cNvSpPr/>
                <p:nvPr/>
              </p:nvSpPr>
              <p:spPr>
                <a:xfrm>
                  <a:off x="664414" y="4757057"/>
                  <a:ext cx="1777908" cy="177790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TextBox 79"/>
                <p:cNvSpPr txBox="1"/>
                <p:nvPr/>
              </p:nvSpPr>
              <p:spPr>
                <a:xfrm>
                  <a:off x="773830" y="6040001"/>
                  <a:ext cx="1559073" cy="372454"/>
                </a:xfrm>
                <a:prstGeom prst="rect">
                  <a:avLst/>
                </a:prstGeom>
                <a:noFill/>
              </p:spPr>
              <p:txBody>
                <a:bodyPr wrap="square" numCol="1" rtlCol="0" anchor="ctr">
                  <a:spAutoFit/>
                </a:bodyPr>
                <a:lstStyle/>
                <a:p>
                  <a:pPr algn="ctr"/>
                  <a:r>
                    <a:rPr kumimoji="1" lang="en-MY" altLang="ko-KR" sz="1400" dirty="0" smtClean="0">
                      <a:solidFill>
                        <a:schemeClr val="tx1">
                          <a:lumMod val="75000"/>
                          <a:lumOff val="25000"/>
                        </a:schemeClr>
                      </a:solidFill>
                      <a:latin typeface="Open Sans"/>
                      <a:ea typeface="Microsoft YaHei" pitchFamily="34" charset="-122"/>
                      <a:cs typeface="Helvetica"/>
                    </a:rPr>
                    <a:t>CIVITAS</a:t>
                  </a:r>
                  <a:endParaRPr kumimoji="1" lang="ko-KR" altLang="en-US" sz="1400" dirty="0">
                    <a:solidFill>
                      <a:schemeClr val="tx1">
                        <a:lumMod val="75000"/>
                        <a:lumOff val="25000"/>
                      </a:schemeClr>
                    </a:solidFill>
                    <a:latin typeface="Open Sans"/>
                    <a:ea typeface="Microsoft YaHei" pitchFamily="34" charset="-122"/>
                    <a:cs typeface="Helvetica"/>
                  </a:endParaRPr>
                </a:p>
              </p:txBody>
            </p:sp>
          </p:grpSp>
          <p:pic>
            <p:nvPicPr>
              <p:cNvPr id="8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460" y="2798303"/>
                <a:ext cx="979975" cy="89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48" name="Group 2047"/>
            <p:cNvGrpSpPr/>
            <p:nvPr/>
          </p:nvGrpSpPr>
          <p:grpSpPr>
            <a:xfrm>
              <a:off x="3760296" y="4739500"/>
              <a:ext cx="1469173" cy="1475659"/>
              <a:chOff x="3760296" y="4894674"/>
              <a:chExt cx="1469173" cy="1475659"/>
            </a:xfrm>
          </p:grpSpPr>
          <p:grpSp>
            <p:nvGrpSpPr>
              <p:cNvPr id="88" name="그룹 7"/>
              <p:cNvGrpSpPr/>
              <p:nvPr/>
            </p:nvGrpSpPr>
            <p:grpSpPr>
              <a:xfrm>
                <a:off x="3760296" y="4894674"/>
                <a:ext cx="1469173" cy="1475659"/>
                <a:chOff x="664414" y="4757057"/>
                <a:chExt cx="1777908" cy="1785757"/>
              </a:xfrm>
            </p:grpSpPr>
            <p:sp>
              <p:nvSpPr>
                <p:cNvPr id="89" name="직사각형 4"/>
                <p:cNvSpPr/>
                <p:nvPr/>
              </p:nvSpPr>
              <p:spPr>
                <a:xfrm>
                  <a:off x="664414" y="4757057"/>
                  <a:ext cx="1777908" cy="177790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TextBox 89"/>
                <p:cNvSpPr txBox="1"/>
                <p:nvPr/>
              </p:nvSpPr>
              <p:spPr>
                <a:xfrm>
                  <a:off x="773830" y="5909643"/>
                  <a:ext cx="1559072" cy="633171"/>
                </a:xfrm>
                <a:prstGeom prst="rect">
                  <a:avLst/>
                </a:prstGeom>
                <a:noFill/>
              </p:spPr>
              <p:txBody>
                <a:bodyPr wrap="square" numCol="1" rtlCol="0" anchor="ctr">
                  <a:spAutoFit/>
                </a:bodyPr>
                <a:lstStyle/>
                <a:p>
                  <a:pPr algn="ctr"/>
                  <a:r>
                    <a:rPr kumimoji="1" lang="en-MY" altLang="ko-KR" sz="1400" dirty="0" smtClean="0">
                      <a:solidFill>
                        <a:schemeClr val="tx1">
                          <a:lumMod val="75000"/>
                          <a:lumOff val="25000"/>
                        </a:schemeClr>
                      </a:solidFill>
                      <a:latin typeface="Open Sans"/>
                      <a:ea typeface="Microsoft YaHei" pitchFamily="34" charset="-122"/>
                      <a:cs typeface="Helvetica"/>
                    </a:rPr>
                    <a:t>SMART SPP</a:t>
                  </a:r>
                  <a:endParaRPr kumimoji="1" lang="ko-KR" altLang="en-US" sz="1400" dirty="0">
                    <a:solidFill>
                      <a:schemeClr val="tx1">
                        <a:lumMod val="75000"/>
                        <a:lumOff val="25000"/>
                      </a:schemeClr>
                    </a:solidFill>
                    <a:latin typeface="Open Sans"/>
                    <a:ea typeface="Microsoft YaHei" pitchFamily="34" charset="-122"/>
                    <a:cs typeface="Helvetica"/>
                  </a:endParaRPr>
                </a:p>
              </p:txBody>
            </p:sp>
          </p:grpSp>
          <p:pic>
            <p:nvPicPr>
              <p:cNvPr id="9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54345" y="5252421"/>
                <a:ext cx="1281076" cy="36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049" name="Group 2048"/>
            <p:cNvGrpSpPr/>
            <p:nvPr/>
          </p:nvGrpSpPr>
          <p:grpSpPr>
            <a:xfrm>
              <a:off x="7076426" y="4739500"/>
              <a:ext cx="1469173" cy="1469173"/>
              <a:chOff x="7076426" y="4574492"/>
              <a:chExt cx="1469173" cy="1469173"/>
            </a:xfrm>
          </p:grpSpPr>
          <p:grpSp>
            <p:nvGrpSpPr>
              <p:cNvPr id="92" name="그룹 7"/>
              <p:cNvGrpSpPr/>
              <p:nvPr/>
            </p:nvGrpSpPr>
            <p:grpSpPr>
              <a:xfrm>
                <a:off x="7076426" y="4574492"/>
                <a:ext cx="1469173" cy="1469173"/>
                <a:chOff x="664414" y="4757057"/>
                <a:chExt cx="1777908" cy="1777908"/>
              </a:xfrm>
            </p:grpSpPr>
            <p:sp>
              <p:nvSpPr>
                <p:cNvPr id="93" name="직사각형 4"/>
                <p:cNvSpPr/>
                <p:nvPr/>
              </p:nvSpPr>
              <p:spPr>
                <a:xfrm>
                  <a:off x="664414" y="4757057"/>
                  <a:ext cx="1777908" cy="177790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TextBox 93"/>
                <p:cNvSpPr txBox="1"/>
                <p:nvPr/>
              </p:nvSpPr>
              <p:spPr>
                <a:xfrm>
                  <a:off x="773830" y="6040002"/>
                  <a:ext cx="1559073" cy="372454"/>
                </a:xfrm>
                <a:prstGeom prst="rect">
                  <a:avLst/>
                </a:prstGeom>
                <a:noFill/>
              </p:spPr>
              <p:txBody>
                <a:bodyPr wrap="square" numCol="1" rtlCol="0" anchor="ctr">
                  <a:spAutoFit/>
                </a:bodyPr>
                <a:lstStyle/>
                <a:p>
                  <a:pPr algn="ctr"/>
                  <a:r>
                    <a:rPr kumimoji="1" lang="en-MY" altLang="ko-KR" sz="1400" dirty="0" err="1" smtClean="0">
                      <a:solidFill>
                        <a:schemeClr val="tx1">
                          <a:lumMod val="75000"/>
                          <a:lumOff val="25000"/>
                        </a:schemeClr>
                      </a:solidFill>
                      <a:latin typeface="Open Sans"/>
                      <a:ea typeface="Microsoft YaHei" pitchFamily="34" charset="-122"/>
                      <a:cs typeface="Helvetica"/>
                    </a:rPr>
                    <a:t>Eltis</a:t>
                  </a:r>
                  <a:endParaRPr kumimoji="1" lang="ko-KR" altLang="en-US" sz="1400" dirty="0">
                    <a:solidFill>
                      <a:schemeClr val="tx1">
                        <a:lumMod val="75000"/>
                        <a:lumOff val="25000"/>
                      </a:schemeClr>
                    </a:solidFill>
                    <a:latin typeface="Open Sans"/>
                    <a:ea typeface="Microsoft YaHei" pitchFamily="34" charset="-122"/>
                    <a:cs typeface="Helvetica"/>
                  </a:endParaRPr>
                </a:p>
              </p:txBody>
            </p:sp>
          </p:grpSp>
          <p:pic>
            <p:nvPicPr>
              <p:cNvPr id="9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6843" y="4811818"/>
                <a:ext cx="1369655" cy="62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2052" name="Group 2051"/>
          <p:cNvGrpSpPr/>
          <p:nvPr/>
        </p:nvGrpSpPr>
        <p:grpSpPr>
          <a:xfrm>
            <a:off x="108169" y="2325077"/>
            <a:ext cx="8749425" cy="1904020"/>
            <a:chOff x="144223" y="2325077"/>
            <a:chExt cx="11665901" cy="1904020"/>
          </a:xfrm>
        </p:grpSpPr>
        <p:sp>
          <p:nvSpPr>
            <p:cNvPr id="22" name="Rectangle 21"/>
            <p:cNvSpPr/>
            <p:nvPr/>
          </p:nvSpPr>
          <p:spPr>
            <a:xfrm>
              <a:off x="478961" y="2710540"/>
              <a:ext cx="1518557" cy="1518557"/>
            </a:xfrm>
            <a:prstGeom prst="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200" dirty="0" smtClean="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Reducing dependency on private motorised vehicles</a:t>
              </a:r>
              <a:endParaRPr lang="en-US" sz="12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47" name="Rectangle 46"/>
            <p:cNvSpPr/>
            <p:nvPr/>
          </p:nvSpPr>
          <p:spPr>
            <a:xfrm>
              <a:off x="2092624" y="2710540"/>
              <a:ext cx="1518557" cy="1518557"/>
            </a:xfrm>
            <a:prstGeom prst="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smtClean="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Sustainable Urban Mobility Plans (SUMP)</a:t>
              </a:r>
              <a:endParaRPr lang="en-US" sz="1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48" name="Rectangle 47"/>
            <p:cNvSpPr/>
            <p:nvPr/>
          </p:nvSpPr>
          <p:spPr>
            <a:xfrm>
              <a:off x="3706287" y="2710539"/>
              <a:ext cx="1649186" cy="1518557"/>
            </a:xfrm>
            <a:prstGeom prst="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smtClean="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Green vehicles procurement</a:t>
              </a:r>
              <a:endParaRPr lang="en-US" sz="1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49" name="Rectangle 48"/>
            <p:cNvSpPr/>
            <p:nvPr/>
          </p:nvSpPr>
          <p:spPr>
            <a:xfrm>
              <a:off x="5450579" y="2710538"/>
              <a:ext cx="1518557" cy="1518557"/>
            </a:xfrm>
            <a:prstGeom prst="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smtClean="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Mobility assessment and audits</a:t>
              </a:r>
              <a:endParaRPr lang="en-US" sz="1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50" name="Rectangle 49"/>
            <p:cNvSpPr/>
            <p:nvPr/>
          </p:nvSpPr>
          <p:spPr>
            <a:xfrm>
              <a:off x="7064242" y="2710540"/>
              <a:ext cx="1518557" cy="1518557"/>
            </a:xfrm>
            <a:prstGeom prst="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smtClean="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Information repository</a:t>
              </a:r>
              <a:endParaRPr lang="en-US" sz="1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52" name="Rectangle 51"/>
            <p:cNvSpPr/>
            <p:nvPr/>
          </p:nvSpPr>
          <p:spPr>
            <a:xfrm>
              <a:off x="8677905" y="2710540"/>
              <a:ext cx="1518557" cy="1518557"/>
            </a:xfrm>
            <a:prstGeom prst="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smtClean="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Sustainable mobility campaigns</a:t>
              </a:r>
              <a:endParaRPr lang="en-US" sz="1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sp>
          <p:nvSpPr>
            <p:cNvPr id="33" name="TextBox 32"/>
            <p:cNvSpPr txBox="1"/>
            <p:nvPr/>
          </p:nvSpPr>
          <p:spPr>
            <a:xfrm rot="5400000" flipV="1">
              <a:off x="1257777" y="1211523"/>
              <a:ext cx="461665" cy="2688774"/>
            </a:xfrm>
            <a:prstGeom prst="rect">
              <a:avLst/>
            </a:prstGeom>
            <a:noFill/>
          </p:spPr>
          <p:txBody>
            <a:bodyPr vert="eaVert" wrap="square" numCol="1" rtlCol="0" anchor="ctr">
              <a:spAutoFit/>
            </a:bodyPr>
            <a:lstStyle/>
            <a:p>
              <a:r>
                <a:rPr kumimoji="1" lang="en-MY" b="1" dirty="0" smtClean="0">
                  <a:solidFill>
                    <a:schemeClr val="accent1">
                      <a:lumMod val="75000"/>
                    </a:schemeClr>
                  </a:solidFill>
                  <a:latin typeface="Open Sans"/>
                  <a:ea typeface="Microsoft YaHei" pitchFamily="34" charset="-122"/>
                  <a:cs typeface="Helvetica"/>
                </a:rPr>
                <a:t>Action areas</a:t>
              </a:r>
              <a:endParaRPr kumimoji="1" lang="en-US" b="1" dirty="0">
                <a:solidFill>
                  <a:schemeClr val="accent1">
                    <a:lumMod val="75000"/>
                  </a:schemeClr>
                </a:solidFill>
                <a:latin typeface="Open Sans"/>
                <a:ea typeface="Microsoft YaHei" pitchFamily="34" charset="-122"/>
                <a:cs typeface="Helvetica"/>
              </a:endParaRPr>
            </a:p>
          </p:txBody>
        </p:sp>
        <p:sp>
          <p:nvSpPr>
            <p:cNvPr id="99" name="Rectangle 98"/>
            <p:cNvSpPr/>
            <p:nvPr/>
          </p:nvSpPr>
          <p:spPr>
            <a:xfrm>
              <a:off x="10291567" y="2710540"/>
              <a:ext cx="1518557" cy="1518557"/>
            </a:xfrm>
            <a:prstGeom prst="rect">
              <a:avLst/>
            </a:prstGeom>
            <a:solidFill>
              <a:srgbClr val="FFFFFF"/>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dirty="0" smtClean="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rPr>
                <a:t>Facilitating innovative urban transport solutions</a:t>
              </a:r>
              <a:endParaRPr lang="en-US" sz="1400" dirty="0">
                <a:solidFill>
                  <a:schemeClr val="tx1">
                    <a:lumMod val="75000"/>
                    <a:lumOff val="25000"/>
                  </a:schemeClr>
                </a:solidFill>
                <a:latin typeface="Open Sans" panose="020B0806030504020204" pitchFamily="34" charset="0"/>
                <a:ea typeface="Open Sans" panose="020B0806030504020204" pitchFamily="34" charset="0"/>
                <a:cs typeface="Open Sans" panose="020B0806030504020204" pitchFamily="34" charset="0"/>
              </a:endParaRPr>
            </a:p>
          </p:txBody>
        </p:sp>
      </p:grpSp>
    </p:spTree>
    <p:extLst>
      <p:ext uri="{BB962C8B-B14F-4D97-AF65-F5344CB8AC3E}">
        <p14:creationId xmlns:p14="http://schemas.microsoft.com/office/powerpoint/2010/main" val="42278732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457200" y="274638"/>
            <a:ext cx="8229600" cy="1143001"/>
          </a:xfrm>
          <a:prstGeom prst="rect">
            <a:avLst/>
          </a:prstGeom>
        </p:spPr>
        <p:txBody>
          <a:bodyPr/>
          <a:lstStyle>
            <a:lvl1pPr algn="l">
              <a:defRPr>
                <a:solidFill>
                  <a:srgbClr val="009C95"/>
                </a:solidFill>
              </a:defRPr>
            </a:lvl1pPr>
          </a:lstStyle>
          <a:p>
            <a:pPr lvl="0">
              <a:defRPr sz="1800">
                <a:solidFill>
                  <a:srgbClr val="000000"/>
                </a:solidFill>
              </a:defRPr>
            </a:pPr>
            <a:r>
              <a:rPr sz="4400" dirty="0">
                <a:solidFill>
                  <a:srgbClr val="009C95"/>
                </a:solidFill>
              </a:rPr>
              <a:t>Connect with us! </a:t>
            </a:r>
          </a:p>
        </p:txBody>
      </p:sp>
      <p:pic>
        <p:nvPicPr>
          <p:cNvPr id="263" name="image57.png" descr="N:\46_1_EcoMobility\12_EcoM_World_Festivals\03_2015 Johannesburg\09_Material &amp; Publications\03_Brochure\01_Dialogues Brochure\6 pager brochure\images\Social Media Logos\Circle Icons Pack\512x512\twitter.png"/>
          <p:cNvPicPr/>
          <p:nvPr/>
        </p:nvPicPr>
        <p:blipFill>
          <a:blip r:embed="rId2">
            <a:extLst/>
          </a:blip>
          <a:stretch>
            <a:fillRect/>
          </a:stretch>
        </p:blipFill>
        <p:spPr>
          <a:xfrm>
            <a:off x="609600" y="4082450"/>
            <a:ext cx="460675" cy="460675"/>
          </a:xfrm>
          <a:prstGeom prst="rect">
            <a:avLst/>
          </a:prstGeom>
          <a:ln w="12700">
            <a:miter lim="400000"/>
          </a:ln>
        </p:spPr>
      </p:pic>
      <p:pic>
        <p:nvPicPr>
          <p:cNvPr id="264" name="image58.png" descr="N:\46_1_EcoMobility\12_EcoM_World_Festivals\03_2015 Johannesburg\09_Material &amp; Publications\03_Brochure\01_Dialogues Brochure\6 pager brochure\images\Social Media Logos\Circle Icons Pack\512x512\browser.png"/>
          <p:cNvPicPr/>
          <p:nvPr/>
        </p:nvPicPr>
        <p:blipFill>
          <a:blip r:embed="rId3">
            <a:extLst/>
          </a:blip>
          <a:stretch>
            <a:fillRect/>
          </a:stretch>
        </p:blipFill>
        <p:spPr>
          <a:xfrm>
            <a:off x="609600" y="5559125"/>
            <a:ext cx="460675" cy="460675"/>
          </a:xfrm>
          <a:prstGeom prst="rect">
            <a:avLst/>
          </a:prstGeom>
          <a:ln w="12700">
            <a:miter lim="400000"/>
          </a:ln>
        </p:spPr>
      </p:pic>
      <p:pic>
        <p:nvPicPr>
          <p:cNvPr id="265" name="image59.png" descr="N:\46_1_EcoMobility\12_EcoM_World_Festivals\03_2015 Johannesburg\09_Material &amp; Publications\03_Brochure\01_Dialogues Brochure\6 pager brochure\images\Social Media Logos\Circle Icons Pack\512x512\youtube.png"/>
          <p:cNvPicPr/>
          <p:nvPr/>
        </p:nvPicPr>
        <p:blipFill>
          <a:blip r:embed="rId4">
            <a:extLst/>
          </a:blip>
          <a:stretch>
            <a:fillRect/>
          </a:stretch>
        </p:blipFill>
        <p:spPr>
          <a:xfrm>
            <a:off x="613074" y="4797125"/>
            <a:ext cx="470194" cy="470194"/>
          </a:xfrm>
          <a:prstGeom prst="rect">
            <a:avLst/>
          </a:prstGeom>
          <a:ln w="12700">
            <a:miter lim="400000"/>
          </a:ln>
        </p:spPr>
      </p:pic>
      <p:sp>
        <p:nvSpPr>
          <p:cNvPr id="268" name="Shape 268"/>
          <p:cNvSpPr/>
          <p:nvPr/>
        </p:nvSpPr>
        <p:spPr>
          <a:xfrm>
            <a:off x="1379028" y="4142559"/>
            <a:ext cx="2067464"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Open Sans"/>
                <a:ea typeface="Open Sans"/>
                <a:cs typeface="Open Sans"/>
                <a:sym typeface="Open Sans"/>
              </a:defRPr>
            </a:lvl1pPr>
          </a:lstStyle>
          <a:p>
            <a:pPr lvl="0"/>
            <a:r>
              <a:rPr dirty="0"/>
              <a:t>@ICLEI</a:t>
            </a:r>
          </a:p>
        </p:txBody>
      </p:sp>
      <p:sp>
        <p:nvSpPr>
          <p:cNvPr id="271" name="Shape 271"/>
          <p:cNvSpPr/>
          <p:nvPr/>
        </p:nvSpPr>
        <p:spPr>
          <a:xfrm>
            <a:off x="1371600" y="4864844"/>
            <a:ext cx="2425700"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Open Sans"/>
                <a:ea typeface="Open Sans"/>
                <a:cs typeface="Open Sans"/>
                <a:sym typeface="Open Sans"/>
              </a:defRPr>
            </a:lvl1pPr>
          </a:lstStyle>
          <a:p>
            <a:pPr lvl="0"/>
            <a:r>
              <a:rPr dirty="0"/>
              <a:t>ICLEI Global </a:t>
            </a:r>
          </a:p>
        </p:txBody>
      </p:sp>
      <p:sp>
        <p:nvSpPr>
          <p:cNvPr id="273" name="Shape 273"/>
          <p:cNvSpPr/>
          <p:nvPr/>
        </p:nvSpPr>
        <p:spPr>
          <a:xfrm>
            <a:off x="1371600" y="5619234"/>
            <a:ext cx="2425700"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Open Sans"/>
                <a:ea typeface="Open Sans"/>
                <a:cs typeface="Open Sans"/>
                <a:sym typeface="Open Sans"/>
              </a:defRPr>
            </a:lvl1pPr>
          </a:lstStyle>
          <a:p>
            <a:pPr lvl="0"/>
            <a:r>
              <a:t>www.iclei.org</a:t>
            </a:r>
          </a:p>
        </p:txBody>
      </p:sp>
      <p:pic>
        <p:nvPicPr>
          <p:cNvPr id="274" name="image62.png" descr="N:\12 Communications\Logos archive\CityTalk Blog\citytalk.png"/>
          <p:cNvPicPr/>
          <p:nvPr/>
        </p:nvPicPr>
        <p:blipFill>
          <a:blip r:embed="rId5">
            <a:extLst/>
          </a:blip>
          <a:stretch>
            <a:fillRect/>
          </a:stretch>
        </p:blipFill>
        <p:spPr>
          <a:xfrm>
            <a:off x="4953000" y="5025725"/>
            <a:ext cx="2597099" cy="874713"/>
          </a:xfrm>
          <a:prstGeom prst="rect">
            <a:avLst/>
          </a:prstGeom>
          <a:ln w="12700">
            <a:miter lim="400000"/>
          </a:ln>
        </p:spPr>
      </p:pic>
      <p:sp>
        <p:nvSpPr>
          <p:cNvPr id="275" name="Shape 275"/>
          <p:cNvSpPr/>
          <p:nvPr/>
        </p:nvSpPr>
        <p:spPr>
          <a:xfrm>
            <a:off x="4973053" y="5922895"/>
            <a:ext cx="3429000" cy="370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Open Sans"/>
                <a:ea typeface="Open Sans"/>
                <a:cs typeface="Open Sans"/>
                <a:sym typeface="Open Sans"/>
              </a:defRPr>
            </a:lvl1pPr>
          </a:lstStyle>
          <a:p>
            <a:pPr lvl="0"/>
            <a:r>
              <a:rPr dirty="0"/>
              <a:t>www.talkofthecities.iclei.org</a:t>
            </a:r>
          </a:p>
        </p:txBody>
      </p:sp>
      <p:sp>
        <p:nvSpPr>
          <p:cNvPr id="276" name="Shape 276"/>
          <p:cNvSpPr/>
          <p:nvPr/>
        </p:nvSpPr>
        <p:spPr>
          <a:xfrm>
            <a:off x="457200" y="1295400"/>
            <a:ext cx="8458202" cy="0"/>
          </a:xfrm>
          <a:prstGeom prst="line">
            <a:avLst/>
          </a:prstGeom>
          <a:ln w="19050">
            <a:solidFill>
              <a:srgbClr val="D9D9D9"/>
            </a:solidFill>
          </a:ln>
        </p:spPr>
        <p:txBody>
          <a:bodyPr lIns="0" tIns="0" rIns="0" bIns="0"/>
          <a:lstStyle/>
          <a:p>
            <a:pPr lvl="0" defTabSz="457200">
              <a:defRPr sz="1200"/>
            </a:pPr>
            <a:endParaRPr/>
          </a:p>
        </p:txBody>
      </p:sp>
      <p:sp>
        <p:nvSpPr>
          <p:cNvPr id="18" name="Rectangle 17"/>
          <p:cNvSpPr/>
          <p:nvPr/>
        </p:nvSpPr>
        <p:spPr>
          <a:xfrm>
            <a:off x="609600" y="1524000"/>
            <a:ext cx="4656645" cy="1785104"/>
          </a:xfrm>
          <a:prstGeom prst="rect">
            <a:avLst/>
          </a:prstGeom>
        </p:spPr>
        <p:txBody>
          <a:bodyPr wrap="square">
            <a:spAutoFit/>
          </a:bodyPr>
          <a:lstStyle/>
          <a:p>
            <a:pPr marL="440975" lvl="1" indent="0">
              <a:spcBef>
                <a:spcPts val="1200"/>
              </a:spcBef>
              <a:buClr>
                <a:srgbClr val="000000"/>
              </a:buClr>
              <a:buSzPct val="100000"/>
              <a:buNone/>
              <a:tabLst>
                <a:tab pos="194240" algn="l"/>
              </a:tabLst>
              <a:defRPr sz="1800" i="0">
                <a:effectLst/>
              </a:defRPr>
            </a:pPr>
            <a:r>
              <a:rPr lang="en-GB" sz="3000" dirty="0" smtClean="0">
                <a:latin typeface="Gill Sans MT" panose="020B0502020104020203" pitchFamily="34" charset="0"/>
                <a:ea typeface="Fira Sans" pitchFamily="50" charset="0"/>
              </a:rPr>
              <a:t>www.ecomobility.org </a:t>
            </a:r>
          </a:p>
          <a:p>
            <a:pPr marL="440975" lvl="1" indent="0">
              <a:spcBef>
                <a:spcPts val="1200"/>
              </a:spcBef>
              <a:buClr>
                <a:srgbClr val="000000"/>
              </a:buClr>
              <a:buSzPct val="100000"/>
              <a:buNone/>
              <a:tabLst>
                <a:tab pos="194240" algn="l"/>
              </a:tabLst>
              <a:defRPr sz="1800" i="0">
                <a:effectLst/>
              </a:defRPr>
            </a:pPr>
            <a:r>
              <a:rPr lang="en-GB" sz="3000" dirty="0" smtClean="0">
                <a:latin typeface="Gill Sans MT" panose="020B0502020104020203" pitchFamily="34" charset="0"/>
                <a:ea typeface="Fira Sans" pitchFamily="50" charset="0"/>
              </a:rPr>
              <a:t>ecomobility_</a:t>
            </a:r>
          </a:p>
          <a:p>
            <a:pPr marL="440975" lvl="1" indent="0">
              <a:spcBef>
                <a:spcPts val="1200"/>
              </a:spcBef>
              <a:buClr>
                <a:srgbClr val="000000"/>
              </a:buClr>
              <a:buSzPct val="100000"/>
              <a:buNone/>
              <a:tabLst>
                <a:tab pos="194240" algn="l"/>
              </a:tabLst>
              <a:defRPr sz="1800" i="0">
                <a:effectLst/>
              </a:defRPr>
            </a:pPr>
            <a:r>
              <a:rPr lang="en-GB" sz="3000" dirty="0" smtClean="0">
                <a:latin typeface="Gill Sans MT" panose="020B0502020104020203" pitchFamily="34" charset="0"/>
                <a:ea typeface="Fira Sans" pitchFamily="50" charset="0"/>
              </a:rPr>
              <a:t>ecomobility@iclei.org</a:t>
            </a:r>
            <a:endParaRPr lang="en-GB" sz="3000" dirty="0">
              <a:latin typeface="Gill Sans MT" panose="020B0502020104020203" pitchFamily="34" charset="0"/>
              <a:ea typeface="Fira Sans" pitchFamily="50" charset="0"/>
            </a:endParaRPr>
          </a:p>
        </p:txBody>
      </p:sp>
      <p:pic>
        <p:nvPicPr>
          <p:cNvPr id="19" name="image58.png" descr="N:\46_1_EcoMobility\12_EcoM_World_Festivals\03_2015 Johannesburg\09_Material &amp; Publications\03_Brochure\01_Dialogues Brochure\6 pager brochure\images\Social Media Logos\Circle Icons Pack\512x512\browser.png"/>
          <p:cNvPicPr/>
          <p:nvPr/>
        </p:nvPicPr>
        <p:blipFill>
          <a:blip r:embed="rId3">
            <a:extLst/>
          </a:blip>
          <a:stretch>
            <a:fillRect/>
          </a:stretch>
        </p:blipFill>
        <p:spPr>
          <a:xfrm>
            <a:off x="543596" y="1617118"/>
            <a:ext cx="494800" cy="406478"/>
          </a:xfrm>
          <a:prstGeom prst="rect">
            <a:avLst/>
          </a:prstGeom>
          <a:ln w="12700">
            <a:miter lim="400000"/>
          </a:ln>
        </p:spPr>
      </p:pic>
      <p:pic>
        <p:nvPicPr>
          <p:cNvPr id="20" name="Picture 2" descr="C:\Users\itzel.obregon\Downloads\Email Chat.pn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54891" y="2895432"/>
            <a:ext cx="483505" cy="3990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twitter icon vect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542" y="2200949"/>
            <a:ext cx="570726" cy="50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30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직선 연결선 11"/>
          <p:cNvCxnSpPr/>
          <p:nvPr/>
        </p:nvCxnSpPr>
        <p:spPr>
          <a:xfrm>
            <a:off x="0" y="687916"/>
            <a:ext cx="9144000" cy="0"/>
          </a:xfrm>
          <a:prstGeom prst="line">
            <a:avLst/>
          </a:prstGeom>
          <a:ln w="38100">
            <a:solidFill>
              <a:srgbClr val="008887"/>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1172" y="364752"/>
            <a:ext cx="8037028" cy="646331"/>
          </a:xfrm>
          <a:prstGeom prst="rect">
            <a:avLst/>
          </a:prstGeom>
          <a:solidFill>
            <a:schemeClr val="bg1"/>
          </a:solidFill>
        </p:spPr>
        <p:txBody>
          <a:bodyPr wrap="square" rtlCol="0">
            <a:spAutoFit/>
          </a:bodyPr>
          <a:lstStyle/>
          <a:p>
            <a:r>
              <a:rPr lang="en-MY" altLang="zh-CN" sz="3600" b="1" dirty="0" smtClean="0">
                <a:solidFill>
                  <a:srgbClr val="008887"/>
                </a:solidFill>
                <a:latin typeface="Microsoft YaHei" panose="020B0503020204020204" pitchFamily="34" charset="-122"/>
                <a:ea typeface="Microsoft YaHei" panose="020B0503020204020204" pitchFamily="34" charset="-122"/>
              </a:rPr>
              <a:t>Why Sustainable Urban Mobility?</a:t>
            </a:r>
            <a:endParaRPr lang="en-US" altLang="zh-CN" sz="3600" b="1" dirty="0">
              <a:solidFill>
                <a:srgbClr val="008887"/>
              </a:solidFill>
              <a:latin typeface="Microsoft YaHei" panose="020B0503020204020204" pitchFamily="34" charset="-122"/>
              <a:ea typeface="Microsoft YaHei" panose="020B0503020204020204" pitchFamily="34" charset="-122"/>
            </a:endParaRPr>
          </a:p>
        </p:txBody>
      </p:sp>
      <p:sp>
        <p:nvSpPr>
          <p:cNvPr id="41" name="직사각형 24"/>
          <p:cNvSpPr/>
          <p:nvPr/>
        </p:nvSpPr>
        <p:spPr>
          <a:xfrm>
            <a:off x="8606118" y="5973635"/>
            <a:ext cx="537883" cy="307777"/>
          </a:xfrm>
          <a:prstGeom prst="rect">
            <a:avLst/>
          </a:prstGeom>
          <a:solidFill>
            <a:srgbClr val="008887"/>
          </a:solidFill>
          <a:ln>
            <a:noFill/>
          </a:ln>
        </p:spPr>
        <p:txBody>
          <a:bodyPr wrap="square" rtlCol="0" anchor="ctr">
            <a:spAutoFit/>
          </a:bodyPr>
          <a:lstStyle/>
          <a:p>
            <a:pPr algn="ctr"/>
            <a:endParaRPr lang="ko-KR" altLang="en-US" sz="1400" dirty="0" smtClean="0">
              <a:solidFill>
                <a:schemeClr val="bg1"/>
              </a:solidFill>
              <a:latin typeface="Microsoft YaHei" panose="020B0503020204020204" pitchFamily="34" charset="-122"/>
              <a:ea typeface="Microsoft YaHei" panose="020B0503020204020204" pitchFamily="34" charset="-122"/>
              <a:cs typeface="Open Sans" panose="020B0606030504020204" pitchFamily="34" charset="0"/>
            </a:endParaRPr>
          </a:p>
        </p:txBody>
      </p:sp>
      <p:sp>
        <p:nvSpPr>
          <p:cNvPr id="8" name="슬라이드 번호 개체 틀 7"/>
          <p:cNvSpPr>
            <a:spLocks noGrp="1"/>
          </p:cNvSpPr>
          <p:nvPr>
            <p:ph type="sldNum" sz="quarter" idx="12"/>
          </p:nvPr>
        </p:nvSpPr>
        <p:spPr>
          <a:xfrm>
            <a:off x="6936581" y="5944960"/>
            <a:ext cx="2057400" cy="365125"/>
          </a:xfrm>
        </p:spPr>
        <p:txBody>
          <a:bodyPr/>
          <a:lstStyle/>
          <a:p>
            <a:fld id="{3AF4CE4F-416D-4CBE-B652-066CE8ED6FCD}" type="slidenum">
              <a:rPr lang="en-US" b="1" smtClean="0">
                <a:solidFill>
                  <a:schemeClr val="bg1"/>
                </a:solidFill>
                <a:latin typeface="Open Sans" panose="020B0806030504020204" pitchFamily="34" charset="0"/>
                <a:ea typeface="Open Sans" panose="020B0806030504020204" pitchFamily="34" charset="0"/>
                <a:cs typeface="Open Sans" panose="020B0806030504020204" pitchFamily="34" charset="0"/>
              </a:rPr>
              <a:pPr/>
              <a:t>2</a:t>
            </a:fld>
            <a:endParaRPr lang="en-US" b="1" dirty="0">
              <a:solidFill>
                <a:schemeClr val="bg1"/>
              </a:solidFill>
              <a:latin typeface="Open Sans" panose="020B0806030504020204" pitchFamily="34" charset="0"/>
              <a:ea typeface="Open Sans" panose="020B0806030504020204" pitchFamily="34" charset="0"/>
              <a:cs typeface="Open Sans" panose="020B0806030504020204" pitchFamily="34" charset="0"/>
            </a:endParaRPr>
          </a:p>
        </p:txBody>
      </p:sp>
      <p:sp>
        <p:nvSpPr>
          <p:cNvPr id="3" name="TextBox 2"/>
          <p:cNvSpPr txBox="1"/>
          <p:nvPr/>
        </p:nvSpPr>
        <p:spPr>
          <a:xfrm>
            <a:off x="5638800" y="1781784"/>
            <a:ext cx="2758789" cy="3293209"/>
          </a:xfrm>
          <a:prstGeom prst="rect">
            <a:avLst/>
          </a:prstGeom>
          <a:noFill/>
        </p:spPr>
        <p:txBody>
          <a:bodyPr wrap="square" numCol="1" rtlCol="0" anchor="ctr">
            <a:spAutoFit/>
          </a:bodyPr>
          <a:lstStyle/>
          <a:p>
            <a:pPr algn="ctr"/>
            <a:r>
              <a:rPr lang="en-US" sz="2400" b="1" dirty="0" smtClean="0"/>
              <a:t>US$800m </a:t>
            </a:r>
            <a:r>
              <a:rPr lang="en-US" sz="2400" dirty="0"/>
              <a:t>(over sh2.8trillion) in lost Gross Domestic Product (GDP</a:t>
            </a:r>
            <a:r>
              <a:rPr lang="en-US" sz="2400" dirty="0" smtClean="0"/>
              <a:t>) due to traffic congestion in Uganda </a:t>
            </a:r>
          </a:p>
          <a:p>
            <a:pPr algn="ctr"/>
            <a:r>
              <a:rPr lang="en-US" sz="2400" dirty="0" smtClean="0"/>
              <a:t>(WB 2009).</a:t>
            </a:r>
            <a:br>
              <a:rPr lang="en-US" sz="2400" dirty="0" smtClean="0"/>
            </a:br>
            <a:r>
              <a:rPr lang="en-US" sz="2400" dirty="0" smtClean="0"/>
              <a:t/>
            </a:r>
            <a:br>
              <a:rPr lang="en-US" sz="2400" dirty="0" smtClean="0"/>
            </a:br>
            <a:endParaRPr kumimoji="1" lang="en-US" sz="1600" dirty="0">
              <a:ea typeface="Microsoft YaHei" pitchFamily="34" charset="-122"/>
              <a:cs typeface="Helvetica"/>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672" r="16903"/>
          <a:stretch/>
        </p:blipFill>
        <p:spPr>
          <a:xfrm>
            <a:off x="659218" y="1359112"/>
            <a:ext cx="4837815" cy="4138551"/>
          </a:xfrm>
          <a:prstGeom prst="rect">
            <a:avLst/>
          </a:prstGeom>
        </p:spPr>
      </p:pic>
    </p:spTree>
    <p:extLst>
      <p:ext uri="{BB962C8B-B14F-4D97-AF65-F5344CB8AC3E}">
        <p14:creationId xmlns:p14="http://schemas.microsoft.com/office/powerpoint/2010/main" val="30143648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7358"/>
          <a:stretch/>
        </p:blipFill>
        <p:spPr bwMode="auto">
          <a:xfrm>
            <a:off x="304800" y="1905000"/>
            <a:ext cx="8233145" cy="333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직선 연결선 11"/>
          <p:cNvCxnSpPr/>
          <p:nvPr/>
        </p:nvCxnSpPr>
        <p:spPr>
          <a:xfrm>
            <a:off x="0" y="762000"/>
            <a:ext cx="9144000" cy="0"/>
          </a:xfrm>
          <a:prstGeom prst="line">
            <a:avLst/>
          </a:prstGeom>
          <a:ln w="38100">
            <a:solidFill>
              <a:srgbClr val="008887"/>
            </a:solidFill>
          </a:ln>
        </p:spPr>
        <p:style>
          <a:lnRef idx="1">
            <a:schemeClr val="accent1"/>
          </a:lnRef>
          <a:fillRef idx="0">
            <a:schemeClr val="accent1"/>
          </a:fillRef>
          <a:effectRef idx="0">
            <a:schemeClr val="accent1"/>
          </a:effectRef>
          <a:fontRef idx="minor">
            <a:schemeClr val="tx1"/>
          </a:fontRef>
        </p:style>
      </p:cxnSp>
      <p:sp>
        <p:nvSpPr>
          <p:cNvPr id="8" name="Title 4"/>
          <p:cNvSpPr txBox="1">
            <a:spLocks/>
          </p:cNvSpPr>
          <p:nvPr/>
        </p:nvSpPr>
        <p:spPr>
          <a:xfrm>
            <a:off x="457200" y="228600"/>
            <a:ext cx="8229600" cy="1143000"/>
          </a:xfrm>
          <a:prstGeom prst="rect">
            <a:avLst/>
          </a:prstGeom>
          <a:solidFill>
            <a:schemeClr val="bg1"/>
          </a:solid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MY" altLang="zh-CN" sz="3600" b="1" dirty="0" smtClean="0">
                <a:solidFill>
                  <a:srgbClr val="008887"/>
                </a:solidFill>
                <a:latin typeface="Microsoft YaHei" panose="020B0503020204020204" pitchFamily="34" charset="-122"/>
                <a:ea typeface="Microsoft YaHei" panose="020B0503020204020204" pitchFamily="34" charset="-122"/>
              </a:rPr>
              <a:t>Why Sustainable Urban Mobility?</a:t>
            </a:r>
            <a:endParaRPr lang="en-US" altLang="zh-CN" sz="3600" b="1" dirty="0">
              <a:solidFill>
                <a:srgbClr val="008887"/>
              </a:solidFill>
              <a:latin typeface="Microsoft YaHei" panose="020B0503020204020204" pitchFamily="34" charset="-122"/>
              <a:ea typeface="Microsoft YaHei" panose="020B0503020204020204" pitchFamily="34" charset="-122"/>
            </a:endParaRPr>
          </a:p>
        </p:txBody>
      </p:sp>
      <p:sp>
        <p:nvSpPr>
          <p:cNvPr id="9" name="직사각형 24"/>
          <p:cNvSpPr/>
          <p:nvPr/>
        </p:nvSpPr>
        <p:spPr>
          <a:xfrm>
            <a:off x="8606118" y="5973635"/>
            <a:ext cx="537883" cy="307777"/>
          </a:xfrm>
          <a:prstGeom prst="rect">
            <a:avLst/>
          </a:prstGeom>
          <a:solidFill>
            <a:srgbClr val="008887"/>
          </a:solidFill>
          <a:ln>
            <a:noFill/>
          </a:ln>
        </p:spPr>
        <p:txBody>
          <a:bodyPr wrap="square" rtlCol="0" anchor="ctr">
            <a:spAutoFit/>
          </a:bodyPr>
          <a:lstStyle/>
          <a:p>
            <a:pPr algn="ctr"/>
            <a:endParaRPr lang="ko-KR" altLang="en-US" sz="1400" dirty="0" smtClean="0">
              <a:solidFill>
                <a:schemeClr val="bg1"/>
              </a:solidFill>
              <a:latin typeface="Microsoft YaHei" panose="020B0503020204020204" pitchFamily="34" charset="-122"/>
              <a:ea typeface="Microsoft YaHei" panose="020B0503020204020204" pitchFamily="34" charset="-122"/>
              <a:cs typeface="Open Sans" panose="020B0606030504020204" pitchFamily="34" charset="0"/>
            </a:endParaRPr>
          </a:p>
        </p:txBody>
      </p:sp>
      <p:sp>
        <p:nvSpPr>
          <p:cNvPr id="10" name="슬라이드 번호 개체 틀 7"/>
          <p:cNvSpPr>
            <a:spLocks noGrp="1"/>
          </p:cNvSpPr>
          <p:nvPr>
            <p:ph type="sldNum" sz="quarter" idx="12"/>
          </p:nvPr>
        </p:nvSpPr>
        <p:spPr>
          <a:xfrm>
            <a:off x="6936581" y="5944960"/>
            <a:ext cx="2057400" cy="365125"/>
          </a:xfrm>
        </p:spPr>
        <p:txBody>
          <a:bodyPr/>
          <a:lstStyle/>
          <a:p>
            <a:fld id="{3AF4CE4F-416D-4CBE-B652-066CE8ED6FCD}" type="slidenum">
              <a:rPr lang="en-US" b="1" smtClean="0">
                <a:solidFill>
                  <a:schemeClr val="bg1"/>
                </a:solidFill>
                <a:latin typeface="Open Sans" panose="020B0806030504020204" pitchFamily="34" charset="0"/>
                <a:ea typeface="Open Sans" panose="020B0806030504020204" pitchFamily="34" charset="0"/>
                <a:cs typeface="Open Sans" panose="020B0806030504020204" pitchFamily="34" charset="0"/>
              </a:rPr>
              <a:pPr/>
              <a:t>3</a:t>
            </a:fld>
            <a:endParaRPr lang="en-US" b="1" dirty="0">
              <a:solidFill>
                <a:schemeClr val="bg1"/>
              </a:solidFill>
              <a:latin typeface="Open Sans" panose="020B0806030504020204" pitchFamily="34" charset="0"/>
              <a:ea typeface="Open Sans" panose="020B0806030504020204" pitchFamily="34" charset="0"/>
              <a:cs typeface="Open Sans" panose="020B0806030504020204" pitchFamily="34" charset="0"/>
            </a:endParaRPr>
          </a:p>
        </p:txBody>
      </p:sp>
    </p:spTree>
    <p:extLst>
      <p:ext uri="{BB962C8B-B14F-4D97-AF65-F5344CB8AC3E}">
        <p14:creationId xmlns:p14="http://schemas.microsoft.com/office/powerpoint/2010/main" val="6629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F4CE4F-416D-4CBE-B652-066CE8ED6FCD}" type="slidenum">
              <a:rPr lang="en-US" smtClean="0">
                <a:solidFill>
                  <a:prstClr val="black">
                    <a:tint val="75000"/>
                  </a:prstClr>
                </a:solidFill>
              </a:rPr>
              <a:pPr/>
              <a:t>4</a:t>
            </a:fld>
            <a:endParaRPr lang="en-US" dirty="0">
              <a:solidFill>
                <a:prstClr val="black">
                  <a:tint val="75000"/>
                </a:prstClr>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33" r="65381"/>
          <a:stretch/>
        </p:blipFill>
        <p:spPr bwMode="auto">
          <a:xfrm>
            <a:off x="3117314" y="912797"/>
            <a:ext cx="2745125" cy="496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61908" y="5999165"/>
            <a:ext cx="3053443" cy="523220"/>
          </a:xfrm>
          <a:prstGeom prst="rect">
            <a:avLst/>
          </a:prstGeom>
          <a:noFill/>
        </p:spPr>
        <p:txBody>
          <a:bodyPr wrap="square" numCol="1" rtlCol="0" anchor="ctr">
            <a:spAutoFit/>
          </a:bodyPr>
          <a:lstStyle/>
          <a:p>
            <a:pPr algn="r"/>
            <a:r>
              <a:rPr kumimoji="1" lang="en-MY" sz="1400" dirty="0" smtClean="0">
                <a:latin typeface="Libre Franklin Light" panose="00000400000000000000" pitchFamily="2" charset="0"/>
                <a:ea typeface="Microsoft YaHei" pitchFamily="34" charset="-122"/>
                <a:cs typeface="Helvetica"/>
              </a:rPr>
              <a:t>Photo: Cycling Promotion Fund (2015)</a:t>
            </a:r>
            <a:endParaRPr kumimoji="1" lang="en-US" sz="1400" dirty="0">
              <a:latin typeface="Libre Franklin Light" panose="00000400000000000000" pitchFamily="2" charset="0"/>
              <a:ea typeface="Microsoft YaHei" pitchFamily="34" charset="-122"/>
              <a:cs typeface="Helvetica"/>
            </a:endParaRPr>
          </a:p>
        </p:txBody>
      </p:sp>
      <p:cxnSp>
        <p:nvCxnSpPr>
          <p:cNvPr id="9" name="직선 연결선 14"/>
          <p:cNvCxnSpPr/>
          <p:nvPr/>
        </p:nvCxnSpPr>
        <p:spPr>
          <a:xfrm flipH="1">
            <a:off x="0" y="6676940"/>
            <a:ext cx="9144000" cy="0"/>
          </a:xfrm>
          <a:prstGeom prst="line">
            <a:avLst/>
          </a:prstGeom>
          <a:ln w="76200">
            <a:solidFill>
              <a:srgbClr val="008887"/>
            </a:solidFill>
          </a:ln>
        </p:spPr>
        <p:style>
          <a:lnRef idx="1">
            <a:schemeClr val="accent1"/>
          </a:lnRef>
          <a:fillRef idx="0">
            <a:schemeClr val="accent1"/>
          </a:fillRef>
          <a:effectRef idx="0">
            <a:schemeClr val="accent1"/>
          </a:effectRef>
          <a:fontRef idx="minor">
            <a:schemeClr val="tx1"/>
          </a:fontRef>
        </p:style>
      </p:cxnSp>
      <p:sp>
        <p:nvSpPr>
          <p:cNvPr id="10" name="직사각형 24"/>
          <p:cNvSpPr/>
          <p:nvPr/>
        </p:nvSpPr>
        <p:spPr>
          <a:xfrm>
            <a:off x="8606118" y="5973635"/>
            <a:ext cx="537883" cy="307777"/>
          </a:xfrm>
          <a:prstGeom prst="rect">
            <a:avLst/>
          </a:prstGeom>
          <a:solidFill>
            <a:srgbClr val="008887"/>
          </a:solidFill>
          <a:ln>
            <a:noFill/>
          </a:ln>
        </p:spPr>
        <p:txBody>
          <a:bodyPr wrap="square" rtlCol="0" anchor="ctr">
            <a:spAutoFit/>
          </a:bodyPr>
          <a:lstStyle/>
          <a:p>
            <a:pPr algn="ctr"/>
            <a:endParaRPr lang="ko-KR" altLang="en-US" sz="1400" dirty="0" smtClean="0">
              <a:solidFill>
                <a:schemeClr val="bg1"/>
              </a:solidFill>
              <a:latin typeface="Microsoft YaHei" panose="020B0503020204020204" pitchFamily="34" charset="-122"/>
              <a:ea typeface="Microsoft YaHei" panose="020B0503020204020204" pitchFamily="34" charset="-122"/>
              <a:cs typeface="Open Sans" panose="020B0606030504020204" pitchFamily="34" charset="0"/>
            </a:endParaRPr>
          </a:p>
        </p:txBody>
      </p:sp>
      <p:sp>
        <p:nvSpPr>
          <p:cNvPr id="11" name="슬라이드 번호 개체 틀 7"/>
          <p:cNvSpPr txBox="1">
            <a:spLocks/>
          </p:cNvSpPr>
          <p:nvPr/>
        </p:nvSpPr>
        <p:spPr>
          <a:xfrm>
            <a:off x="6936581" y="594496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F4CE4F-416D-4CBE-B652-066CE8ED6FCD}" type="slidenum">
              <a:rPr lang="en-US" b="1" smtClean="0">
                <a:solidFill>
                  <a:schemeClr val="bg1"/>
                </a:solidFill>
                <a:latin typeface="Open Sans" panose="020B0806030504020204" pitchFamily="34" charset="0"/>
                <a:ea typeface="Open Sans" panose="020B0806030504020204" pitchFamily="34" charset="0"/>
                <a:cs typeface="Open Sans" panose="020B0806030504020204" pitchFamily="34" charset="0"/>
              </a:rPr>
              <a:pPr/>
              <a:t>4</a:t>
            </a:fld>
            <a:endParaRPr lang="en-US" b="1" dirty="0">
              <a:solidFill>
                <a:schemeClr val="bg1"/>
              </a:solidFill>
              <a:latin typeface="Open Sans" panose="020B0806030504020204" pitchFamily="34" charset="0"/>
              <a:ea typeface="Open Sans" panose="020B0806030504020204" pitchFamily="34" charset="0"/>
              <a:cs typeface="Open Sans" panose="020B0806030504020204" pitchFamily="34" charset="0"/>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022" r="31918"/>
          <a:stretch/>
        </p:blipFill>
        <p:spPr bwMode="auto">
          <a:xfrm>
            <a:off x="6005862" y="912797"/>
            <a:ext cx="2542147" cy="496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523"/>
          <a:stretch/>
        </p:blipFill>
        <p:spPr bwMode="auto">
          <a:xfrm>
            <a:off x="530681" y="912798"/>
            <a:ext cx="2416628" cy="496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7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직사각형 24"/>
          <p:cNvSpPr/>
          <p:nvPr/>
        </p:nvSpPr>
        <p:spPr>
          <a:xfrm>
            <a:off x="8606118" y="5973635"/>
            <a:ext cx="537883" cy="307777"/>
          </a:xfrm>
          <a:prstGeom prst="rect">
            <a:avLst/>
          </a:prstGeom>
          <a:solidFill>
            <a:srgbClr val="008887"/>
          </a:solidFill>
          <a:ln>
            <a:noFill/>
          </a:ln>
        </p:spPr>
        <p:txBody>
          <a:bodyPr wrap="square" rtlCol="0" anchor="ctr">
            <a:spAutoFit/>
          </a:bodyPr>
          <a:lstStyle/>
          <a:p>
            <a:pPr algn="ctr"/>
            <a:endParaRPr lang="ko-KR" altLang="en-US" sz="1400" dirty="0" smtClean="0">
              <a:solidFill>
                <a:schemeClr val="bg1"/>
              </a:solidFill>
              <a:latin typeface="Microsoft YaHei" panose="020B0503020204020204" pitchFamily="34" charset="-122"/>
              <a:ea typeface="Microsoft YaHei" panose="020B0503020204020204" pitchFamily="34" charset="-122"/>
              <a:cs typeface="Open Sans" panose="020B0606030504020204" pitchFamily="34" charset="0"/>
            </a:endParaRPr>
          </a:p>
        </p:txBody>
      </p:sp>
      <p:sp>
        <p:nvSpPr>
          <p:cNvPr id="8" name="슬라이드 번호 개체 틀 7"/>
          <p:cNvSpPr>
            <a:spLocks noGrp="1"/>
          </p:cNvSpPr>
          <p:nvPr>
            <p:ph type="sldNum" sz="quarter" idx="12"/>
          </p:nvPr>
        </p:nvSpPr>
        <p:spPr>
          <a:xfrm>
            <a:off x="6936581" y="5944960"/>
            <a:ext cx="2057400" cy="365125"/>
          </a:xfrm>
        </p:spPr>
        <p:txBody>
          <a:bodyPr/>
          <a:lstStyle/>
          <a:p>
            <a:fld id="{3AF4CE4F-416D-4CBE-B652-066CE8ED6FCD}" type="slidenum">
              <a:rPr lang="en-US" b="1" smtClean="0">
                <a:solidFill>
                  <a:schemeClr val="bg1"/>
                </a:solidFill>
                <a:latin typeface="Open Sans" panose="020B0806030504020204" pitchFamily="34" charset="0"/>
                <a:ea typeface="Open Sans" panose="020B0806030504020204" pitchFamily="34" charset="0"/>
                <a:cs typeface="Open Sans" panose="020B0806030504020204" pitchFamily="34" charset="0"/>
              </a:rPr>
              <a:pPr/>
              <a:t>5</a:t>
            </a:fld>
            <a:endParaRPr lang="en-US" b="1" dirty="0">
              <a:solidFill>
                <a:schemeClr val="bg1"/>
              </a:solidFill>
              <a:latin typeface="Open Sans" panose="020B0806030504020204" pitchFamily="34" charset="0"/>
              <a:ea typeface="Open Sans" panose="020B0806030504020204" pitchFamily="34" charset="0"/>
              <a:cs typeface="Open Sans" panose="020B0806030504020204" pitchFamily="34" charset="0"/>
            </a:endParaRPr>
          </a:p>
        </p:txBody>
      </p:sp>
      <p:pic>
        <p:nvPicPr>
          <p:cNvPr id="7170" name="Picture 2" descr="https://nacto.org/wp-content/themes/sink_nacto/views/design-guides/retrofit/urban-street-design-guide/images/downtown-thoroughfare/carousel/NYC_NYCDOT.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 y="-76200"/>
            <a:ext cx="6833507" cy="6945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70247" y="771039"/>
            <a:ext cx="2245179" cy="4801314"/>
          </a:xfrm>
          <a:prstGeom prst="rect">
            <a:avLst/>
          </a:prstGeom>
          <a:noFill/>
        </p:spPr>
        <p:txBody>
          <a:bodyPr wrap="square" numCol="1" rtlCol="0" anchor="ctr">
            <a:spAutoFit/>
          </a:bodyPr>
          <a:lstStyle/>
          <a:p>
            <a:pPr algn="ctr"/>
            <a:r>
              <a:rPr kumimoji="1" lang="en-MY" dirty="0" smtClean="0">
                <a:solidFill>
                  <a:srgbClr val="008887"/>
                </a:solidFill>
                <a:latin typeface="Open Sans"/>
                <a:ea typeface="Microsoft YaHei" pitchFamily="34" charset="-122"/>
                <a:cs typeface="Helvetica"/>
              </a:rPr>
              <a:t>People-centred urban development</a:t>
            </a:r>
          </a:p>
          <a:p>
            <a:pPr algn="ctr"/>
            <a:endParaRPr kumimoji="1" lang="en-MY" dirty="0">
              <a:solidFill>
                <a:srgbClr val="008887"/>
              </a:solidFill>
              <a:latin typeface="Open Sans"/>
              <a:ea typeface="Microsoft YaHei" pitchFamily="34" charset="-122"/>
              <a:cs typeface="Helvetica"/>
            </a:endParaRPr>
          </a:p>
          <a:p>
            <a:pPr algn="ctr"/>
            <a:r>
              <a:rPr kumimoji="1" lang="en-MY" dirty="0">
                <a:solidFill>
                  <a:srgbClr val="008887"/>
                </a:solidFill>
                <a:latin typeface="Open Sans"/>
                <a:ea typeface="Microsoft YaHei" pitchFamily="34" charset="-122"/>
                <a:cs typeface="Helvetica"/>
              </a:rPr>
              <a:t>Better use of urban space</a:t>
            </a:r>
          </a:p>
          <a:p>
            <a:pPr algn="ctr"/>
            <a:endParaRPr kumimoji="1" lang="en-MY" dirty="0">
              <a:solidFill>
                <a:srgbClr val="008887"/>
              </a:solidFill>
              <a:latin typeface="Open Sans"/>
              <a:ea typeface="Microsoft YaHei" pitchFamily="34" charset="-122"/>
              <a:cs typeface="Helvetica"/>
            </a:endParaRPr>
          </a:p>
          <a:p>
            <a:pPr algn="ctr"/>
            <a:r>
              <a:rPr kumimoji="1" lang="en-MY" dirty="0" smtClean="0">
                <a:solidFill>
                  <a:srgbClr val="008887"/>
                </a:solidFill>
                <a:latin typeface="Open Sans"/>
                <a:ea typeface="Microsoft YaHei" pitchFamily="34" charset="-122"/>
                <a:cs typeface="Helvetica"/>
              </a:rPr>
              <a:t>Health </a:t>
            </a:r>
          </a:p>
          <a:p>
            <a:pPr algn="ctr"/>
            <a:endParaRPr kumimoji="1" lang="en-MY" dirty="0">
              <a:solidFill>
                <a:srgbClr val="008887"/>
              </a:solidFill>
              <a:latin typeface="Open Sans"/>
              <a:ea typeface="Microsoft YaHei" pitchFamily="34" charset="-122"/>
              <a:cs typeface="Helvetica"/>
            </a:endParaRPr>
          </a:p>
          <a:p>
            <a:pPr algn="ctr"/>
            <a:r>
              <a:rPr kumimoji="1" lang="en-MY" dirty="0" smtClean="0">
                <a:solidFill>
                  <a:srgbClr val="008887"/>
                </a:solidFill>
                <a:latin typeface="Open Sans"/>
                <a:ea typeface="Microsoft YaHei" pitchFamily="34" charset="-122"/>
                <a:cs typeface="Helvetica"/>
              </a:rPr>
              <a:t>Safety</a:t>
            </a:r>
          </a:p>
          <a:p>
            <a:pPr algn="ctr"/>
            <a:endParaRPr kumimoji="1" lang="en-MY" dirty="0" smtClean="0">
              <a:solidFill>
                <a:srgbClr val="008887"/>
              </a:solidFill>
              <a:latin typeface="Open Sans"/>
              <a:ea typeface="Microsoft YaHei" pitchFamily="34" charset="-122"/>
              <a:cs typeface="Helvetica"/>
            </a:endParaRPr>
          </a:p>
          <a:p>
            <a:pPr algn="ctr"/>
            <a:r>
              <a:rPr kumimoji="1" lang="en-MY" dirty="0" smtClean="0">
                <a:solidFill>
                  <a:srgbClr val="008887"/>
                </a:solidFill>
                <a:latin typeface="Open Sans"/>
                <a:ea typeface="Microsoft YaHei" pitchFamily="34" charset="-122"/>
                <a:cs typeface="Helvetica"/>
              </a:rPr>
              <a:t>Economic benefits</a:t>
            </a:r>
          </a:p>
          <a:p>
            <a:pPr algn="ctr"/>
            <a:endParaRPr kumimoji="1" lang="en-MY" dirty="0" smtClean="0">
              <a:solidFill>
                <a:srgbClr val="008887"/>
              </a:solidFill>
              <a:latin typeface="Open Sans"/>
              <a:ea typeface="Microsoft YaHei" pitchFamily="34" charset="-122"/>
              <a:cs typeface="Helvetica"/>
            </a:endParaRPr>
          </a:p>
          <a:p>
            <a:pPr algn="ctr"/>
            <a:r>
              <a:rPr kumimoji="1" lang="en-MY" dirty="0" smtClean="0">
                <a:solidFill>
                  <a:srgbClr val="008887"/>
                </a:solidFill>
                <a:latin typeface="Open Sans"/>
                <a:ea typeface="Microsoft YaHei" pitchFamily="34" charset="-122"/>
                <a:cs typeface="Helvetica"/>
              </a:rPr>
              <a:t>Time saving</a:t>
            </a:r>
          </a:p>
          <a:p>
            <a:pPr algn="ctr"/>
            <a:endParaRPr kumimoji="1" lang="en-MY" dirty="0" smtClean="0">
              <a:solidFill>
                <a:srgbClr val="008887"/>
              </a:solidFill>
              <a:latin typeface="Open Sans"/>
              <a:ea typeface="Microsoft YaHei" pitchFamily="34" charset="-122"/>
              <a:cs typeface="Helvetica"/>
            </a:endParaRPr>
          </a:p>
          <a:p>
            <a:pPr algn="ctr"/>
            <a:r>
              <a:rPr kumimoji="1" lang="en-MY" dirty="0" smtClean="0">
                <a:solidFill>
                  <a:srgbClr val="008887"/>
                </a:solidFill>
                <a:latin typeface="Open Sans"/>
                <a:ea typeface="Microsoft YaHei" pitchFamily="34" charset="-122"/>
                <a:cs typeface="Helvetica"/>
              </a:rPr>
              <a:t>Equitable access</a:t>
            </a:r>
          </a:p>
          <a:p>
            <a:pPr algn="ctr"/>
            <a:endParaRPr kumimoji="1" lang="en-MY" dirty="0">
              <a:solidFill>
                <a:srgbClr val="008887"/>
              </a:solidFill>
              <a:latin typeface="Open Sans"/>
              <a:ea typeface="Microsoft YaHei" pitchFamily="34" charset="-122"/>
              <a:cs typeface="Helvetica"/>
            </a:endParaRPr>
          </a:p>
          <a:p>
            <a:pPr algn="ctr"/>
            <a:r>
              <a:rPr kumimoji="1" lang="en-MY" dirty="0" smtClean="0">
                <a:solidFill>
                  <a:srgbClr val="008887"/>
                </a:solidFill>
                <a:latin typeface="Open Sans"/>
                <a:ea typeface="Microsoft YaHei" pitchFamily="34" charset="-122"/>
                <a:cs typeface="Helvetica"/>
              </a:rPr>
              <a:t>Low emissions</a:t>
            </a:r>
          </a:p>
        </p:txBody>
      </p:sp>
      <p:sp>
        <p:nvSpPr>
          <p:cNvPr id="10" name="TextBox 9"/>
          <p:cNvSpPr txBox="1"/>
          <p:nvPr/>
        </p:nvSpPr>
        <p:spPr>
          <a:xfrm>
            <a:off x="0" y="6553201"/>
            <a:ext cx="3053443" cy="307777"/>
          </a:xfrm>
          <a:prstGeom prst="rect">
            <a:avLst/>
          </a:prstGeom>
          <a:noFill/>
        </p:spPr>
        <p:txBody>
          <a:bodyPr wrap="square" numCol="1" rtlCol="0" anchor="ctr">
            <a:spAutoFit/>
          </a:bodyPr>
          <a:lstStyle/>
          <a:p>
            <a:r>
              <a:rPr kumimoji="1" lang="en-MY" sz="1400" dirty="0" smtClean="0">
                <a:solidFill>
                  <a:schemeClr val="bg1"/>
                </a:solidFill>
                <a:latin typeface="Libre Franklin Light" panose="00000400000000000000" pitchFamily="2" charset="0"/>
                <a:ea typeface="Microsoft YaHei" pitchFamily="34" charset="-122"/>
                <a:cs typeface="Helvetica"/>
              </a:rPr>
              <a:t>Photo: www.nacto.org</a:t>
            </a:r>
            <a:endParaRPr kumimoji="1" lang="en-US" sz="1400" dirty="0">
              <a:solidFill>
                <a:schemeClr val="bg1"/>
              </a:solidFill>
              <a:latin typeface="Libre Franklin Light" panose="00000400000000000000" pitchFamily="2" charset="0"/>
              <a:ea typeface="Microsoft YaHei" pitchFamily="34" charset="-122"/>
              <a:cs typeface="Helvetica"/>
            </a:endParaRPr>
          </a:p>
        </p:txBody>
      </p:sp>
    </p:spTree>
    <p:extLst>
      <p:ext uri="{BB962C8B-B14F-4D97-AF65-F5344CB8AC3E}">
        <p14:creationId xmlns:p14="http://schemas.microsoft.com/office/powerpoint/2010/main" val="347168856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직선 연결선 11"/>
          <p:cNvCxnSpPr/>
          <p:nvPr/>
        </p:nvCxnSpPr>
        <p:spPr>
          <a:xfrm>
            <a:off x="-7764" y="677331"/>
            <a:ext cx="9144000" cy="0"/>
          </a:xfrm>
          <a:prstGeom prst="line">
            <a:avLst/>
          </a:prstGeom>
          <a:ln w="38100">
            <a:solidFill>
              <a:srgbClr val="008887"/>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1173" y="364751"/>
            <a:ext cx="6713053" cy="646331"/>
          </a:xfrm>
          <a:prstGeom prst="rect">
            <a:avLst/>
          </a:prstGeom>
          <a:solidFill>
            <a:schemeClr val="bg1"/>
          </a:solidFill>
        </p:spPr>
        <p:txBody>
          <a:bodyPr wrap="square" rtlCol="0">
            <a:spAutoFit/>
          </a:bodyPr>
          <a:lstStyle/>
          <a:p>
            <a:r>
              <a:rPr lang="en-MY" altLang="zh-CN" sz="3600" b="1" dirty="0" smtClean="0">
                <a:solidFill>
                  <a:srgbClr val="008887"/>
                </a:solidFill>
                <a:latin typeface="Microsoft YaHei" panose="020B0503020204020204" pitchFamily="34" charset="-122"/>
                <a:ea typeface="Microsoft YaHei" panose="020B0503020204020204" pitchFamily="34" charset="-122"/>
              </a:rPr>
              <a:t>The Vision for Cities</a:t>
            </a:r>
            <a:endParaRPr lang="en-US" altLang="zh-CN" sz="3600" b="1" dirty="0">
              <a:solidFill>
                <a:srgbClr val="008887"/>
              </a:solidFill>
              <a:latin typeface="Microsoft YaHei" panose="020B0503020204020204" pitchFamily="34" charset="-122"/>
              <a:ea typeface="Microsoft YaHei" panose="020B0503020204020204" pitchFamily="34" charset="-122"/>
            </a:endParaRPr>
          </a:p>
        </p:txBody>
      </p:sp>
      <p:cxnSp>
        <p:nvCxnSpPr>
          <p:cNvPr id="40" name="직선 연결선 14"/>
          <p:cNvCxnSpPr/>
          <p:nvPr/>
        </p:nvCxnSpPr>
        <p:spPr>
          <a:xfrm flipH="1">
            <a:off x="0" y="6676940"/>
            <a:ext cx="9144000" cy="0"/>
          </a:xfrm>
          <a:prstGeom prst="line">
            <a:avLst/>
          </a:prstGeom>
          <a:ln w="76200">
            <a:solidFill>
              <a:srgbClr val="008887"/>
            </a:solidFill>
          </a:ln>
        </p:spPr>
        <p:style>
          <a:lnRef idx="1">
            <a:schemeClr val="accent1"/>
          </a:lnRef>
          <a:fillRef idx="0">
            <a:schemeClr val="accent1"/>
          </a:fillRef>
          <a:effectRef idx="0">
            <a:schemeClr val="accent1"/>
          </a:effectRef>
          <a:fontRef idx="minor">
            <a:schemeClr val="tx1"/>
          </a:fontRef>
        </p:style>
      </p:cxnSp>
      <p:sp>
        <p:nvSpPr>
          <p:cNvPr id="41" name="직사각형 24"/>
          <p:cNvSpPr/>
          <p:nvPr/>
        </p:nvSpPr>
        <p:spPr>
          <a:xfrm>
            <a:off x="8606118" y="5973634"/>
            <a:ext cx="537882" cy="307777"/>
          </a:xfrm>
          <a:prstGeom prst="rect">
            <a:avLst/>
          </a:prstGeom>
          <a:solidFill>
            <a:srgbClr val="008887"/>
          </a:solidFill>
          <a:ln>
            <a:noFill/>
          </a:ln>
        </p:spPr>
        <p:txBody>
          <a:bodyPr wrap="square" rtlCol="0" anchor="ctr">
            <a:spAutoFit/>
          </a:bodyPr>
          <a:lstStyle/>
          <a:p>
            <a:pPr algn="ctr"/>
            <a:endParaRPr lang="ko-KR" altLang="en-US" sz="1400" dirty="0" smtClean="0">
              <a:solidFill>
                <a:schemeClr val="bg1"/>
              </a:solidFill>
              <a:latin typeface="Microsoft YaHei" panose="020B0503020204020204" pitchFamily="34" charset="-122"/>
              <a:ea typeface="Microsoft YaHei" panose="020B0503020204020204" pitchFamily="34" charset="-122"/>
              <a:cs typeface="Open Sans" panose="020B0606030504020204" pitchFamily="34" charset="0"/>
            </a:endParaRPr>
          </a:p>
        </p:txBody>
      </p:sp>
      <p:sp>
        <p:nvSpPr>
          <p:cNvPr id="8" name="슬라이드 번호 개체 틀 7"/>
          <p:cNvSpPr>
            <a:spLocks noGrp="1"/>
          </p:cNvSpPr>
          <p:nvPr>
            <p:ph type="sldNum" sz="quarter" idx="12"/>
          </p:nvPr>
        </p:nvSpPr>
        <p:spPr>
          <a:xfrm>
            <a:off x="6936581" y="5944959"/>
            <a:ext cx="2057400" cy="365125"/>
          </a:xfrm>
        </p:spPr>
        <p:txBody>
          <a:bodyPr/>
          <a:lstStyle/>
          <a:p>
            <a:fld id="{3AF4CE4F-416D-4CBE-B652-066CE8ED6FCD}" type="slidenum">
              <a:rPr lang="en-US" b="1" smtClean="0">
                <a:solidFill>
                  <a:schemeClr val="bg1"/>
                </a:solidFill>
                <a:latin typeface="Open Sans" panose="020B0806030504020204" pitchFamily="34" charset="0"/>
                <a:ea typeface="Open Sans" panose="020B0806030504020204" pitchFamily="34" charset="0"/>
                <a:cs typeface="Open Sans" panose="020B0806030504020204" pitchFamily="34" charset="0"/>
              </a:rPr>
              <a:pPr/>
              <a:t>6</a:t>
            </a:fld>
            <a:endParaRPr lang="en-US" b="1" dirty="0">
              <a:solidFill>
                <a:schemeClr val="bg1"/>
              </a:solidFill>
              <a:latin typeface="Open Sans" panose="020B0806030504020204" pitchFamily="34" charset="0"/>
              <a:ea typeface="Open Sans" panose="020B0806030504020204" pitchFamily="34" charset="0"/>
              <a:cs typeface="Open Sans" panose="020B0806030504020204" pitchFamily="34" charset="0"/>
            </a:endParaRPr>
          </a:p>
        </p:txBody>
      </p:sp>
      <p:sp>
        <p:nvSpPr>
          <p:cNvPr id="26" name="TextBox 25"/>
          <p:cNvSpPr txBox="1"/>
          <p:nvPr/>
        </p:nvSpPr>
        <p:spPr>
          <a:xfrm>
            <a:off x="354498" y="2025802"/>
            <a:ext cx="6319157" cy="2954655"/>
          </a:xfrm>
          <a:prstGeom prst="rect">
            <a:avLst/>
          </a:prstGeom>
          <a:noFill/>
        </p:spPr>
        <p:txBody>
          <a:bodyPr wrap="square" numCol="1" rtlCol="0" anchor="ctr">
            <a:spAutoFit/>
          </a:bodyPr>
          <a:lstStyle/>
          <a:p>
            <a:pPr marL="342900" indent="-342900">
              <a:buFont typeface="Arial" panose="020B0604020202020204" pitchFamily="34" charset="0"/>
              <a:buChar char="•"/>
            </a:pPr>
            <a:r>
              <a:rPr lang="en-US" sz="2800" dirty="0" smtClean="0"/>
              <a:t>What is the need and vision for your city?</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Who has the right of way?</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What can we use to fulfill the needs?</a:t>
            </a:r>
            <a:endParaRPr lang="en-US" b="1" dirty="0"/>
          </a:p>
          <a:p>
            <a:endParaRPr kumimoji="1" lang="en-US" b="1" dirty="0">
              <a:solidFill>
                <a:srgbClr val="008887"/>
              </a:solidFill>
              <a:latin typeface="Open Sans"/>
              <a:ea typeface="Microsoft YaHei" pitchFamily="34" charset="-122"/>
              <a:cs typeface="Helvetica"/>
            </a:endParaRPr>
          </a:p>
        </p:txBody>
      </p:sp>
      <p:sp>
        <p:nvSpPr>
          <p:cNvPr id="27" name="Rectangle 26"/>
          <p:cNvSpPr/>
          <p:nvPr/>
        </p:nvSpPr>
        <p:spPr>
          <a:xfrm>
            <a:off x="6662058" y="793979"/>
            <a:ext cx="2302328" cy="5073421"/>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chemeClr val="tx1"/>
                </a:solidFill>
              </a:rPr>
              <a:t>SDG 11.2.:</a:t>
            </a:r>
            <a:r>
              <a:rPr lang="en-US" sz="2000" i="1" dirty="0">
                <a:solidFill>
                  <a:schemeClr val="tx1"/>
                </a:solidFill>
              </a:rPr>
              <a:t> By 2030, provide access to safe, affordable, accessible and sustainable transport systems for all, improving road safety, notably by expanding public transport, with special attention to the needs of those in vulnerable situations, women, children, persons with disabilities and older persons</a:t>
            </a:r>
            <a:endParaRPr lang="en-US" sz="2000" dirty="0">
              <a:solidFill>
                <a:schemeClr val="tx1"/>
              </a:solidFill>
            </a:endParaRPr>
          </a:p>
        </p:txBody>
      </p:sp>
    </p:spTree>
    <p:extLst>
      <p:ext uri="{BB962C8B-B14F-4D97-AF65-F5344CB8AC3E}">
        <p14:creationId xmlns:p14="http://schemas.microsoft.com/office/powerpoint/2010/main" val="657672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직선 연결선 11"/>
          <p:cNvCxnSpPr/>
          <p:nvPr/>
        </p:nvCxnSpPr>
        <p:spPr>
          <a:xfrm>
            <a:off x="0" y="687916"/>
            <a:ext cx="9144000" cy="0"/>
          </a:xfrm>
          <a:prstGeom prst="line">
            <a:avLst/>
          </a:prstGeom>
          <a:ln w="38100">
            <a:solidFill>
              <a:srgbClr val="008887"/>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21174" y="364752"/>
            <a:ext cx="6817826" cy="646331"/>
          </a:xfrm>
          <a:prstGeom prst="rect">
            <a:avLst/>
          </a:prstGeom>
          <a:solidFill>
            <a:schemeClr val="bg1"/>
          </a:solidFill>
        </p:spPr>
        <p:txBody>
          <a:bodyPr wrap="square" rtlCol="0">
            <a:spAutoFit/>
          </a:bodyPr>
          <a:lstStyle/>
          <a:p>
            <a:r>
              <a:rPr lang="en-MY" altLang="zh-CN" sz="3600" b="1" dirty="0" smtClean="0">
                <a:solidFill>
                  <a:srgbClr val="008887"/>
                </a:solidFill>
                <a:latin typeface="Microsoft YaHei" panose="020B0503020204020204" pitchFamily="34" charset="-122"/>
                <a:ea typeface="Microsoft YaHei" panose="020B0503020204020204" pitchFamily="34" charset="-122"/>
              </a:rPr>
              <a:t>What is EcoMobility?</a:t>
            </a:r>
            <a:endParaRPr lang="en-US" altLang="zh-CN" sz="3600" b="1" dirty="0">
              <a:solidFill>
                <a:srgbClr val="008887"/>
              </a:solidFill>
              <a:latin typeface="Microsoft YaHei" panose="020B0503020204020204" pitchFamily="34" charset="-122"/>
              <a:ea typeface="Microsoft YaHei" panose="020B0503020204020204" pitchFamily="34" charset="-122"/>
            </a:endParaRPr>
          </a:p>
        </p:txBody>
      </p:sp>
      <p:cxnSp>
        <p:nvCxnSpPr>
          <p:cNvPr id="40" name="직선 연결선 14"/>
          <p:cNvCxnSpPr/>
          <p:nvPr/>
        </p:nvCxnSpPr>
        <p:spPr>
          <a:xfrm flipH="1">
            <a:off x="0" y="6676940"/>
            <a:ext cx="9144000" cy="0"/>
          </a:xfrm>
          <a:prstGeom prst="line">
            <a:avLst/>
          </a:prstGeom>
          <a:ln w="76200">
            <a:solidFill>
              <a:srgbClr val="008887"/>
            </a:solidFill>
          </a:ln>
        </p:spPr>
        <p:style>
          <a:lnRef idx="1">
            <a:schemeClr val="accent1"/>
          </a:lnRef>
          <a:fillRef idx="0">
            <a:schemeClr val="accent1"/>
          </a:fillRef>
          <a:effectRef idx="0">
            <a:schemeClr val="accent1"/>
          </a:effectRef>
          <a:fontRef idx="minor">
            <a:schemeClr val="tx1"/>
          </a:fontRef>
        </p:style>
      </p:cxnSp>
      <p:sp>
        <p:nvSpPr>
          <p:cNvPr id="41" name="직사각형 24"/>
          <p:cNvSpPr/>
          <p:nvPr/>
        </p:nvSpPr>
        <p:spPr>
          <a:xfrm>
            <a:off x="8606118" y="5973635"/>
            <a:ext cx="537883" cy="307777"/>
          </a:xfrm>
          <a:prstGeom prst="rect">
            <a:avLst/>
          </a:prstGeom>
          <a:solidFill>
            <a:srgbClr val="008887"/>
          </a:solidFill>
          <a:ln>
            <a:noFill/>
          </a:ln>
        </p:spPr>
        <p:txBody>
          <a:bodyPr wrap="square" rtlCol="0" anchor="ctr">
            <a:spAutoFit/>
          </a:bodyPr>
          <a:lstStyle/>
          <a:p>
            <a:pPr algn="ctr"/>
            <a:endParaRPr lang="ko-KR" altLang="en-US" sz="1400" dirty="0" smtClean="0">
              <a:solidFill>
                <a:schemeClr val="bg1"/>
              </a:solidFill>
              <a:latin typeface="Microsoft YaHei" panose="020B0503020204020204" pitchFamily="34" charset="-122"/>
              <a:ea typeface="Microsoft YaHei" panose="020B0503020204020204" pitchFamily="34" charset="-122"/>
              <a:cs typeface="Open Sans" panose="020B0606030504020204" pitchFamily="34" charset="0"/>
            </a:endParaRPr>
          </a:p>
        </p:txBody>
      </p:sp>
      <p:sp>
        <p:nvSpPr>
          <p:cNvPr id="8" name="슬라이드 번호 개체 틀 7"/>
          <p:cNvSpPr>
            <a:spLocks noGrp="1"/>
          </p:cNvSpPr>
          <p:nvPr>
            <p:ph type="sldNum" sz="quarter" idx="12"/>
          </p:nvPr>
        </p:nvSpPr>
        <p:spPr>
          <a:xfrm>
            <a:off x="6936581" y="5944960"/>
            <a:ext cx="2057400" cy="365125"/>
          </a:xfrm>
        </p:spPr>
        <p:txBody>
          <a:bodyPr/>
          <a:lstStyle/>
          <a:p>
            <a:fld id="{3AF4CE4F-416D-4CBE-B652-066CE8ED6FCD}" type="slidenum">
              <a:rPr lang="en-US" b="1" smtClean="0">
                <a:solidFill>
                  <a:schemeClr val="bg1"/>
                </a:solidFill>
                <a:latin typeface="Open Sans" panose="020B0806030504020204" pitchFamily="34" charset="0"/>
                <a:ea typeface="Open Sans" panose="020B0806030504020204" pitchFamily="34" charset="0"/>
                <a:cs typeface="Open Sans" panose="020B0806030504020204" pitchFamily="34" charset="0"/>
              </a:rPr>
              <a:pPr/>
              <a:t>7</a:t>
            </a:fld>
            <a:endParaRPr lang="en-US" b="1" dirty="0">
              <a:solidFill>
                <a:schemeClr val="bg1"/>
              </a:solidFill>
              <a:latin typeface="Open Sans" panose="020B0806030504020204" pitchFamily="34" charset="0"/>
              <a:ea typeface="Open Sans" panose="020B0806030504020204" pitchFamily="34" charset="0"/>
              <a:cs typeface="Open Sans" panose="020B0806030504020204" pitchFamily="34" charset="0"/>
            </a:endParaRPr>
          </a:p>
        </p:txBody>
      </p:sp>
      <p:pic>
        <p:nvPicPr>
          <p:cNvPr id="37" name="그림 3"/>
          <p:cNvPicPr>
            <a:picLocks noChangeAspect="1"/>
          </p:cNvPicPr>
          <p:nvPr/>
        </p:nvPicPr>
        <p:blipFill rotWithShape="1">
          <a:blip r:embed="rId3" cstate="screen">
            <a:extLst>
              <a:ext uri="{28A0092B-C50C-407E-A947-70E740481C1C}">
                <a14:useLocalDpi xmlns:a14="http://schemas.microsoft.com/office/drawing/2010/main"/>
              </a:ext>
            </a:extLst>
          </a:blip>
          <a:srcRect r="18018"/>
          <a:stretch/>
        </p:blipFill>
        <p:spPr>
          <a:xfrm>
            <a:off x="743855" y="2038351"/>
            <a:ext cx="5199745" cy="1882746"/>
          </a:xfrm>
          <a:prstGeom prst="rect">
            <a:avLst/>
          </a:prstGeom>
        </p:spPr>
      </p:pic>
      <p:sp>
        <p:nvSpPr>
          <p:cNvPr id="43" name="TextBox 42"/>
          <p:cNvSpPr txBox="1"/>
          <p:nvPr/>
        </p:nvSpPr>
        <p:spPr>
          <a:xfrm>
            <a:off x="914400" y="4265724"/>
            <a:ext cx="1179662" cy="338554"/>
          </a:xfrm>
          <a:prstGeom prst="rect">
            <a:avLst/>
          </a:prstGeom>
          <a:noFill/>
        </p:spPr>
        <p:txBody>
          <a:bodyPr wrap="square" numCol="1" rtlCol="0" anchor="ctr">
            <a:spAutoFit/>
          </a:bodyPr>
          <a:lstStyle/>
          <a:p>
            <a:pPr algn="ctr"/>
            <a:r>
              <a:rPr kumimoji="1" lang="en-GB" altLang="ko-KR" sz="1600" dirty="0" smtClean="0">
                <a:solidFill>
                  <a:schemeClr val="tx1">
                    <a:lumMod val="75000"/>
                    <a:lumOff val="25000"/>
                  </a:schemeClr>
                </a:solidFill>
                <a:latin typeface="Libre Franklin SemiBold" panose="00000700000000000000" pitchFamily="2" charset="0"/>
                <a:ea typeface="Microsoft YaHei" pitchFamily="34" charset="-122"/>
                <a:cs typeface="Helvetica"/>
              </a:rPr>
              <a:t>Walking</a:t>
            </a:r>
            <a:endParaRPr kumimoji="1" lang="ko-KR" altLang="en-US" sz="2800" dirty="0">
              <a:solidFill>
                <a:schemeClr val="tx1">
                  <a:lumMod val="75000"/>
                  <a:lumOff val="25000"/>
                </a:schemeClr>
              </a:solidFill>
              <a:latin typeface="Libre Franklin SemiBold" panose="00000700000000000000" pitchFamily="2" charset="0"/>
              <a:ea typeface="Microsoft YaHei" pitchFamily="34" charset="-122"/>
              <a:cs typeface="Helvetica"/>
            </a:endParaRPr>
          </a:p>
        </p:txBody>
      </p:sp>
      <p:sp>
        <p:nvSpPr>
          <p:cNvPr id="44" name="TextBox 43"/>
          <p:cNvSpPr txBox="1"/>
          <p:nvPr/>
        </p:nvSpPr>
        <p:spPr>
          <a:xfrm>
            <a:off x="2819400" y="4132034"/>
            <a:ext cx="1029926" cy="605935"/>
          </a:xfrm>
          <a:prstGeom prst="rect">
            <a:avLst/>
          </a:prstGeom>
          <a:noFill/>
        </p:spPr>
        <p:txBody>
          <a:bodyPr wrap="square" numCol="1" rtlCol="0" anchor="ctr">
            <a:spAutoFit/>
          </a:bodyPr>
          <a:lstStyle/>
          <a:p>
            <a:pPr algn="ctr"/>
            <a:r>
              <a:rPr kumimoji="1" lang="en-GB" altLang="ko-KR" sz="1600" dirty="0" smtClean="0">
                <a:solidFill>
                  <a:schemeClr val="tx1">
                    <a:lumMod val="75000"/>
                    <a:lumOff val="25000"/>
                  </a:schemeClr>
                </a:solidFill>
                <a:latin typeface="Libre Franklin SemiBold" panose="00000700000000000000" pitchFamily="2" charset="0"/>
                <a:ea typeface="Microsoft YaHei" pitchFamily="34" charset="-122"/>
                <a:cs typeface="Helvetica"/>
              </a:rPr>
              <a:t>Cycling/</a:t>
            </a:r>
          </a:p>
          <a:p>
            <a:pPr algn="ctr"/>
            <a:r>
              <a:rPr kumimoji="1" lang="en-GB" altLang="ko-KR" sz="1600" dirty="0" smtClean="0">
                <a:solidFill>
                  <a:schemeClr val="tx1">
                    <a:lumMod val="75000"/>
                    <a:lumOff val="25000"/>
                  </a:schemeClr>
                </a:solidFill>
                <a:latin typeface="Libre Franklin SemiBold" panose="00000700000000000000" pitchFamily="2" charset="0"/>
                <a:ea typeface="Microsoft YaHei" pitchFamily="34" charset="-122"/>
                <a:cs typeface="Helvetica"/>
              </a:rPr>
              <a:t>Wheeling</a:t>
            </a:r>
            <a:endParaRPr kumimoji="1" lang="ko-KR" altLang="en-US" sz="2800" dirty="0">
              <a:solidFill>
                <a:schemeClr val="tx1">
                  <a:lumMod val="75000"/>
                  <a:lumOff val="25000"/>
                </a:schemeClr>
              </a:solidFill>
              <a:latin typeface="Libre Franklin SemiBold" panose="00000700000000000000" pitchFamily="2" charset="0"/>
              <a:ea typeface="Microsoft YaHei" pitchFamily="34" charset="-122"/>
              <a:cs typeface="Helvetica"/>
            </a:endParaRPr>
          </a:p>
        </p:txBody>
      </p:sp>
      <p:sp>
        <p:nvSpPr>
          <p:cNvPr id="47" name="TextBox 46"/>
          <p:cNvSpPr txBox="1"/>
          <p:nvPr/>
        </p:nvSpPr>
        <p:spPr>
          <a:xfrm>
            <a:off x="4265181" y="4142615"/>
            <a:ext cx="1526019" cy="584775"/>
          </a:xfrm>
          <a:prstGeom prst="rect">
            <a:avLst/>
          </a:prstGeom>
          <a:noFill/>
        </p:spPr>
        <p:txBody>
          <a:bodyPr wrap="square" numCol="1" rtlCol="0" anchor="ctr">
            <a:spAutoFit/>
          </a:bodyPr>
          <a:lstStyle/>
          <a:p>
            <a:pPr algn="ctr"/>
            <a:r>
              <a:rPr kumimoji="1" lang="en-GB" altLang="ko-KR" sz="1600" dirty="0" smtClean="0">
                <a:solidFill>
                  <a:schemeClr val="tx1">
                    <a:lumMod val="75000"/>
                    <a:lumOff val="25000"/>
                  </a:schemeClr>
                </a:solidFill>
                <a:latin typeface="Libre Franklin SemiBold" panose="00000700000000000000" pitchFamily="2" charset="0"/>
                <a:ea typeface="Microsoft YaHei" pitchFamily="34" charset="-122"/>
                <a:cs typeface="Helvetica"/>
              </a:rPr>
              <a:t>Public Transportation</a:t>
            </a:r>
            <a:endParaRPr kumimoji="1" lang="ko-KR" altLang="en-US" sz="2000" dirty="0">
              <a:solidFill>
                <a:schemeClr val="tx1">
                  <a:lumMod val="75000"/>
                  <a:lumOff val="25000"/>
                </a:schemeClr>
              </a:solidFill>
              <a:latin typeface="Libre Franklin SemiBold" panose="00000700000000000000" pitchFamily="2" charset="0"/>
              <a:ea typeface="Microsoft YaHei" pitchFamily="34" charset="-122"/>
              <a:cs typeface="Helvetica"/>
            </a:endParaRPr>
          </a:p>
        </p:txBody>
      </p:sp>
      <p:sp>
        <p:nvSpPr>
          <p:cNvPr id="48" name="TextBox 47"/>
          <p:cNvSpPr txBox="1"/>
          <p:nvPr/>
        </p:nvSpPr>
        <p:spPr>
          <a:xfrm>
            <a:off x="5851416" y="4265724"/>
            <a:ext cx="1082784" cy="338554"/>
          </a:xfrm>
          <a:prstGeom prst="rect">
            <a:avLst/>
          </a:prstGeom>
          <a:noFill/>
        </p:spPr>
        <p:txBody>
          <a:bodyPr wrap="square" numCol="1" rtlCol="0" anchor="ctr">
            <a:spAutoFit/>
          </a:bodyPr>
          <a:lstStyle/>
          <a:p>
            <a:pPr algn="ctr"/>
            <a:r>
              <a:rPr kumimoji="1" lang="en-GB" altLang="ko-KR" sz="1600" dirty="0" smtClean="0">
                <a:solidFill>
                  <a:schemeClr val="tx1">
                    <a:lumMod val="75000"/>
                    <a:lumOff val="25000"/>
                  </a:schemeClr>
                </a:solidFill>
                <a:latin typeface="Libre Franklin SemiBold" panose="00000700000000000000" pitchFamily="2" charset="0"/>
                <a:ea typeface="Microsoft YaHei" pitchFamily="34" charset="-122"/>
                <a:cs typeface="Helvetica"/>
              </a:rPr>
              <a:t>Sharing</a:t>
            </a:r>
            <a:endParaRPr kumimoji="1" lang="ko-KR" altLang="en-US" sz="2000" dirty="0">
              <a:solidFill>
                <a:schemeClr val="tx1">
                  <a:lumMod val="75000"/>
                  <a:lumOff val="25000"/>
                </a:schemeClr>
              </a:solidFill>
              <a:latin typeface="Libre Franklin SemiBold" panose="00000700000000000000" pitchFamily="2" charset="0"/>
              <a:ea typeface="Microsoft YaHei" pitchFamily="34" charset="-122"/>
              <a:cs typeface="Helvetica"/>
            </a:endParaRPr>
          </a:p>
        </p:txBody>
      </p:sp>
      <p:pic>
        <p:nvPicPr>
          <p:cNvPr id="57" name="그림 3"/>
          <p:cNvPicPr>
            <a:picLocks noChangeAspect="1"/>
          </p:cNvPicPr>
          <p:nvPr/>
        </p:nvPicPr>
        <p:blipFill rotWithShape="1">
          <a:blip r:embed="rId3" cstate="screen">
            <a:extLst>
              <a:ext uri="{28A0092B-C50C-407E-A947-70E740481C1C}">
                <a14:useLocalDpi xmlns:a14="http://schemas.microsoft.com/office/drawing/2010/main"/>
              </a:ext>
            </a:extLst>
          </a:blip>
          <a:srcRect l="81685" t="35351"/>
          <a:stretch/>
        </p:blipFill>
        <p:spPr>
          <a:xfrm>
            <a:off x="7027061" y="2865090"/>
            <a:ext cx="897739" cy="940640"/>
          </a:xfrm>
          <a:prstGeom prst="rect">
            <a:avLst/>
          </a:prstGeom>
        </p:spPr>
      </p:pic>
      <p:grpSp>
        <p:nvGrpSpPr>
          <p:cNvPr id="11" name="Group 10"/>
          <p:cNvGrpSpPr/>
          <p:nvPr/>
        </p:nvGrpSpPr>
        <p:grpSpPr>
          <a:xfrm>
            <a:off x="5849588" y="2770446"/>
            <a:ext cx="1084612" cy="1129929"/>
            <a:chOff x="5402439" y="2770446"/>
            <a:chExt cx="1084612" cy="1129929"/>
          </a:xfrm>
        </p:grpSpPr>
        <p:sp>
          <p:nvSpPr>
            <p:cNvPr id="53" name="Oval 52"/>
            <p:cNvSpPr/>
            <p:nvPr/>
          </p:nvSpPr>
          <p:spPr>
            <a:xfrm>
              <a:off x="5402439" y="2770446"/>
              <a:ext cx="1084612" cy="1129929"/>
            </a:xfrm>
            <a:prstGeom prst="ellipse">
              <a:avLst/>
            </a:prstGeom>
            <a:solidFill>
              <a:srgbClr val="AFCD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endParaRPr lang="en-US" sz="2400">
                <a:latin typeface="+mj-lt"/>
              </a:endParaRPr>
            </a:p>
          </p:txBody>
        </p:sp>
        <p:grpSp>
          <p:nvGrpSpPr>
            <p:cNvPr id="9" name="Group 8"/>
            <p:cNvGrpSpPr/>
            <p:nvPr/>
          </p:nvGrpSpPr>
          <p:grpSpPr>
            <a:xfrm>
              <a:off x="5558608" y="3056068"/>
              <a:ext cx="530549" cy="676549"/>
              <a:chOff x="5558608" y="3056068"/>
              <a:chExt cx="530549" cy="676549"/>
            </a:xfrm>
          </p:grpSpPr>
          <p:grpSp>
            <p:nvGrpSpPr>
              <p:cNvPr id="2056" name="Group 2055"/>
              <p:cNvGrpSpPr/>
              <p:nvPr/>
            </p:nvGrpSpPr>
            <p:grpSpPr>
              <a:xfrm>
                <a:off x="5558608" y="3056068"/>
                <a:ext cx="480905" cy="619131"/>
                <a:chOff x="8910852" y="1466013"/>
                <a:chExt cx="641207" cy="619131"/>
              </a:xfrm>
            </p:grpSpPr>
            <p:sp>
              <p:nvSpPr>
                <p:cNvPr id="10" name="Oval 9"/>
                <p:cNvSpPr/>
                <p:nvPr/>
              </p:nvSpPr>
              <p:spPr>
                <a:xfrm>
                  <a:off x="9332984" y="1466013"/>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910852" y="169225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361559" y="1894644"/>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10" idx="2"/>
                  <a:endCxn id="58" idx="7"/>
                </p:cNvCxnSpPr>
                <p:nvPr/>
              </p:nvCxnSpPr>
              <p:spPr>
                <a:xfrm flipH="1">
                  <a:off x="9073454" y="1561263"/>
                  <a:ext cx="259530" cy="158889"/>
                </a:xfrm>
                <a:prstGeom prst="line">
                  <a:avLst/>
                </a:prstGeom>
                <a:ln w="28575">
                  <a:no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58" idx="6"/>
                  <a:endCxn id="59" idx="1"/>
                </p:cNvCxnSpPr>
                <p:nvPr/>
              </p:nvCxnSpPr>
              <p:spPr>
                <a:xfrm>
                  <a:off x="9101352" y="1787504"/>
                  <a:ext cx="288105" cy="135038"/>
                </a:xfrm>
                <a:prstGeom prst="line">
                  <a:avLst/>
                </a:prstGeom>
                <a:ln w="28575">
                  <a:noFill/>
                </a:ln>
              </p:spPr>
              <p:style>
                <a:lnRef idx="1">
                  <a:schemeClr val="accent1"/>
                </a:lnRef>
                <a:fillRef idx="0">
                  <a:schemeClr val="accent1"/>
                </a:fillRef>
                <a:effectRef idx="0">
                  <a:schemeClr val="accent1"/>
                </a:effectRef>
                <a:fontRef idx="minor">
                  <a:schemeClr val="tx1"/>
                </a:fontRef>
              </p:style>
            </p:cxnSp>
          </p:grpSp>
          <p:pic>
            <p:nvPicPr>
              <p:cNvPr id="56" name="Picture 55" descr="Image result for car icon"/>
              <p:cNvPicPr>
                <a:picLocks noChangeAspect="1" noChangeArrowheads="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845417" y="3407630"/>
                <a:ext cx="243740" cy="324987"/>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2058" name="Straight Connector 2057"/>
              <p:cNvCxnSpPr/>
              <p:nvPr/>
            </p:nvCxnSpPr>
            <p:spPr>
              <a:xfrm flipV="1">
                <a:off x="5680558" y="3103691"/>
                <a:ext cx="329703" cy="2317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060" name="Straight Connector 2059"/>
            <p:cNvCxnSpPr>
              <a:stCxn id="58" idx="6"/>
            </p:cNvCxnSpPr>
            <p:nvPr/>
          </p:nvCxnSpPr>
          <p:spPr>
            <a:xfrm>
              <a:off x="5701482" y="3377557"/>
              <a:ext cx="245162" cy="2023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TextBox 78"/>
          <p:cNvSpPr txBox="1"/>
          <p:nvPr/>
        </p:nvSpPr>
        <p:spPr>
          <a:xfrm>
            <a:off x="6798461" y="4019503"/>
            <a:ext cx="1278739" cy="830997"/>
          </a:xfrm>
          <a:prstGeom prst="rect">
            <a:avLst/>
          </a:prstGeom>
          <a:noFill/>
        </p:spPr>
        <p:txBody>
          <a:bodyPr wrap="square" numCol="1" rtlCol="0" anchor="ctr">
            <a:spAutoFit/>
          </a:bodyPr>
          <a:lstStyle/>
          <a:p>
            <a:pPr algn="ctr"/>
            <a:r>
              <a:rPr kumimoji="1" lang="en-GB" altLang="ko-KR" sz="1600" dirty="0" smtClean="0">
                <a:solidFill>
                  <a:schemeClr val="tx1">
                    <a:lumMod val="75000"/>
                    <a:lumOff val="25000"/>
                  </a:schemeClr>
                </a:solidFill>
                <a:latin typeface="Libre Franklin SemiBold" panose="00000700000000000000" pitchFamily="2" charset="0"/>
                <a:ea typeface="Microsoft YaHei" pitchFamily="34" charset="-122"/>
                <a:cs typeface="Helvetica"/>
              </a:rPr>
              <a:t>Light electric vehicles</a:t>
            </a:r>
            <a:endParaRPr kumimoji="1" lang="ko-KR" altLang="en-US" sz="2000" dirty="0">
              <a:solidFill>
                <a:schemeClr val="tx1">
                  <a:lumMod val="75000"/>
                  <a:lumOff val="25000"/>
                </a:schemeClr>
              </a:solidFill>
              <a:latin typeface="Libre Franklin SemiBold" panose="00000700000000000000" pitchFamily="2" charset="0"/>
              <a:ea typeface="Microsoft YaHei" pitchFamily="34" charset="-122"/>
              <a:cs typeface="Helvetica"/>
            </a:endParaRPr>
          </a:p>
        </p:txBody>
      </p:sp>
      <p:cxnSp>
        <p:nvCxnSpPr>
          <p:cNvPr id="2072" name="Straight Arrow Connector 2071"/>
          <p:cNvCxnSpPr/>
          <p:nvPr/>
        </p:nvCxnSpPr>
        <p:spPr>
          <a:xfrm>
            <a:off x="1406332" y="5372100"/>
            <a:ext cx="5636366" cy="0"/>
          </a:xfrm>
          <a:prstGeom prst="straightConnector1">
            <a:avLst/>
          </a:prstGeom>
          <a:ln>
            <a:solidFill>
              <a:srgbClr val="008887"/>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76" name="TextBox 2075"/>
          <p:cNvSpPr txBox="1"/>
          <p:nvPr/>
        </p:nvSpPr>
        <p:spPr>
          <a:xfrm>
            <a:off x="2416941" y="5448114"/>
            <a:ext cx="3863054" cy="369332"/>
          </a:xfrm>
          <a:prstGeom prst="rect">
            <a:avLst/>
          </a:prstGeom>
          <a:noFill/>
        </p:spPr>
        <p:txBody>
          <a:bodyPr wrap="square" numCol="1" rtlCol="0" anchor="ctr">
            <a:spAutoFit/>
          </a:bodyPr>
          <a:lstStyle/>
          <a:p>
            <a:pPr algn="ctr"/>
            <a:r>
              <a:rPr kumimoji="1" lang="en-MY" dirty="0" smtClean="0">
                <a:solidFill>
                  <a:srgbClr val="008887"/>
                </a:solidFill>
                <a:ea typeface="Microsoft YaHei" pitchFamily="34" charset="-122"/>
                <a:cs typeface="Helvetica"/>
              </a:rPr>
              <a:t>Integrated and connected manner</a:t>
            </a:r>
            <a:endParaRPr kumimoji="1" lang="en-US" dirty="0">
              <a:solidFill>
                <a:srgbClr val="008887"/>
              </a:solidFill>
              <a:ea typeface="Microsoft YaHei" pitchFamily="34" charset="-122"/>
              <a:cs typeface="Helvetica"/>
            </a:endParaRPr>
          </a:p>
        </p:txBody>
      </p:sp>
    </p:spTree>
    <p:extLst>
      <p:ext uri="{BB962C8B-B14F-4D97-AF65-F5344CB8AC3E}">
        <p14:creationId xmlns:p14="http://schemas.microsoft.com/office/powerpoint/2010/main" val="42948200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직선 연결선 11"/>
          <p:cNvCxnSpPr/>
          <p:nvPr/>
        </p:nvCxnSpPr>
        <p:spPr>
          <a:xfrm>
            <a:off x="0" y="687916"/>
            <a:ext cx="9144000" cy="0"/>
          </a:xfrm>
          <a:prstGeom prst="line">
            <a:avLst/>
          </a:prstGeom>
          <a:ln w="38100">
            <a:solidFill>
              <a:srgbClr val="1F4E79"/>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8959" y="364749"/>
            <a:ext cx="6150441" cy="1200329"/>
          </a:xfrm>
          <a:prstGeom prst="rect">
            <a:avLst/>
          </a:prstGeom>
          <a:solidFill>
            <a:schemeClr val="bg1"/>
          </a:solidFill>
        </p:spPr>
        <p:txBody>
          <a:bodyPr wrap="square" rtlCol="0">
            <a:spAutoFit/>
          </a:bodyPr>
          <a:lstStyle/>
          <a:p>
            <a:r>
              <a:rPr lang="en-MY" altLang="zh-CN" sz="3600" b="1" dirty="0" smtClean="0">
                <a:solidFill>
                  <a:srgbClr val="008887"/>
                </a:solidFill>
                <a:latin typeface="Microsoft YaHei" panose="020B0503020204020204" pitchFamily="34" charset="-122"/>
                <a:ea typeface="Microsoft YaHei" panose="020B0503020204020204" pitchFamily="34" charset="-122"/>
              </a:rPr>
              <a:t>EcoMobility World Festival and Congress</a:t>
            </a:r>
            <a:endParaRPr lang="en-US" altLang="zh-CN" sz="3600" b="1" dirty="0">
              <a:solidFill>
                <a:srgbClr val="008887"/>
              </a:solidFill>
              <a:latin typeface="Microsoft YaHei" panose="020B0503020204020204" pitchFamily="34" charset="-122"/>
              <a:ea typeface="Microsoft YaHei" panose="020B0503020204020204" pitchFamily="34" charset="-122"/>
            </a:endParaRPr>
          </a:p>
        </p:txBody>
      </p:sp>
      <p:sp>
        <p:nvSpPr>
          <p:cNvPr id="8" name="슬라이드 번호 개체 틀 7"/>
          <p:cNvSpPr>
            <a:spLocks noGrp="1"/>
          </p:cNvSpPr>
          <p:nvPr>
            <p:ph type="sldNum" sz="quarter" idx="12"/>
          </p:nvPr>
        </p:nvSpPr>
        <p:spPr/>
        <p:txBody>
          <a:bodyPr/>
          <a:lstStyle/>
          <a:p>
            <a:fld id="{3AF4CE4F-416D-4CBE-B652-066CE8ED6FCD}" type="slidenum">
              <a:rPr lang="en-US" smtClean="0">
                <a:solidFill>
                  <a:prstClr val="black">
                    <a:tint val="75000"/>
                  </a:prstClr>
                </a:solidFill>
              </a:rPr>
              <a:pPr/>
              <a:t>8</a:t>
            </a:fld>
            <a:endParaRPr lang="en-US" dirty="0">
              <a:solidFill>
                <a:prstClr val="black">
                  <a:tint val="75000"/>
                </a:prstClr>
              </a:solidFill>
            </a:endParaRPr>
          </a:p>
        </p:txBody>
      </p:sp>
      <p:pic>
        <p:nvPicPr>
          <p:cNvPr id="14" name="Picture 2" descr="Related imag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64200" y="224864"/>
            <a:ext cx="1010534" cy="92610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Suwo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8959" y="1766568"/>
            <a:ext cx="2430000" cy="463423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2015-10-04 Streets Alive parade from Sandton to Alexandra - Escorted by cyclists the Mayors Park Tau and Yeom Tae-Young ride through Sandton - Simphiwe (2)"/>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3407600" y="1789402"/>
            <a:ext cx="2430000" cy="458856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http://www.ecomobilityfestival.org/wp-content/uploads/2017/05/World-festival.jpg"/>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6336241" y="1789402"/>
            <a:ext cx="2434590" cy="4588564"/>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그룹 1"/>
          <p:cNvGrpSpPr/>
          <p:nvPr/>
        </p:nvGrpSpPr>
        <p:grpSpPr>
          <a:xfrm>
            <a:off x="478959" y="1786459"/>
            <a:ext cx="1883241" cy="954107"/>
            <a:chOff x="632492" y="1690477"/>
            <a:chExt cx="2510988" cy="954107"/>
          </a:xfrm>
          <a:solidFill>
            <a:srgbClr val="F8F8F8">
              <a:alpha val="80000"/>
            </a:srgbClr>
          </a:solidFill>
        </p:grpSpPr>
        <p:sp>
          <p:nvSpPr>
            <p:cNvPr id="38" name="TextBox 37"/>
            <p:cNvSpPr txBox="1"/>
            <p:nvPr/>
          </p:nvSpPr>
          <p:spPr>
            <a:xfrm>
              <a:off x="632492" y="1690477"/>
              <a:ext cx="1015333" cy="954107"/>
            </a:xfrm>
            <a:prstGeom prst="rect">
              <a:avLst/>
            </a:prstGeom>
            <a:grpFill/>
          </p:spPr>
          <p:txBody>
            <a:bodyPr wrap="square" rtlCol="0" anchor="ctr">
              <a:spAutoFit/>
            </a:bodyPr>
            <a:lstStyle/>
            <a:p>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2013</a:t>
              </a:r>
              <a:endParaRPr lang="en-US" sz="3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p:cNvSpPr txBox="1"/>
            <p:nvPr/>
          </p:nvSpPr>
          <p:spPr>
            <a:xfrm>
              <a:off x="1654859" y="1890531"/>
              <a:ext cx="1488621" cy="553998"/>
            </a:xfrm>
            <a:prstGeom prst="rect">
              <a:avLst/>
            </a:prstGeom>
            <a:grpFill/>
          </p:spPr>
          <p:txBody>
            <a:bodyPr wrap="square" rtlCol="0" anchor="ctr">
              <a:spAutoFit/>
            </a:bodyPr>
            <a:lstStyle/>
            <a:p>
              <a:r>
                <a:rPr lang="en-MY" altLang="zh-CN" b="1" dirty="0" smtClean="0">
                  <a:solidFill>
                    <a:schemeClr val="tx1">
                      <a:lumMod val="75000"/>
                      <a:lumOff val="25000"/>
                    </a:schemeClr>
                  </a:solidFill>
                  <a:latin typeface="Microsoft YaHei" panose="020B0503020204020204" pitchFamily="34" charset="-122"/>
                  <a:ea typeface="Microsoft YaHei" panose="020B0503020204020204" pitchFamily="34" charset="-122"/>
                </a:rPr>
                <a:t>Suwon</a:t>
              </a:r>
              <a:endParaRPr lang="en-US" b="1" dirty="0" smtClean="0">
                <a:solidFill>
                  <a:schemeClr val="tx1">
                    <a:lumMod val="75000"/>
                    <a:lumOff val="25000"/>
                  </a:schemeClr>
                </a:solidFill>
                <a:latin typeface="Microsoft YaHei" panose="020B0503020204020204" pitchFamily="34" charset="-122"/>
                <a:ea typeface="Microsoft YaHei" panose="020B0503020204020204" pitchFamily="34" charset="-122"/>
                <a:cs typeface="Microsoft Himalaya" panose="01010100010101010101" pitchFamily="2" charset="0"/>
              </a:endParaRPr>
            </a:p>
            <a:p>
              <a:r>
                <a:rPr lang="en-US" sz="12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South Korea</a:t>
              </a:r>
              <a:endPar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그룹 2"/>
          <p:cNvGrpSpPr/>
          <p:nvPr/>
        </p:nvGrpSpPr>
        <p:grpSpPr>
          <a:xfrm>
            <a:off x="3407602" y="1786459"/>
            <a:ext cx="2430000" cy="954107"/>
            <a:chOff x="4543467" y="1804200"/>
            <a:chExt cx="3239999" cy="954107"/>
          </a:xfrm>
          <a:solidFill>
            <a:srgbClr val="FDFDFD">
              <a:alpha val="80000"/>
            </a:srgbClr>
          </a:solidFill>
        </p:grpSpPr>
        <p:sp>
          <p:nvSpPr>
            <p:cNvPr id="41" name="TextBox 40"/>
            <p:cNvSpPr txBox="1"/>
            <p:nvPr/>
          </p:nvSpPr>
          <p:spPr>
            <a:xfrm>
              <a:off x="5560549" y="2019643"/>
              <a:ext cx="2222917" cy="523220"/>
            </a:xfrm>
            <a:prstGeom prst="rect">
              <a:avLst/>
            </a:prstGeom>
            <a:grpFill/>
          </p:spPr>
          <p:txBody>
            <a:bodyPr wrap="square" rtlCol="0" anchor="ctr">
              <a:spAutoFit/>
            </a:bodyPr>
            <a:lstStyle/>
            <a:p>
              <a:r>
                <a:rPr lang="en-MY" altLang="zh-CN" sz="1600" b="1" dirty="0" smtClean="0">
                  <a:solidFill>
                    <a:schemeClr val="tx1">
                      <a:lumMod val="75000"/>
                      <a:lumOff val="25000"/>
                    </a:schemeClr>
                  </a:solidFill>
                  <a:latin typeface="Microsoft YaHei" panose="020B0503020204020204" pitchFamily="34" charset="-122"/>
                  <a:ea typeface="Microsoft YaHei" panose="020B0503020204020204" pitchFamily="34" charset="-122"/>
                </a:rPr>
                <a:t>Johannesburg</a:t>
              </a:r>
              <a:endParaRPr lang="en-US" sz="1600" b="1" dirty="0" smtClean="0">
                <a:solidFill>
                  <a:schemeClr val="tx1">
                    <a:lumMod val="75000"/>
                    <a:lumOff val="25000"/>
                  </a:schemeClr>
                </a:solidFill>
                <a:latin typeface="Microsoft YaHei" panose="020B0503020204020204" pitchFamily="34" charset="-122"/>
                <a:ea typeface="Microsoft YaHei" panose="020B0503020204020204" pitchFamily="34" charset="-122"/>
                <a:cs typeface="Microsoft Himalaya" panose="01010100010101010101" pitchFamily="2" charset="0"/>
              </a:endParaRPr>
            </a:p>
            <a:p>
              <a:r>
                <a:rPr lang="en-US" sz="12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South Africa</a:t>
              </a:r>
              <a:endParaRPr lang="en-U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p:cNvSpPr txBox="1"/>
            <p:nvPr/>
          </p:nvSpPr>
          <p:spPr>
            <a:xfrm>
              <a:off x="4543467" y="1804200"/>
              <a:ext cx="1015333" cy="954107"/>
            </a:xfrm>
            <a:prstGeom prst="rect">
              <a:avLst/>
            </a:prstGeom>
            <a:grpFill/>
          </p:spPr>
          <p:txBody>
            <a:bodyPr wrap="square" rtlCol="0" anchor="ctr">
              <a:spAutoFit/>
            </a:bodyPr>
            <a:lstStyle/>
            <a:p>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2015</a:t>
              </a:r>
              <a:endParaRPr lang="en-US" sz="3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4" name="TextBox 43"/>
          <p:cNvSpPr txBox="1"/>
          <p:nvPr/>
        </p:nvSpPr>
        <p:spPr>
          <a:xfrm>
            <a:off x="7091657" y="1971126"/>
            <a:ext cx="1583077" cy="584775"/>
          </a:xfrm>
          <a:prstGeom prst="rect">
            <a:avLst/>
          </a:prstGeom>
          <a:solidFill>
            <a:srgbClr val="F8F8F8">
              <a:alpha val="80000"/>
            </a:srgbClr>
          </a:solidFill>
        </p:spPr>
        <p:txBody>
          <a:bodyPr wrap="square" rtlCol="0" anchor="ctr">
            <a:spAutoFit/>
          </a:bodyPr>
          <a:lstStyle/>
          <a:p>
            <a:r>
              <a:rPr lang="en-MY" altLang="zh-CN" sz="1600" b="1" dirty="0" smtClean="0">
                <a:solidFill>
                  <a:schemeClr val="tx1">
                    <a:lumMod val="75000"/>
                    <a:lumOff val="25000"/>
                  </a:schemeClr>
                </a:solidFill>
                <a:latin typeface="Microsoft YaHei" panose="020B0503020204020204" pitchFamily="34" charset="-122"/>
                <a:ea typeface="Microsoft YaHei" panose="020B0503020204020204" pitchFamily="34" charset="-122"/>
              </a:rPr>
              <a:t>Kaohsiung</a:t>
            </a:r>
          </a:p>
          <a:p>
            <a:endParaRPr lang="en-MY" altLang="zh-CN" sz="1600" b="1" dirty="0" smtClean="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45" name="TextBox 44"/>
          <p:cNvSpPr txBox="1"/>
          <p:nvPr/>
        </p:nvSpPr>
        <p:spPr>
          <a:xfrm>
            <a:off x="6330157" y="1786459"/>
            <a:ext cx="761500" cy="954107"/>
          </a:xfrm>
          <a:prstGeom prst="rect">
            <a:avLst/>
          </a:prstGeom>
          <a:solidFill>
            <a:srgbClr val="F8F8F8">
              <a:alpha val="80000"/>
            </a:srgbClr>
          </a:solidFill>
        </p:spPr>
        <p:txBody>
          <a:bodyPr wrap="square" rtlCol="0" anchor="ctr">
            <a:spAutoFit/>
          </a:bodyPr>
          <a:lstStyle/>
          <a:p>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2017</a:t>
            </a:r>
            <a:endParaRPr lang="en-US" sz="3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75983" y="6489700"/>
            <a:ext cx="3515193" cy="369332"/>
          </a:xfrm>
          <a:prstGeom prst="rect">
            <a:avLst/>
          </a:prstGeom>
        </p:spPr>
        <p:txBody>
          <a:bodyPr wrap="none">
            <a:spAutoFit/>
          </a:bodyPr>
          <a:lstStyle/>
          <a:p>
            <a:pPr marL="440975" lvl="1" indent="0">
              <a:spcBef>
                <a:spcPts val="1200"/>
              </a:spcBef>
              <a:buClr>
                <a:srgbClr val="000000"/>
              </a:buClr>
              <a:buSzPct val="100000"/>
              <a:buNone/>
              <a:tabLst>
                <a:tab pos="194240" algn="l"/>
              </a:tabLst>
              <a:defRPr sz="1800" i="0">
                <a:effectLst/>
              </a:defRPr>
            </a:pPr>
            <a:r>
              <a:rPr lang="en-GB" dirty="0">
                <a:latin typeface="Libre Franklin" panose="00000500000000000000" pitchFamily="2" charset="0"/>
                <a:ea typeface="Fira Sans" pitchFamily="50" charset="0"/>
              </a:rPr>
              <a:t>www.ecomobilityfestival. org</a:t>
            </a:r>
          </a:p>
        </p:txBody>
      </p:sp>
    </p:spTree>
    <p:extLst>
      <p:ext uri="{BB962C8B-B14F-4D97-AF65-F5344CB8AC3E}">
        <p14:creationId xmlns:p14="http://schemas.microsoft.com/office/powerpoint/2010/main" val="16945157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168" y="1241097"/>
            <a:ext cx="2311294" cy="1569660"/>
          </a:xfrm>
        </p:spPr>
        <p:txBody>
          <a:bodyPr/>
          <a:lstStyle/>
          <a:p>
            <a:r>
              <a:rPr lang="en-US" sz="2400" dirty="0" smtClean="0">
                <a:latin typeface="Libre Franklin" charset="0"/>
                <a:ea typeface="Libre Franklin" charset="0"/>
                <a:cs typeface="Libre Franklin" charset="0"/>
              </a:rPr>
              <a:t>EcoMobility World Festival 2015</a:t>
            </a:r>
            <a:endParaRPr lang="en-US" sz="2400" dirty="0">
              <a:latin typeface="Libre Franklin" charset="0"/>
              <a:ea typeface="Libre Franklin" charset="0"/>
              <a:cs typeface="Libre Franklin" charset="0"/>
            </a:endParaRPr>
          </a:p>
        </p:txBody>
      </p:sp>
      <p:sp>
        <p:nvSpPr>
          <p:cNvPr id="4" name="Subtitle 3"/>
          <p:cNvSpPr>
            <a:spLocks noGrp="1"/>
          </p:cNvSpPr>
          <p:nvPr>
            <p:ph type="subTitle" idx="1"/>
          </p:nvPr>
        </p:nvSpPr>
        <p:spPr>
          <a:xfrm>
            <a:off x="212168" y="3426414"/>
            <a:ext cx="2311294" cy="1027974"/>
          </a:xfrm>
        </p:spPr>
        <p:txBody>
          <a:bodyPr/>
          <a:lstStyle/>
          <a:p>
            <a:r>
              <a:rPr lang="en-US" sz="3200" dirty="0" err="1" smtClean="0">
                <a:latin typeface="Libre Franklin" charset="0"/>
                <a:ea typeface="Libre Franklin" charset="0"/>
                <a:cs typeface="Libre Franklin" charset="0"/>
              </a:rPr>
              <a:t>Joburg</a:t>
            </a:r>
            <a:endParaRPr lang="en-US" sz="3200" dirty="0" smtClean="0">
              <a:latin typeface="Libre Franklin" charset="0"/>
              <a:ea typeface="Libre Franklin" charset="0"/>
              <a:cs typeface="Libre Franklin" charset="0"/>
            </a:endParaRPr>
          </a:p>
          <a:p>
            <a:r>
              <a:rPr lang="en-US" dirty="0" smtClean="0">
                <a:latin typeface="Libre Franklin" charset="0"/>
                <a:ea typeface="Libre Franklin" charset="0"/>
                <a:cs typeface="Libre Franklin" charset="0"/>
              </a:rPr>
              <a:t>South Africa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962" y="1216861"/>
            <a:ext cx="4559438" cy="4964792"/>
          </a:xfrm>
          <a:prstGeom prst="rect">
            <a:avLst/>
          </a:prstGeom>
        </p:spPr>
      </p:pic>
      <p:pic>
        <p:nvPicPr>
          <p:cNvPr id="10" name="Picture 2" descr="Related imag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64200" y="224864"/>
            <a:ext cx="1010534" cy="9261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111226" y="383848"/>
            <a:ext cx="4661174" cy="523220"/>
          </a:xfrm>
          <a:prstGeom prst="rect">
            <a:avLst/>
          </a:prstGeom>
        </p:spPr>
        <p:txBody>
          <a:bodyPr wrap="square">
            <a:spAutoFit/>
          </a:bodyPr>
          <a:lstStyle/>
          <a:p>
            <a:r>
              <a:rPr lang="en-US" sz="2800" dirty="0" smtClean="0">
                <a:latin typeface="Libre Franklin" charset="0"/>
                <a:ea typeface="Libre Franklin" charset="0"/>
                <a:cs typeface="Libre Franklin" charset="0"/>
              </a:rPr>
              <a:t>Change the way you move!</a:t>
            </a:r>
          </a:p>
        </p:txBody>
      </p:sp>
    </p:spTree>
    <p:extLst>
      <p:ext uri="{BB962C8B-B14F-4D97-AF65-F5344CB8AC3E}">
        <p14:creationId xmlns:p14="http://schemas.microsoft.com/office/powerpoint/2010/main" val="270572901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3031</TotalTime>
  <Words>872</Words>
  <Application>Microsoft Office PowerPoint</Application>
  <PresentationFormat>On-screen Show (4:3)</PresentationFormat>
  <Paragraphs>155</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EcoMobility World Festival 2015</vt:lpstr>
      <vt:lpstr>EcoMobility World Festival 2015</vt:lpstr>
      <vt:lpstr>Joburg Declaration on Ecomobility in Cities, 2015</vt:lpstr>
      <vt:lpstr>The Kaohsiung Strategies for the Future of Urban Mobility, 2017</vt:lpstr>
      <vt:lpstr>PowerPoint Presentation</vt:lpstr>
      <vt:lpstr>Connect with 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tu-my.tran</dc:creator>
  <cp:lastModifiedBy>tu-my.tran</cp:lastModifiedBy>
  <cp:revision>18</cp:revision>
  <dcterms:created xsi:type="dcterms:W3CDTF">2018-11-26T00:01:44Z</dcterms:created>
  <dcterms:modified xsi:type="dcterms:W3CDTF">2018-11-28T05:29:17Z</dcterms:modified>
</cp:coreProperties>
</file>