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318" r:id="rId4"/>
    <p:sldId id="325" r:id="rId5"/>
    <p:sldId id="316" r:id="rId6"/>
    <p:sldId id="321" r:id="rId7"/>
    <p:sldId id="323" r:id="rId8"/>
    <p:sldId id="319" r:id="rId9"/>
    <p:sldId id="320" r:id="rId10"/>
    <p:sldId id="315" r:id="rId11"/>
    <p:sldId id="326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go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87006" autoAdjust="0"/>
  </p:normalViewPr>
  <p:slideViewPr>
    <p:cSldViewPr snapToGrid="0" snapToObjects="1">
      <p:cViewPr varScale="1">
        <p:scale>
          <a:sx n="78" d="100"/>
          <a:sy n="78" d="100"/>
        </p:scale>
        <p:origin x="-1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4F83B-FD90-C94E-9851-214A5AF7E5AD}" type="doc">
      <dgm:prSet loTypeId="urn:microsoft.com/office/officeart/2009/3/layout/StepUpProcess" loCatId="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784776C-9D16-874C-88D0-951DAD84666B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403152"/>
              </a:solidFill>
              <a:latin typeface="Optima"/>
              <a:cs typeface="Optima"/>
            </a:rPr>
            <a:t>TIPMU SC</a:t>
          </a:r>
          <a:endParaRPr lang="en-US" sz="1600" b="1" dirty="0">
            <a:solidFill>
              <a:srgbClr val="403152"/>
            </a:solidFill>
            <a:latin typeface="Optima"/>
            <a:cs typeface="Optima"/>
          </a:endParaRPr>
        </a:p>
      </dgm:t>
    </dgm:pt>
    <dgm:pt modelId="{C9EF78FC-80DB-A44A-B800-154114763319}" type="parTrans" cxnId="{C96518A3-59B6-9F4A-AD8B-9272040C688B}">
      <dgm:prSet/>
      <dgm:spPr/>
      <dgm:t>
        <a:bodyPr/>
        <a:lstStyle/>
        <a:p>
          <a:endParaRPr lang="en-US"/>
        </a:p>
      </dgm:t>
    </dgm:pt>
    <dgm:pt modelId="{935C575D-070E-6348-8B56-CCAF9DFBCAC8}" type="sibTrans" cxnId="{C96518A3-59B6-9F4A-AD8B-9272040C688B}">
      <dgm:prSet/>
      <dgm:spPr/>
      <dgm:t>
        <a:bodyPr/>
        <a:lstStyle/>
        <a:p>
          <a:endParaRPr lang="en-US"/>
        </a:p>
      </dgm:t>
    </dgm:pt>
    <dgm:pt modelId="{83485C85-FA35-2D45-B3BE-9CE116B4B2D6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PMU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CCA6505B-D54B-1647-A42C-719F8CAF1431}" type="parTrans" cxnId="{51C90738-30EC-5543-9BE1-460B46A32AEB}">
      <dgm:prSet/>
      <dgm:spPr/>
      <dgm:t>
        <a:bodyPr/>
        <a:lstStyle/>
        <a:p>
          <a:endParaRPr lang="en-US"/>
        </a:p>
      </dgm:t>
    </dgm:pt>
    <dgm:pt modelId="{E2D0E83C-9DE9-9049-9A18-9A80042FC7F4}" type="sibTrans" cxnId="{51C90738-30EC-5543-9BE1-460B46A32AEB}">
      <dgm:prSet/>
      <dgm:spPr/>
      <dgm:t>
        <a:bodyPr/>
        <a:lstStyle/>
        <a:p>
          <a:endParaRPr lang="en-US"/>
        </a:p>
      </dgm:t>
    </dgm:pt>
    <dgm:pt modelId="{BBEFBF25-212D-5146-A606-D486C8B9306F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TITA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6CCFC527-98D5-A142-8677-E1920337E7F6}" type="parTrans" cxnId="{C176B21C-2DD0-9948-92FD-014E6A484583}">
      <dgm:prSet/>
      <dgm:spPr/>
      <dgm:t>
        <a:bodyPr/>
        <a:lstStyle/>
        <a:p>
          <a:endParaRPr lang="en-US"/>
        </a:p>
      </dgm:t>
    </dgm:pt>
    <dgm:pt modelId="{66F255A0-6780-FA41-83C9-2D7FAE7B1627}" type="sibTrans" cxnId="{C176B21C-2DD0-9948-92FD-014E6A484583}">
      <dgm:prSet/>
      <dgm:spPr/>
      <dgm:t>
        <a:bodyPr/>
        <a:lstStyle/>
        <a:p>
          <a:endParaRPr lang="en-US"/>
        </a:p>
      </dgm:t>
    </dgm:pt>
    <dgm:pt modelId="{E60AF0D2-7406-6B43-B0E1-CD16FFAD6FEC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403152"/>
              </a:solidFill>
              <a:latin typeface="Optima"/>
              <a:cs typeface="Optima"/>
            </a:rPr>
            <a:t>JSC</a:t>
          </a:r>
          <a:endParaRPr lang="en-US" sz="1600" b="1" dirty="0">
            <a:solidFill>
              <a:srgbClr val="403152"/>
            </a:solidFill>
            <a:latin typeface="Optima"/>
            <a:cs typeface="Optima"/>
          </a:endParaRPr>
        </a:p>
      </dgm:t>
    </dgm:pt>
    <dgm:pt modelId="{49309B5B-3331-2349-BE69-3D0648B99304}" type="parTrans" cxnId="{E4B74F27-0FE1-8440-8548-46D9E4D5BD39}">
      <dgm:prSet/>
      <dgm:spPr/>
      <dgm:t>
        <a:bodyPr/>
        <a:lstStyle/>
        <a:p>
          <a:endParaRPr lang="en-US"/>
        </a:p>
      </dgm:t>
    </dgm:pt>
    <dgm:pt modelId="{DC48A2CD-5477-9442-8C36-DEB64EDD8EB6}" type="sibTrans" cxnId="{E4B74F27-0FE1-8440-8548-46D9E4D5BD39}">
      <dgm:prSet/>
      <dgm:spPr/>
      <dgm:t>
        <a:bodyPr/>
        <a:lstStyle/>
        <a:p>
          <a:endParaRPr lang="en-US"/>
        </a:p>
      </dgm:t>
    </dgm:pt>
    <dgm:pt modelId="{79ED0243-50B2-6E48-9794-4E3576C85D9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COT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ECB55C64-6F8E-4D47-ACA5-E0D0A691B179}" type="parTrans" cxnId="{F52C05E7-F6D7-5240-9B7F-12E25E9A2233}">
      <dgm:prSet/>
      <dgm:spPr/>
      <dgm:t>
        <a:bodyPr/>
        <a:lstStyle/>
        <a:p>
          <a:endParaRPr lang="en-US"/>
        </a:p>
      </dgm:t>
    </dgm:pt>
    <dgm:pt modelId="{303FF454-B057-7347-BB0D-4A1F4FC3D5C0}" type="sibTrans" cxnId="{F52C05E7-F6D7-5240-9B7F-12E25E9A2233}">
      <dgm:prSet/>
      <dgm:spPr/>
      <dgm:t>
        <a:bodyPr/>
        <a:lstStyle/>
        <a:p>
          <a:endParaRPr lang="en-US"/>
        </a:p>
      </dgm:t>
    </dgm:pt>
    <dgm:pt modelId="{48623237-9C0C-774A-A825-56FB2806494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Taxi Industry Leadership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BE789E02-14CF-C94B-A2BA-4D4739C92411}" type="parTrans" cxnId="{B2FFB7ED-6350-C54A-86BA-1FCD4639102B}">
      <dgm:prSet/>
      <dgm:spPr/>
      <dgm:t>
        <a:bodyPr/>
        <a:lstStyle/>
        <a:p>
          <a:endParaRPr lang="en-US"/>
        </a:p>
      </dgm:t>
    </dgm:pt>
    <dgm:pt modelId="{344A7612-3348-2448-984F-C7747CB5E659}" type="sibTrans" cxnId="{B2FFB7ED-6350-C54A-86BA-1FCD4639102B}">
      <dgm:prSet/>
      <dgm:spPr/>
      <dgm:t>
        <a:bodyPr/>
        <a:lstStyle/>
        <a:p>
          <a:endParaRPr lang="en-US"/>
        </a:p>
      </dgm:t>
    </dgm:pt>
    <dgm:pt modelId="{38F63FE8-1CD9-E14C-84B6-DCA5D03E7C0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403152"/>
              </a:solidFill>
              <a:latin typeface="Optima"/>
              <a:cs typeface="Optima"/>
            </a:rPr>
            <a:t>Superstructure</a:t>
          </a:r>
          <a:endParaRPr lang="en-US" sz="1800" b="1" dirty="0">
            <a:solidFill>
              <a:srgbClr val="403152"/>
            </a:solidFill>
            <a:latin typeface="Optima"/>
            <a:cs typeface="Optima"/>
          </a:endParaRPr>
        </a:p>
      </dgm:t>
    </dgm:pt>
    <dgm:pt modelId="{B675B391-403A-6046-94A8-19B77951A727}" type="parTrans" cxnId="{C399CD43-BA2F-E84D-B5D6-6F2BFCFDD307}">
      <dgm:prSet/>
      <dgm:spPr/>
      <dgm:t>
        <a:bodyPr/>
        <a:lstStyle/>
        <a:p>
          <a:endParaRPr lang="en-US"/>
        </a:p>
      </dgm:t>
    </dgm:pt>
    <dgm:pt modelId="{571BCD8B-9462-534E-9853-78DF91A42803}" type="sibTrans" cxnId="{C399CD43-BA2F-E84D-B5D6-6F2BFCFDD307}">
      <dgm:prSet/>
      <dgm:spPr/>
      <dgm:t>
        <a:bodyPr/>
        <a:lstStyle/>
        <a:p>
          <a:endParaRPr lang="en-US"/>
        </a:p>
      </dgm:t>
    </dgm:pt>
    <dgm:pt modelId="{4FAA1A4C-265D-9F41-B296-01A014491CE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City Manager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FFDC1FC5-803B-2641-96DC-5D53B7D38C72}" type="parTrans" cxnId="{A737A641-FF52-044F-B29E-1E25838C7C6E}">
      <dgm:prSet/>
      <dgm:spPr/>
      <dgm:t>
        <a:bodyPr/>
        <a:lstStyle/>
        <a:p>
          <a:endParaRPr lang="en-US"/>
        </a:p>
      </dgm:t>
    </dgm:pt>
    <dgm:pt modelId="{D75BE293-A7A1-7A4D-9E7A-4E6138EEE39A}" type="sibTrans" cxnId="{A737A641-FF52-044F-B29E-1E25838C7C6E}">
      <dgm:prSet/>
      <dgm:spPr/>
      <dgm:t>
        <a:bodyPr/>
        <a:lstStyle/>
        <a:p>
          <a:endParaRPr lang="en-US"/>
        </a:p>
      </dgm:t>
    </dgm:pt>
    <dgm:pt modelId="{354734B9-0942-3842-B129-90282798865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Chairpersons of GTRTC and TOPIC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A1DCABBA-FBD1-DD41-AABA-E5C8BA4EBBE6}" type="parTrans" cxnId="{78AC359E-3142-C443-9539-18A6A6F1C802}">
      <dgm:prSet/>
      <dgm:spPr/>
      <dgm:t>
        <a:bodyPr/>
        <a:lstStyle/>
        <a:p>
          <a:endParaRPr lang="en-US"/>
        </a:p>
      </dgm:t>
    </dgm:pt>
    <dgm:pt modelId="{C835210C-AB10-D84D-B5AC-162F3D406F2E}" type="sibTrans" cxnId="{78AC359E-3142-C443-9539-18A6A6F1C802}">
      <dgm:prSet/>
      <dgm:spPr/>
      <dgm:t>
        <a:bodyPr/>
        <a:lstStyle/>
        <a:p>
          <a:endParaRPr lang="en-US"/>
        </a:p>
      </dgm:t>
    </dgm:pt>
    <dgm:pt modelId="{C6F974AF-6F3A-3F44-839C-8544F7EBC17D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Mandate – Technical/ Recommendation</a:t>
          </a:r>
          <a:endParaRPr lang="en-US" sz="1600" dirty="0">
            <a:solidFill>
              <a:srgbClr val="403152"/>
            </a:solidFill>
            <a:latin typeface="Optima"/>
            <a:cs typeface="Optima"/>
          </a:endParaRPr>
        </a:p>
      </dgm:t>
    </dgm:pt>
    <dgm:pt modelId="{C393C87D-07E7-7E40-B13A-60492924F19E}" type="parTrans" cxnId="{A619DE26-49E3-1A47-8B05-C110B32B76A9}">
      <dgm:prSet/>
      <dgm:spPr/>
      <dgm:t>
        <a:bodyPr/>
        <a:lstStyle/>
        <a:p>
          <a:endParaRPr lang="en-US"/>
        </a:p>
      </dgm:t>
    </dgm:pt>
    <dgm:pt modelId="{87F64C34-2391-7241-89F2-77DA933C49E6}" type="sibTrans" cxnId="{A619DE26-49E3-1A47-8B05-C110B32B76A9}">
      <dgm:prSet/>
      <dgm:spPr/>
      <dgm:t>
        <a:bodyPr/>
        <a:lstStyle/>
        <a:p>
          <a:endParaRPr lang="en-US"/>
        </a:p>
      </dgm:t>
    </dgm:pt>
    <dgm:pt modelId="{6A0D6A43-961C-024E-9B3D-C3E9D389AED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403152"/>
              </a:solidFill>
              <a:latin typeface="Optima"/>
              <a:cs typeface="Optima"/>
            </a:rPr>
            <a:t>Mandate – </a:t>
          </a:r>
          <a:r>
            <a:rPr lang="en-US" sz="1600" dirty="0" smtClean="0">
              <a:latin typeface="Optima"/>
              <a:cs typeface="Optima"/>
            </a:rPr>
            <a:t>Decision Making</a:t>
          </a:r>
          <a:endParaRPr lang="en-US" sz="1600" dirty="0">
            <a:latin typeface="Optima"/>
            <a:cs typeface="Optima"/>
          </a:endParaRPr>
        </a:p>
      </dgm:t>
    </dgm:pt>
    <dgm:pt modelId="{D867959A-4984-4446-859F-6C5F09125E9B}" type="parTrans" cxnId="{1FB3DECF-A829-7E4C-9D90-40DE4F3DF190}">
      <dgm:prSet/>
      <dgm:spPr/>
      <dgm:t>
        <a:bodyPr/>
        <a:lstStyle/>
        <a:p>
          <a:endParaRPr lang="en-US"/>
        </a:p>
      </dgm:t>
    </dgm:pt>
    <dgm:pt modelId="{E79BBA0C-49C9-6449-AA70-64AE23C44B4E}" type="sibTrans" cxnId="{1FB3DECF-A829-7E4C-9D90-40DE4F3DF190}">
      <dgm:prSet/>
      <dgm:spPr/>
      <dgm:t>
        <a:bodyPr/>
        <a:lstStyle/>
        <a:p>
          <a:endParaRPr lang="en-US"/>
        </a:p>
      </dgm:t>
    </dgm:pt>
    <dgm:pt modelId="{230FBD82-8296-BA41-B708-A47CE4C53130}">
      <dgm:prSet phldrT="[Text]"/>
      <dgm:spPr/>
      <dgm:t>
        <a:bodyPr/>
        <a:lstStyle/>
        <a:p>
          <a:endParaRPr lang="en-US" sz="1300" dirty="0">
            <a:latin typeface="Optima"/>
            <a:cs typeface="Optima"/>
          </a:endParaRPr>
        </a:p>
      </dgm:t>
    </dgm:pt>
    <dgm:pt modelId="{EFAD91FE-173F-8D4B-B0C9-7B62B91A9DF1}" type="parTrans" cxnId="{C1D1D5B0-D1C2-FD43-90CB-FF59641965C0}">
      <dgm:prSet/>
      <dgm:spPr/>
      <dgm:t>
        <a:bodyPr/>
        <a:lstStyle/>
        <a:p>
          <a:endParaRPr lang="en-US"/>
        </a:p>
      </dgm:t>
    </dgm:pt>
    <dgm:pt modelId="{3DFF70AA-9CD5-2B40-9F41-ACC893020535}" type="sibTrans" cxnId="{C1D1D5B0-D1C2-FD43-90CB-FF59641965C0}">
      <dgm:prSet/>
      <dgm:spPr/>
      <dgm:t>
        <a:bodyPr/>
        <a:lstStyle/>
        <a:p>
          <a:endParaRPr lang="en-US"/>
        </a:p>
      </dgm:t>
    </dgm:pt>
    <dgm:pt modelId="{5F216E71-93D7-9446-8B7C-2DB609EAC086}" type="pres">
      <dgm:prSet presAssocID="{1A14F83B-FD90-C94E-9851-214A5AF7E5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29C5383-A770-C043-93E0-AD1EE7EA098E}" type="pres">
      <dgm:prSet presAssocID="{D784776C-9D16-874C-88D0-951DAD84666B}" presName="composite" presStyleCnt="0"/>
      <dgm:spPr/>
    </dgm:pt>
    <dgm:pt modelId="{40006E31-A486-D74D-9F78-981D5E92A5ED}" type="pres">
      <dgm:prSet presAssocID="{D784776C-9D16-874C-88D0-951DAD84666B}" presName="LShape" presStyleLbl="alignNode1" presStyleIdx="0" presStyleCnt="5"/>
      <dgm:spPr/>
    </dgm:pt>
    <dgm:pt modelId="{F5AB6F1C-F307-9544-B85A-2B8AB580135E}" type="pres">
      <dgm:prSet presAssocID="{D784776C-9D16-874C-88D0-951DAD84666B}" presName="ParentText" presStyleLbl="revTx" presStyleIdx="0" presStyleCnt="3" custScaleX="118275" custScaleY="91298" custLinFactNeighborX="13639" custLinFactNeighborY="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12AF6-5A69-304B-BE4C-F33DAE29F40C}" type="pres">
      <dgm:prSet presAssocID="{D784776C-9D16-874C-88D0-951DAD84666B}" presName="Triangle" presStyleLbl="alignNode1" presStyleIdx="1" presStyleCnt="5"/>
      <dgm:spPr/>
    </dgm:pt>
    <dgm:pt modelId="{E6F6F3C8-0D2F-5A4B-9745-444BB057FCE5}" type="pres">
      <dgm:prSet presAssocID="{935C575D-070E-6348-8B56-CCAF9DFBCAC8}" presName="sibTrans" presStyleCnt="0"/>
      <dgm:spPr/>
    </dgm:pt>
    <dgm:pt modelId="{C7FC294F-9941-AF4E-A10C-1AAFC13CF3FE}" type="pres">
      <dgm:prSet presAssocID="{935C575D-070E-6348-8B56-CCAF9DFBCAC8}" presName="space" presStyleCnt="0"/>
      <dgm:spPr/>
    </dgm:pt>
    <dgm:pt modelId="{46CF7479-4553-A148-AC5E-389BDE8153F8}" type="pres">
      <dgm:prSet presAssocID="{E60AF0D2-7406-6B43-B0E1-CD16FFAD6FEC}" presName="composite" presStyleCnt="0"/>
      <dgm:spPr/>
    </dgm:pt>
    <dgm:pt modelId="{9D375F5A-EA71-0649-A324-6E89F32AE357}" type="pres">
      <dgm:prSet presAssocID="{E60AF0D2-7406-6B43-B0E1-CD16FFAD6FEC}" presName="LShape" presStyleLbl="alignNode1" presStyleIdx="2" presStyleCnt="5" custScaleX="98662" custScaleY="103547" custLinFactNeighborX="-13433" custLinFactNeighborY="-7027"/>
      <dgm:spPr/>
    </dgm:pt>
    <dgm:pt modelId="{FF396D74-1D7C-2D4F-80FA-4FF7F187ACA4}" type="pres">
      <dgm:prSet presAssocID="{E60AF0D2-7406-6B43-B0E1-CD16FFAD6FE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EB777-6FE7-F74B-9A3F-AF02B31130CE}" type="pres">
      <dgm:prSet presAssocID="{E60AF0D2-7406-6B43-B0E1-CD16FFAD6FEC}" presName="Triangle" presStyleLbl="alignNode1" presStyleIdx="3" presStyleCnt="5" custLinFactNeighborX="-46001" custLinFactNeighborY="-20964"/>
      <dgm:spPr/>
    </dgm:pt>
    <dgm:pt modelId="{D8AA0F66-76D3-D046-A81D-8AC424B934D4}" type="pres">
      <dgm:prSet presAssocID="{DC48A2CD-5477-9442-8C36-DEB64EDD8EB6}" presName="sibTrans" presStyleCnt="0"/>
      <dgm:spPr/>
    </dgm:pt>
    <dgm:pt modelId="{CC2865F6-EBD0-1043-B7C6-50324CDFE3FA}" type="pres">
      <dgm:prSet presAssocID="{DC48A2CD-5477-9442-8C36-DEB64EDD8EB6}" presName="space" presStyleCnt="0"/>
      <dgm:spPr/>
    </dgm:pt>
    <dgm:pt modelId="{A2FB5D72-A3F9-364B-B35B-69DEC7C1AAC5}" type="pres">
      <dgm:prSet presAssocID="{38F63FE8-1CD9-E14C-84B6-DCA5D03E7C0D}" presName="composite" presStyleCnt="0"/>
      <dgm:spPr/>
    </dgm:pt>
    <dgm:pt modelId="{DEE366E9-0132-6B43-8E0C-A5360D9D3574}" type="pres">
      <dgm:prSet presAssocID="{38F63FE8-1CD9-E14C-84B6-DCA5D03E7C0D}" presName="LShape" presStyleLbl="alignNode1" presStyleIdx="4" presStyleCnt="5" custLinFactNeighborX="-24627" custLinFactNeighborY="-13294"/>
      <dgm:spPr/>
    </dgm:pt>
    <dgm:pt modelId="{10587F39-B455-E744-9E76-5F471E4B7623}" type="pres">
      <dgm:prSet presAssocID="{38F63FE8-1CD9-E14C-84B6-DCA5D03E7C0D}" presName="ParentText" presStyleLbl="revTx" presStyleIdx="2" presStyleCnt="3" custLinFactNeighborX="-13639" custLinFactNeighborY="-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9DE26-49E3-1A47-8B05-C110B32B76A9}" srcId="{D784776C-9D16-874C-88D0-951DAD84666B}" destId="{C6F974AF-6F3A-3F44-839C-8544F7EBC17D}" srcOrd="2" destOrd="0" parTransId="{C393C87D-07E7-7E40-B13A-60492924F19E}" sibTransId="{87F64C34-2391-7241-89F2-77DA933C49E6}"/>
    <dgm:cxn modelId="{6A7F81A8-84A4-F945-B6E7-EBB8F9B27FA4}" type="presOf" srcId="{4FAA1A4C-265D-9F41-B296-01A014491CE2}" destId="{10587F39-B455-E744-9E76-5F471E4B7623}" srcOrd="0" destOrd="1" presId="urn:microsoft.com/office/officeart/2009/3/layout/StepUpProcess"/>
    <dgm:cxn modelId="{F9008064-9A63-2247-A974-CA9A2C7DB7B2}" type="presOf" srcId="{6A0D6A43-961C-024E-9B3D-C3E9D389AEDD}" destId="{FF396D74-1D7C-2D4F-80FA-4FF7F187ACA4}" srcOrd="0" destOrd="3" presId="urn:microsoft.com/office/officeart/2009/3/layout/StepUpProcess"/>
    <dgm:cxn modelId="{3893B83A-02C8-A542-B3F3-95B98D2F0EE9}" type="presOf" srcId="{48623237-9C0C-774A-A825-56FB28064949}" destId="{FF396D74-1D7C-2D4F-80FA-4FF7F187ACA4}" srcOrd="0" destOrd="2" presId="urn:microsoft.com/office/officeart/2009/3/layout/StepUpProcess"/>
    <dgm:cxn modelId="{5952781A-E06F-8442-A3D8-6BFD1CEE8294}" type="presOf" srcId="{83485C85-FA35-2D45-B3BE-9CE116B4B2D6}" destId="{F5AB6F1C-F307-9544-B85A-2B8AB580135E}" srcOrd="0" destOrd="1" presId="urn:microsoft.com/office/officeart/2009/3/layout/StepUpProcess"/>
    <dgm:cxn modelId="{0801BBB6-05A1-D04C-9A03-FA79761359D3}" type="presOf" srcId="{354734B9-0942-3842-B129-902827988659}" destId="{10587F39-B455-E744-9E76-5F471E4B7623}" srcOrd="0" destOrd="2" presId="urn:microsoft.com/office/officeart/2009/3/layout/StepUpProcess"/>
    <dgm:cxn modelId="{DD70C961-569F-1F45-AD5C-07A7FC2CEAD1}" type="presOf" srcId="{BBEFBF25-212D-5146-A606-D486C8B9306F}" destId="{F5AB6F1C-F307-9544-B85A-2B8AB580135E}" srcOrd="0" destOrd="2" presId="urn:microsoft.com/office/officeart/2009/3/layout/StepUpProcess"/>
    <dgm:cxn modelId="{D0C9BC83-113A-904F-8F01-061DDFD0D888}" type="presOf" srcId="{38F63FE8-1CD9-E14C-84B6-DCA5D03E7C0D}" destId="{10587F39-B455-E744-9E76-5F471E4B7623}" srcOrd="0" destOrd="0" presId="urn:microsoft.com/office/officeart/2009/3/layout/StepUpProcess"/>
    <dgm:cxn modelId="{247CA55F-9CF6-2B45-9B6A-00079BFE69C0}" type="presOf" srcId="{C6F974AF-6F3A-3F44-839C-8544F7EBC17D}" destId="{F5AB6F1C-F307-9544-B85A-2B8AB580135E}" srcOrd="0" destOrd="3" presId="urn:microsoft.com/office/officeart/2009/3/layout/StepUpProcess"/>
    <dgm:cxn modelId="{1FB3DECF-A829-7E4C-9D90-40DE4F3DF190}" srcId="{E60AF0D2-7406-6B43-B0E1-CD16FFAD6FEC}" destId="{6A0D6A43-961C-024E-9B3D-C3E9D389AEDD}" srcOrd="2" destOrd="0" parTransId="{D867959A-4984-4446-859F-6C5F09125E9B}" sibTransId="{E79BBA0C-49C9-6449-AA70-64AE23C44B4E}"/>
    <dgm:cxn modelId="{164E968B-02F2-BA4E-9C41-B2AC1E667046}" type="presOf" srcId="{D784776C-9D16-874C-88D0-951DAD84666B}" destId="{F5AB6F1C-F307-9544-B85A-2B8AB580135E}" srcOrd="0" destOrd="0" presId="urn:microsoft.com/office/officeart/2009/3/layout/StepUpProcess"/>
    <dgm:cxn modelId="{C176B21C-2DD0-9948-92FD-014E6A484583}" srcId="{D784776C-9D16-874C-88D0-951DAD84666B}" destId="{BBEFBF25-212D-5146-A606-D486C8B9306F}" srcOrd="1" destOrd="0" parTransId="{6CCFC527-98D5-A142-8677-E1920337E7F6}" sibTransId="{66F255A0-6780-FA41-83C9-2D7FAE7B1627}"/>
    <dgm:cxn modelId="{71952085-FE56-534E-9FE4-9F4F9AAED28E}" type="presOf" srcId="{E60AF0D2-7406-6B43-B0E1-CD16FFAD6FEC}" destId="{FF396D74-1D7C-2D4F-80FA-4FF7F187ACA4}" srcOrd="0" destOrd="0" presId="urn:microsoft.com/office/officeart/2009/3/layout/StepUpProcess"/>
    <dgm:cxn modelId="{B2FFB7ED-6350-C54A-86BA-1FCD4639102B}" srcId="{E60AF0D2-7406-6B43-B0E1-CD16FFAD6FEC}" destId="{48623237-9C0C-774A-A825-56FB28064949}" srcOrd="1" destOrd="0" parTransId="{BE789E02-14CF-C94B-A2BA-4D4739C92411}" sibTransId="{344A7612-3348-2448-984F-C7747CB5E659}"/>
    <dgm:cxn modelId="{51C90738-30EC-5543-9BE1-460B46A32AEB}" srcId="{D784776C-9D16-874C-88D0-951DAD84666B}" destId="{83485C85-FA35-2D45-B3BE-9CE116B4B2D6}" srcOrd="0" destOrd="0" parTransId="{CCA6505B-D54B-1647-A42C-719F8CAF1431}" sibTransId="{E2D0E83C-9DE9-9049-9A18-9A80042FC7F4}"/>
    <dgm:cxn modelId="{F52C05E7-F6D7-5240-9B7F-12E25E9A2233}" srcId="{E60AF0D2-7406-6B43-B0E1-CD16FFAD6FEC}" destId="{79ED0243-50B2-6E48-9794-4E3576C85D98}" srcOrd="0" destOrd="0" parTransId="{ECB55C64-6F8E-4D47-ACA5-E0D0A691B179}" sibTransId="{303FF454-B057-7347-BB0D-4A1F4FC3D5C0}"/>
    <dgm:cxn modelId="{C96518A3-59B6-9F4A-AD8B-9272040C688B}" srcId="{1A14F83B-FD90-C94E-9851-214A5AF7E5AD}" destId="{D784776C-9D16-874C-88D0-951DAD84666B}" srcOrd="0" destOrd="0" parTransId="{C9EF78FC-80DB-A44A-B800-154114763319}" sibTransId="{935C575D-070E-6348-8B56-CCAF9DFBCAC8}"/>
    <dgm:cxn modelId="{DA77033A-7098-4941-AB88-3978AD8B95A8}" type="presOf" srcId="{79ED0243-50B2-6E48-9794-4E3576C85D98}" destId="{FF396D74-1D7C-2D4F-80FA-4FF7F187ACA4}" srcOrd="0" destOrd="1" presId="urn:microsoft.com/office/officeart/2009/3/layout/StepUpProcess"/>
    <dgm:cxn modelId="{C1D1D5B0-D1C2-FD43-90CB-FF59641965C0}" srcId="{38F63FE8-1CD9-E14C-84B6-DCA5D03E7C0D}" destId="{230FBD82-8296-BA41-B708-A47CE4C53130}" srcOrd="2" destOrd="0" parTransId="{EFAD91FE-173F-8D4B-B0C9-7B62B91A9DF1}" sibTransId="{3DFF70AA-9CD5-2B40-9F41-ACC893020535}"/>
    <dgm:cxn modelId="{0DD67F89-E25C-8A42-928E-E744945FF63E}" type="presOf" srcId="{1A14F83B-FD90-C94E-9851-214A5AF7E5AD}" destId="{5F216E71-93D7-9446-8B7C-2DB609EAC086}" srcOrd="0" destOrd="0" presId="urn:microsoft.com/office/officeart/2009/3/layout/StepUpProcess"/>
    <dgm:cxn modelId="{91BEB2BD-6672-FB4D-B6F7-8EAD082F3BF2}" type="presOf" srcId="{230FBD82-8296-BA41-B708-A47CE4C53130}" destId="{10587F39-B455-E744-9E76-5F471E4B7623}" srcOrd="0" destOrd="3" presId="urn:microsoft.com/office/officeart/2009/3/layout/StepUpProcess"/>
    <dgm:cxn modelId="{A737A641-FF52-044F-B29E-1E25838C7C6E}" srcId="{38F63FE8-1CD9-E14C-84B6-DCA5D03E7C0D}" destId="{4FAA1A4C-265D-9F41-B296-01A014491CE2}" srcOrd="0" destOrd="0" parTransId="{FFDC1FC5-803B-2641-96DC-5D53B7D38C72}" sibTransId="{D75BE293-A7A1-7A4D-9E7A-4E6138EEE39A}"/>
    <dgm:cxn modelId="{E4B74F27-0FE1-8440-8548-46D9E4D5BD39}" srcId="{1A14F83B-FD90-C94E-9851-214A5AF7E5AD}" destId="{E60AF0D2-7406-6B43-B0E1-CD16FFAD6FEC}" srcOrd="1" destOrd="0" parTransId="{49309B5B-3331-2349-BE69-3D0648B99304}" sibTransId="{DC48A2CD-5477-9442-8C36-DEB64EDD8EB6}"/>
    <dgm:cxn modelId="{78AC359E-3142-C443-9539-18A6A6F1C802}" srcId="{38F63FE8-1CD9-E14C-84B6-DCA5D03E7C0D}" destId="{354734B9-0942-3842-B129-902827988659}" srcOrd="1" destOrd="0" parTransId="{A1DCABBA-FBD1-DD41-AABA-E5C8BA4EBBE6}" sibTransId="{C835210C-AB10-D84D-B5AC-162F3D406F2E}"/>
    <dgm:cxn modelId="{C399CD43-BA2F-E84D-B5D6-6F2BFCFDD307}" srcId="{1A14F83B-FD90-C94E-9851-214A5AF7E5AD}" destId="{38F63FE8-1CD9-E14C-84B6-DCA5D03E7C0D}" srcOrd="2" destOrd="0" parTransId="{B675B391-403A-6046-94A8-19B77951A727}" sibTransId="{571BCD8B-9462-534E-9853-78DF91A42803}"/>
    <dgm:cxn modelId="{3E840E48-E741-CE43-A377-7F5A284AAC24}" type="presParOf" srcId="{5F216E71-93D7-9446-8B7C-2DB609EAC086}" destId="{A29C5383-A770-C043-93E0-AD1EE7EA098E}" srcOrd="0" destOrd="0" presId="urn:microsoft.com/office/officeart/2009/3/layout/StepUpProcess"/>
    <dgm:cxn modelId="{785375EC-D4D6-384F-9FFC-4B44F70C61B1}" type="presParOf" srcId="{A29C5383-A770-C043-93E0-AD1EE7EA098E}" destId="{40006E31-A486-D74D-9F78-981D5E92A5ED}" srcOrd="0" destOrd="0" presId="urn:microsoft.com/office/officeart/2009/3/layout/StepUpProcess"/>
    <dgm:cxn modelId="{755F6E16-43A4-CD48-9AD2-34E8B2B076AB}" type="presParOf" srcId="{A29C5383-A770-C043-93E0-AD1EE7EA098E}" destId="{F5AB6F1C-F307-9544-B85A-2B8AB580135E}" srcOrd="1" destOrd="0" presId="urn:microsoft.com/office/officeart/2009/3/layout/StepUpProcess"/>
    <dgm:cxn modelId="{D3227731-2025-B847-BFCD-B060113ED26E}" type="presParOf" srcId="{A29C5383-A770-C043-93E0-AD1EE7EA098E}" destId="{85112AF6-5A69-304B-BE4C-F33DAE29F40C}" srcOrd="2" destOrd="0" presId="urn:microsoft.com/office/officeart/2009/3/layout/StepUpProcess"/>
    <dgm:cxn modelId="{49AB90CB-9DF2-DA4F-B7D1-129B29EB717E}" type="presParOf" srcId="{5F216E71-93D7-9446-8B7C-2DB609EAC086}" destId="{E6F6F3C8-0D2F-5A4B-9745-444BB057FCE5}" srcOrd="1" destOrd="0" presId="urn:microsoft.com/office/officeart/2009/3/layout/StepUpProcess"/>
    <dgm:cxn modelId="{F7F7F6E9-B0FA-C947-8104-79886194A399}" type="presParOf" srcId="{E6F6F3C8-0D2F-5A4B-9745-444BB057FCE5}" destId="{C7FC294F-9941-AF4E-A10C-1AAFC13CF3FE}" srcOrd="0" destOrd="0" presId="urn:microsoft.com/office/officeart/2009/3/layout/StepUpProcess"/>
    <dgm:cxn modelId="{48A23E4F-FF28-6345-8C44-D8F582A20ED4}" type="presParOf" srcId="{5F216E71-93D7-9446-8B7C-2DB609EAC086}" destId="{46CF7479-4553-A148-AC5E-389BDE8153F8}" srcOrd="2" destOrd="0" presId="urn:microsoft.com/office/officeart/2009/3/layout/StepUpProcess"/>
    <dgm:cxn modelId="{E1064A06-86BD-974A-8A0A-B665041B5E81}" type="presParOf" srcId="{46CF7479-4553-A148-AC5E-389BDE8153F8}" destId="{9D375F5A-EA71-0649-A324-6E89F32AE357}" srcOrd="0" destOrd="0" presId="urn:microsoft.com/office/officeart/2009/3/layout/StepUpProcess"/>
    <dgm:cxn modelId="{97FA0594-CA4A-FD40-80CA-CC79D83237FB}" type="presParOf" srcId="{46CF7479-4553-A148-AC5E-389BDE8153F8}" destId="{FF396D74-1D7C-2D4F-80FA-4FF7F187ACA4}" srcOrd="1" destOrd="0" presId="urn:microsoft.com/office/officeart/2009/3/layout/StepUpProcess"/>
    <dgm:cxn modelId="{F184BAD0-D3C2-1343-9BCF-8932A5D702D4}" type="presParOf" srcId="{46CF7479-4553-A148-AC5E-389BDE8153F8}" destId="{A47EB777-6FE7-F74B-9A3F-AF02B31130CE}" srcOrd="2" destOrd="0" presId="urn:microsoft.com/office/officeart/2009/3/layout/StepUpProcess"/>
    <dgm:cxn modelId="{CC753BFD-0F28-1442-95FA-01D3AFCDBFBA}" type="presParOf" srcId="{5F216E71-93D7-9446-8B7C-2DB609EAC086}" destId="{D8AA0F66-76D3-D046-A81D-8AC424B934D4}" srcOrd="3" destOrd="0" presId="urn:microsoft.com/office/officeart/2009/3/layout/StepUpProcess"/>
    <dgm:cxn modelId="{93565144-CC50-F747-840D-3DEDD72161F9}" type="presParOf" srcId="{D8AA0F66-76D3-D046-A81D-8AC424B934D4}" destId="{CC2865F6-EBD0-1043-B7C6-50324CDFE3FA}" srcOrd="0" destOrd="0" presId="urn:microsoft.com/office/officeart/2009/3/layout/StepUpProcess"/>
    <dgm:cxn modelId="{204D02A8-DFCD-C34F-B93B-921190CB0F4C}" type="presParOf" srcId="{5F216E71-93D7-9446-8B7C-2DB609EAC086}" destId="{A2FB5D72-A3F9-364B-B35B-69DEC7C1AAC5}" srcOrd="4" destOrd="0" presId="urn:microsoft.com/office/officeart/2009/3/layout/StepUpProcess"/>
    <dgm:cxn modelId="{34192FC5-DCDE-534D-B335-99CF6FDAB103}" type="presParOf" srcId="{A2FB5D72-A3F9-364B-B35B-69DEC7C1AAC5}" destId="{DEE366E9-0132-6B43-8E0C-A5360D9D3574}" srcOrd="0" destOrd="0" presId="urn:microsoft.com/office/officeart/2009/3/layout/StepUpProcess"/>
    <dgm:cxn modelId="{25D859C0-47BF-C641-BCF4-06ADF5CC1B61}" type="presParOf" srcId="{A2FB5D72-A3F9-364B-B35B-69DEC7C1AAC5}" destId="{10587F39-B455-E744-9E76-5F471E4B76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4D4D9-D936-A344-9B7C-7A954536BCD8}" type="doc">
      <dgm:prSet loTypeId="urn:microsoft.com/office/officeart/2005/8/layout/cycle7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2FE6DF-F634-F441-86F2-589B46594678}" type="pres">
      <dgm:prSet presAssocID="{9634D4D9-D936-A344-9B7C-7A954536BC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BBC2B-ADF6-DF40-88EC-3E5B9C8ED063}" type="presOf" srcId="{9634D4D9-D936-A344-9B7C-7A954536BCD8}" destId="{662FE6DF-F634-F441-86F2-589B4659467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4D4D9-D936-A344-9B7C-7A954536BCD8}" type="doc">
      <dgm:prSet loTypeId="urn:microsoft.com/office/officeart/2005/8/layout/cycle7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2FE6DF-F634-F441-86F2-589B46594678}" type="pres">
      <dgm:prSet presAssocID="{9634D4D9-D936-A344-9B7C-7A954536BC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27D87-64FD-B147-AB89-7A0A9795DC13}" type="presOf" srcId="{9634D4D9-D936-A344-9B7C-7A954536BCD8}" destId="{662FE6DF-F634-F441-86F2-589B4659467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4D4D9-D936-A344-9B7C-7A954536BCD8}" type="doc">
      <dgm:prSet loTypeId="urn:microsoft.com/office/officeart/2005/8/layout/cycle7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2FE6DF-F634-F441-86F2-589B46594678}" type="pres">
      <dgm:prSet presAssocID="{9634D4D9-D936-A344-9B7C-7A954536BC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B9EBC-0A6D-7F46-9E1D-536721E133A6}" type="presOf" srcId="{9634D4D9-D936-A344-9B7C-7A954536BCD8}" destId="{662FE6DF-F634-F441-86F2-589B4659467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70E5DC-393D-EC47-9568-7C69256D7C26}" type="doc">
      <dgm:prSet loTypeId="urn:microsoft.com/office/officeart/2008/layout/RadialCluster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7649B0-4456-F34D-ABD9-646A80125B54}">
      <dgm:prSet custT="1"/>
      <dgm:spPr/>
      <dgm:t>
        <a:bodyPr/>
        <a:lstStyle/>
        <a:p>
          <a:pPr algn="ctr"/>
          <a:r>
            <a:rPr lang="en-ZA" sz="1200" b="1" smtClean="0">
              <a:latin typeface="Arial" charset="0"/>
              <a:ea typeface="Arial" charset="0"/>
              <a:cs typeface="Arial" charset="0"/>
            </a:rPr>
            <a:t>COMPENSATION PACKAGE </a:t>
          </a:r>
          <a:endParaRPr lang="en-ZA" sz="1200" b="1" dirty="0" smtClean="0">
            <a:latin typeface="Arial" charset="0"/>
            <a:ea typeface="Arial" charset="0"/>
            <a:cs typeface="Arial" charset="0"/>
          </a:endParaRPr>
        </a:p>
      </dgm:t>
    </dgm:pt>
    <dgm:pt modelId="{C56505F6-88A9-9B47-ACD1-4AA38D9364DE}" type="parTrans" cxnId="{32745A32-4016-B040-B7B3-D4BC76477874}">
      <dgm:prSet/>
      <dgm:spPr/>
      <dgm:t>
        <a:bodyPr/>
        <a:lstStyle/>
        <a:p>
          <a:pPr algn="ctr"/>
          <a:endParaRPr lang="en-US"/>
        </a:p>
      </dgm:t>
    </dgm:pt>
    <dgm:pt modelId="{E6AA4AEC-635F-8D43-9904-9822974FF8BF}" type="sibTrans" cxnId="{32745A32-4016-B040-B7B3-D4BC76477874}">
      <dgm:prSet/>
      <dgm:spPr/>
      <dgm:t>
        <a:bodyPr/>
        <a:lstStyle/>
        <a:p>
          <a:pPr algn="ctr"/>
          <a:endParaRPr lang="en-US"/>
        </a:p>
      </dgm:t>
    </dgm:pt>
    <dgm:pt modelId="{B1EAED7F-E93A-394E-BE78-57823B23E43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Component A:</a:t>
          </a:r>
        </a:p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Once-off Permanent Compensation Amount</a:t>
          </a:r>
          <a:endParaRPr lang="en-US" sz="1200" b="1" dirty="0">
            <a:latin typeface="Arial" charset="0"/>
            <a:ea typeface="Arial" charset="0"/>
            <a:cs typeface="Arial" charset="0"/>
          </a:endParaRPr>
        </a:p>
      </dgm:t>
    </dgm:pt>
    <dgm:pt modelId="{93E32D16-CFD3-C442-AB26-845D389C257D}" type="parTrans" cxnId="{48EA8B62-C594-AA4D-9163-63ADADB2FCA2}">
      <dgm:prSet/>
      <dgm:spPr/>
      <dgm:t>
        <a:bodyPr/>
        <a:lstStyle/>
        <a:p>
          <a:pPr algn="ctr"/>
          <a:endParaRPr lang="en-US"/>
        </a:p>
      </dgm:t>
    </dgm:pt>
    <dgm:pt modelId="{957DC3EE-E35B-FF4F-BD36-669A3CAC4363}" type="sibTrans" cxnId="{48EA8B62-C594-AA4D-9163-63ADADB2FCA2}">
      <dgm:prSet/>
      <dgm:spPr/>
      <dgm:t>
        <a:bodyPr/>
        <a:lstStyle/>
        <a:p>
          <a:pPr algn="ctr"/>
          <a:endParaRPr lang="en-US"/>
        </a:p>
      </dgm:t>
    </dgm:pt>
    <dgm:pt modelId="{31C7DE30-822A-0548-92EE-9CAF956E661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Component B:</a:t>
          </a:r>
        </a:p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Monthly Compensation Installments</a:t>
          </a:r>
          <a:endParaRPr lang="en-ZA" sz="1200" b="1" dirty="0" smtClean="0">
            <a:latin typeface="Arial" charset="0"/>
            <a:ea typeface="Arial" charset="0"/>
            <a:cs typeface="Arial" charset="0"/>
          </a:endParaRPr>
        </a:p>
      </dgm:t>
    </dgm:pt>
    <dgm:pt modelId="{A296FA8F-CF7F-794B-8C20-B4204D1C2932}" type="parTrans" cxnId="{732775E7-8719-314B-A247-2A7F97149525}">
      <dgm:prSet/>
      <dgm:spPr/>
      <dgm:t>
        <a:bodyPr/>
        <a:lstStyle/>
        <a:p>
          <a:pPr algn="ctr"/>
          <a:endParaRPr lang="en-US"/>
        </a:p>
      </dgm:t>
    </dgm:pt>
    <dgm:pt modelId="{8C6DE4A6-78BC-8541-85B7-CE477ACF964B}" type="sibTrans" cxnId="{732775E7-8719-314B-A247-2A7F97149525}">
      <dgm:prSet/>
      <dgm:spPr/>
      <dgm:t>
        <a:bodyPr/>
        <a:lstStyle/>
        <a:p>
          <a:pPr algn="ctr"/>
          <a:endParaRPr lang="en-US"/>
        </a:p>
      </dgm:t>
    </dgm:pt>
    <dgm:pt modelId="{391D2D37-70AF-5848-914F-83F6BF1B497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Component C:  </a:t>
          </a:r>
        </a:p>
        <a:p>
          <a:pPr algn="ctr">
            <a:lnSpc>
              <a:spcPct val="100000"/>
            </a:lnSpc>
          </a:pPr>
          <a:r>
            <a:rPr lang="en-ZA" sz="1200" b="1" smtClean="0">
              <a:latin typeface="Arial" charset="0"/>
              <a:ea typeface="Arial" charset="0"/>
              <a:cs typeface="Arial" charset="0"/>
            </a:rPr>
            <a:t>Integrated A Re Yeng and Taxi Fare Dispensation</a:t>
          </a:r>
          <a:endParaRPr lang="en-US" sz="1200" b="1" dirty="0">
            <a:latin typeface="Arial" charset="0"/>
            <a:ea typeface="Arial" charset="0"/>
            <a:cs typeface="Arial" charset="0"/>
          </a:endParaRPr>
        </a:p>
      </dgm:t>
    </dgm:pt>
    <dgm:pt modelId="{BCBAB4AE-BE07-8648-9CA1-2DD7D21CD0BF}" type="parTrans" cxnId="{C7EA4F80-0E22-4D4A-876C-6B8950BE43FD}">
      <dgm:prSet/>
      <dgm:spPr/>
      <dgm:t>
        <a:bodyPr/>
        <a:lstStyle/>
        <a:p>
          <a:pPr algn="ctr"/>
          <a:endParaRPr lang="en-US"/>
        </a:p>
      </dgm:t>
    </dgm:pt>
    <dgm:pt modelId="{010C7785-EAEE-D64F-88BC-C98F43C70170}" type="sibTrans" cxnId="{C7EA4F80-0E22-4D4A-876C-6B8950BE43FD}">
      <dgm:prSet/>
      <dgm:spPr/>
      <dgm:t>
        <a:bodyPr/>
        <a:lstStyle/>
        <a:p>
          <a:pPr algn="ctr"/>
          <a:endParaRPr lang="en-US"/>
        </a:p>
      </dgm:t>
    </dgm:pt>
    <dgm:pt modelId="{B7F6D644-C2C5-6E46-95CA-30EA74EDD136}" type="pres">
      <dgm:prSet presAssocID="{9F70E5DC-393D-EC47-9568-7C69256D7C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1128F6-F416-464B-AD46-0C61D377A205}" type="pres">
      <dgm:prSet presAssocID="{4F7649B0-4456-F34D-ABD9-646A80125B54}" presName="singleCycle" presStyleCnt="0"/>
      <dgm:spPr/>
      <dgm:t>
        <a:bodyPr/>
        <a:lstStyle/>
        <a:p>
          <a:endParaRPr lang="en-US"/>
        </a:p>
      </dgm:t>
    </dgm:pt>
    <dgm:pt modelId="{190412DB-222E-DE46-85FC-36E15F70A60A}" type="pres">
      <dgm:prSet presAssocID="{4F7649B0-4456-F34D-ABD9-646A80125B54}" presName="singleCenter" presStyleLbl="node1" presStyleIdx="0" presStyleCnt="4" custScaleX="178991" custScaleY="61605" custLinFactNeighborY="-1230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9F92BD8-F881-3C4A-BF33-AA3622FF97D0}" type="pres">
      <dgm:prSet presAssocID="{93E32D16-CFD3-C442-AB26-845D389C257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15B7589-24E8-E542-8F97-D2BCFB7AD3E6}" type="pres">
      <dgm:prSet presAssocID="{B1EAED7F-E93A-394E-BE78-57823B23E435}" presName="text0" presStyleLbl="node1" presStyleIdx="1" presStyleCnt="4" custScaleX="345985" custScaleY="101449" custRadScaleRad="111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55388-237F-F74F-8EFB-AEB4520F7006}" type="pres">
      <dgm:prSet presAssocID="{BCBAB4AE-BE07-8648-9CA1-2DD7D21CD0B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253D5F8-F457-E74A-884B-5782642926BF}" type="pres">
      <dgm:prSet presAssocID="{391D2D37-70AF-5848-914F-83F6BF1B497B}" presName="text0" presStyleLbl="node1" presStyleIdx="2" presStyleCnt="4" custScaleX="255540" custScaleY="121080" custRadScaleRad="119997" custRadScaleInc="-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692E7-35CE-3240-A456-F8949DF7D822}" type="pres">
      <dgm:prSet presAssocID="{A296FA8F-CF7F-794B-8C20-B4204D1C293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5075DC3-8ED6-1D4F-B5C9-A5C2E5FCD19C}" type="pres">
      <dgm:prSet presAssocID="{31C7DE30-822A-0548-92EE-9CAF956E6619}" presName="text0" presStyleLbl="node1" presStyleIdx="3" presStyleCnt="4" custScaleX="264240" custScaleY="117026" custRadScaleRad="119857" custRadScaleInc="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A4F80-0E22-4D4A-876C-6B8950BE43FD}" srcId="{4F7649B0-4456-F34D-ABD9-646A80125B54}" destId="{391D2D37-70AF-5848-914F-83F6BF1B497B}" srcOrd="1" destOrd="0" parTransId="{BCBAB4AE-BE07-8648-9CA1-2DD7D21CD0BF}" sibTransId="{010C7785-EAEE-D64F-88BC-C98F43C70170}"/>
    <dgm:cxn modelId="{26E2EDB2-774C-7C44-8C2A-3D193B286E6A}" type="presOf" srcId="{9F70E5DC-393D-EC47-9568-7C69256D7C26}" destId="{B7F6D644-C2C5-6E46-95CA-30EA74EDD136}" srcOrd="0" destOrd="0" presId="urn:microsoft.com/office/officeart/2008/layout/RadialCluster"/>
    <dgm:cxn modelId="{732775E7-8719-314B-A247-2A7F97149525}" srcId="{4F7649B0-4456-F34D-ABD9-646A80125B54}" destId="{31C7DE30-822A-0548-92EE-9CAF956E6619}" srcOrd="2" destOrd="0" parTransId="{A296FA8F-CF7F-794B-8C20-B4204D1C2932}" sibTransId="{8C6DE4A6-78BC-8541-85B7-CE477ACF964B}"/>
    <dgm:cxn modelId="{643BE1A2-CB3C-214D-912A-4E5034D65372}" type="presOf" srcId="{A296FA8F-CF7F-794B-8C20-B4204D1C2932}" destId="{012692E7-35CE-3240-A456-F8949DF7D822}" srcOrd="0" destOrd="0" presId="urn:microsoft.com/office/officeart/2008/layout/RadialCluster"/>
    <dgm:cxn modelId="{48EA8B62-C594-AA4D-9163-63ADADB2FCA2}" srcId="{4F7649B0-4456-F34D-ABD9-646A80125B54}" destId="{B1EAED7F-E93A-394E-BE78-57823B23E435}" srcOrd="0" destOrd="0" parTransId="{93E32D16-CFD3-C442-AB26-845D389C257D}" sibTransId="{957DC3EE-E35B-FF4F-BD36-669A3CAC4363}"/>
    <dgm:cxn modelId="{53160A05-DCBA-DD49-815C-A1AA6CDD0C07}" type="presOf" srcId="{31C7DE30-822A-0548-92EE-9CAF956E6619}" destId="{15075DC3-8ED6-1D4F-B5C9-A5C2E5FCD19C}" srcOrd="0" destOrd="0" presId="urn:microsoft.com/office/officeart/2008/layout/RadialCluster"/>
    <dgm:cxn modelId="{54F4DFC6-7135-DE49-B1D6-BC9F370C832E}" type="presOf" srcId="{93E32D16-CFD3-C442-AB26-845D389C257D}" destId="{59F92BD8-F881-3C4A-BF33-AA3622FF97D0}" srcOrd="0" destOrd="0" presId="urn:microsoft.com/office/officeart/2008/layout/RadialCluster"/>
    <dgm:cxn modelId="{32745A32-4016-B040-B7B3-D4BC76477874}" srcId="{9F70E5DC-393D-EC47-9568-7C69256D7C26}" destId="{4F7649B0-4456-F34D-ABD9-646A80125B54}" srcOrd="0" destOrd="0" parTransId="{C56505F6-88A9-9B47-ACD1-4AA38D9364DE}" sibTransId="{E6AA4AEC-635F-8D43-9904-9822974FF8BF}"/>
    <dgm:cxn modelId="{57840FE2-6325-6748-852D-FAC50D918DCA}" type="presOf" srcId="{BCBAB4AE-BE07-8648-9CA1-2DD7D21CD0BF}" destId="{C2155388-237F-F74F-8EFB-AEB4520F7006}" srcOrd="0" destOrd="0" presId="urn:microsoft.com/office/officeart/2008/layout/RadialCluster"/>
    <dgm:cxn modelId="{293E0E33-8A8D-9041-8B97-FB037F12792F}" type="presOf" srcId="{B1EAED7F-E93A-394E-BE78-57823B23E435}" destId="{915B7589-24E8-E542-8F97-D2BCFB7AD3E6}" srcOrd="0" destOrd="0" presId="urn:microsoft.com/office/officeart/2008/layout/RadialCluster"/>
    <dgm:cxn modelId="{73A5119A-021D-2146-B0CF-6026B3A46362}" type="presOf" srcId="{4F7649B0-4456-F34D-ABD9-646A80125B54}" destId="{190412DB-222E-DE46-85FC-36E15F70A60A}" srcOrd="0" destOrd="0" presId="urn:microsoft.com/office/officeart/2008/layout/RadialCluster"/>
    <dgm:cxn modelId="{17109DFE-6BE4-2542-9F5A-BB52210C37A5}" type="presOf" srcId="{391D2D37-70AF-5848-914F-83F6BF1B497B}" destId="{4253D5F8-F457-E74A-884B-5782642926BF}" srcOrd="0" destOrd="0" presId="urn:microsoft.com/office/officeart/2008/layout/RadialCluster"/>
    <dgm:cxn modelId="{9927C22F-A06F-8F41-82EF-A904D2862E26}" type="presParOf" srcId="{B7F6D644-C2C5-6E46-95CA-30EA74EDD136}" destId="{B21128F6-F416-464B-AD46-0C61D377A205}" srcOrd="0" destOrd="0" presId="urn:microsoft.com/office/officeart/2008/layout/RadialCluster"/>
    <dgm:cxn modelId="{9FECF67E-9DAD-4146-8190-2D31EC87178A}" type="presParOf" srcId="{B21128F6-F416-464B-AD46-0C61D377A205}" destId="{190412DB-222E-DE46-85FC-36E15F70A60A}" srcOrd="0" destOrd="0" presId="urn:microsoft.com/office/officeart/2008/layout/RadialCluster"/>
    <dgm:cxn modelId="{1EFB24B7-E7B6-8F41-BC01-1063A96E8BD5}" type="presParOf" srcId="{B21128F6-F416-464B-AD46-0C61D377A205}" destId="{59F92BD8-F881-3C4A-BF33-AA3622FF97D0}" srcOrd="1" destOrd="0" presId="urn:microsoft.com/office/officeart/2008/layout/RadialCluster"/>
    <dgm:cxn modelId="{229E9239-AA57-B540-9C32-7DCE49EA7180}" type="presParOf" srcId="{B21128F6-F416-464B-AD46-0C61D377A205}" destId="{915B7589-24E8-E542-8F97-D2BCFB7AD3E6}" srcOrd="2" destOrd="0" presId="urn:microsoft.com/office/officeart/2008/layout/RadialCluster"/>
    <dgm:cxn modelId="{0D858929-4C50-0949-A2B2-DA5C1EB07948}" type="presParOf" srcId="{B21128F6-F416-464B-AD46-0C61D377A205}" destId="{C2155388-237F-F74F-8EFB-AEB4520F7006}" srcOrd="3" destOrd="0" presId="urn:microsoft.com/office/officeart/2008/layout/RadialCluster"/>
    <dgm:cxn modelId="{BBD328C0-9CE4-5749-9459-13A012FF72AA}" type="presParOf" srcId="{B21128F6-F416-464B-AD46-0C61D377A205}" destId="{4253D5F8-F457-E74A-884B-5782642926BF}" srcOrd="4" destOrd="0" presId="urn:microsoft.com/office/officeart/2008/layout/RadialCluster"/>
    <dgm:cxn modelId="{53A471DC-7EB4-D248-A1B4-7FF3EC9754E8}" type="presParOf" srcId="{B21128F6-F416-464B-AD46-0C61D377A205}" destId="{012692E7-35CE-3240-A456-F8949DF7D822}" srcOrd="5" destOrd="0" presId="urn:microsoft.com/office/officeart/2008/layout/RadialCluster"/>
    <dgm:cxn modelId="{895E4BF4-D135-1F40-A52A-777C90436441}" type="presParOf" srcId="{B21128F6-F416-464B-AD46-0C61D377A205}" destId="{15075DC3-8ED6-1D4F-B5C9-A5C2E5FCD1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4D4D9-D936-A344-9B7C-7A954536BCD8}" type="doc">
      <dgm:prSet loTypeId="urn:microsoft.com/office/officeart/2005/8/layout/cycle7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2FE6DF-F634-F441-86F2-589B46594678}" type="pres">
      <dgm:prSet presAssocID="{9634D4D9-D936-A344-9B7C-7A954536BC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EE0DE-488F-054A-9FE1-F5A006C172C6}" type="presOf" srcId="{9634D4D9-D936-A344-9B7C-7A954536BCD8}" destId="{662FE6DF-F634-F441-86F2-589B4659467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06E31-A486-D74D-9F78-981D5E92A5ED}">
      <dsp:nvSpPr>
        <dsp:cNvPr id="0" name=""/>
        <dsp:cNvSpPr/>
      </dsp:nvSpPr>
      <dsp:spPr>
        <a:xfrm rot="5400000">
          <a:off x="407866" y="1314642"/>
          <a:ext cx="1217380" cy="20256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AB6F1C-F307-9544-B85A-2B8AB580135E}">
      <dsp:nvSpPr>
        <dsp:cNvPr id="0" name=""/>
        <dsp:cNvSpPr/>
      </dsp:nvSpPr>
      <dsp:spPr>
        <a:xfrm>
          <a:off x="286978" y="2080354"/>
          <a:ext cx="2163022" cy="1463559"/>
        </a:xfrm>
        <a:prstGeom prst="rect">
          <a:avLst/>
        </a:prstGeom>
        <a:noFill/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403152"/>
              </a:solidFill>
              <a:latin typeface="Optima"/>
              <a:cs typeface="Optima"/>
            </a:rPr>
            <a:t>TIPMU SC</a:t>
          </a:r>
          <a:endParaRPr lang="en-US" sz="1600" b="1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PMU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TITA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Mandate – Technical/ Recommendation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</dsp:txBody>
      <dsp:txXfrm>
        <a:off x="286978" y="2080354"/>
        <a:ext cx="2163022" cy="1463559"/>
      </dsp:txXfrm>
    </dsp:sp>
    <dsp:sp modelId="{85112AF6-5A69-304B-BE4C-F33DAE29F40C}">
      <dsp:nvSpPr>
        <dsp:cNvPr id="0" name=""/>
        <dsp:cNvSpPr/>
      </dsp:nvSpPr>
      <dsp:spPr>
        <a:xfrm>
          <a:off x="1688405" y="1165508"/>
          <a:ext cx="345058" cy="34505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75F5A-EA71-0649-A324-6E89F32AE357}">
      <dsp:nvSpPr>
        <dsp:cNvPr id="0" name=""/>
        <dsp:cNvSpPr/>
      </dsp:nvSpPr>
      <dsp:spPr>
        <a:xfrm rot="5400000">
          <a:off x="2506538" y="688650"/>
          <a:ext cx="1260561" cy="19985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396D74-1D7C-2D4F-80FA-4FF7F187ACA4}">
      <dsp:nvSpPr>
        <dsp:cNvPr id="0" name=""/>
        <dsp:cNvSpPr/>
      </dsp:nvSpPr>
      <dsp:spPr>
        <a:xfrm>
          <a:off x="2597028" y="1365890"/>
          <a:ext cx="182880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403152"/>
              </a:solidFill>
              <a:latin typeface="Optima"/>
              <a:cs typeface="Optima"/>
            </a:rPr>
            <a:t>JSC</a:t>
          </a:r>
          <a:endParaRPr lang="en-US" sz="1600" b="1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COT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Taxi Industry Leadership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Mandate – </a:t>
          </a:r>
          <a:r>
            <a:rPr lang="en-US" sz="1600" kern="1200" dirty="0" smtClean="0">
              <a:latin typeface="Optima"/>
              <a:cs typeface="Optima"/>
            </a:rPr>
            <a:t>Decision Making</a:t>
          </a:r>
          <a:endParaRPr lang="en-US" sz="1600" kern="1200" dirty="0">
            <a:latin typeface="Optima"/>
            <a:cs typeface="Optima"/>
          </a:endParaRPr>
        </a:p>
      </dsp:txBody>
      <dsp:txXfrm>
        <a:off x="2597028" y="1365890"/>
        <a:ext cx="1828808" cy="1603057"/>
      </dsp:txXfrm>
    </dsp:sp>
    <dsp:sp modelId="{A47EB777-6FE7-F74B-9A3F-AF02B31130CE}">
      <dsp:nvSpPr>
        <dsp:cNvPr id="0" name=""/>
        <dsp:cNvSpPr/>
      </dsp:nvSpPr>
      <dsp:spPr>
        <a:xfrm>
          <a:off x="3922048" y="539172"/>
          <a:ext cx="345058" cy="34505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366E9-0132-6B43-8E0C-A5360D9D3574}">
      <dsp:nvSpPr>
        <dsp:cNvPr id="0" name=""/>
        <dsp:cNvSpPr/>
      </dsp:nvSpPr>
      <dsp:spPr>
        <a:xfrm rot="5400000">
          <a:off x="4720849" y="44807"/>
          <a:ext cx="1217380" cy="20256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587F39-B455-E744-9E76-5F471E4B7623}">
      <dsp:nvSpPr>
        <dsp:cNvPr id="0" name=""/>
        <dsp:cNvSpPr/>
      </dsp:nvSpPr>
      <dsp:spPr>
        <a:xfrm>
          <a:off x="4767075" y="784191"/>
          <a:ext cx="182880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403152"/>
              </a:solidFill>
              <a:latin typeface="Optima"/>
              <a:cs typeface="Optima"/>
            </a:rPr>
            <a:t>Superstructure</a:t>
          </a:r>
          <a:endParaRPr lang="en-US" sz="1800" b="1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City Manager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403152"/>
              </a:solidFill>
              <a:latin typeface="Optima"/>
              <a:cs typeface="Optima"/>
            </a:rPr>
            <a:t>Chairpersons of GTRTC and TOPIC</a:t>
          </a:r>
          <a:endParaRPr lang="en-US" sz="1600" kern="1200" dirty="0">
            <a:solidFill>
              <a:srgbClr val="403152"/>
            </a:solidFill>
            <a:latin typeface="Optima"/>
            <a:cs typeface="Optim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latin typeface="Optima"/>
            <a:cs typeface="Optima"/>
          </a:endParaRPr>
        </a:p>
      </dsp:txBody>
      <dsp:txXfrm>
        <a:off x="4767075" y="784191"/>
        <a:ext cx="1828808" cy="1603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412DB-222E-DE46-85FC-36E15F70A60A}">
      <dsp:nvSpPr>
        <dsp:cNvPr id="0" name=""/>
        <dsp:cNvSpPr/>
      </dsp:nvSpPr>
      <dsp:spPr>
        <a:xfrm>
          <a:off x="1911332" y="1689829"/>
          <a:ext cx="2270966" cy="7816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COMPENSATION PACKAGE </a:t>
          </a:r>
          <a:endParaRPr lang="en-ZA" sz="1200" b="1" kern="1200" dirty="0" smtClean="0">
            <a:latin typeface="Arial" charset="0"/>
            <a:ea typeface="Arial" charset="0"/>
            <a:cs typeface="Arial" charset="0"/>
          </a:endParaRPr>
        </a:p>
      </dsp:txBody>
      <dsp:txXfrm>
        <a:off x="1949487" y="1727984"/>
        <a:ext cx="2194656" cy="705309"/>
      </dsp:txXfrm>
    </dsp:sp>
    <dsp:sp modelId="{59F92BD8-F881-3C4A-BF33-AA3622FF97D0}">
      <dsp:nvSpPr>
        <dsp:cNvPr id="0" name=""/>
        <dsp:cNvSpPr/>
      </dsp:nvSpPr>
      <dsp:spPr>
        <a:xfrm rot="16200000">
          <a:off x="2633094" y="1276108"/>
          <a:ext cx="827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442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7589-24E8-E542-8F97-D2BCFB7AD3E6}">
      <dsp:nvSpPr>
        <dsp:cNvPr id="0" name=""/>
        <dsp:cNvSpPr/>
      </dsp:nvSpPr>
      <dsp:spPr>
        <a:xfrm>
          <a:off x="1576260" y="0"/>
          <a:ext cx="2941111" cy="8623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Component A: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Once-off Permanent Compensation Amount</a:t>
          </a:r>
          <a:endParaRPr lang="en-US" sz="12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1618358" y="42098"/>
        <a:ext cx="2856915" cy="778190"/>
      </dsp:txXfrm>
    </dsp:sp>
    <dsp:sp modelId="{C2155388-237F-F74F-8EFB-AEB4520F7006}">
      <dsp:nvSpPr>
        <dsp:cNvPr id="0" name=""/>
        <dsp:cNvSpPr/>
      </dsp:nvSpPr>
      <dsp:spPr>
        <a:xfrm rot="2369481">
          <a:off x="3399035" y="2811374"/>
          <a:ext cx="10690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9011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D5F8-F457-E74A-884B-5782642926BF}">
      <dsp:nvSpPr>
        <dsp:cNvPr id="0" name=""/>
        <dsp:cNvSpPr/>
      </dsp:nvSpPr>
      <dsp:spPr>
        <a:xfrm>
          <a:off x="3884387" y="3151299"/>
          <a:ext cx="2172266" cy="10292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Component C: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Integrated A Re Yeng and Taxi Fare Dispensation</a:t>
          </a:r>
          <a:endParaRPr lang="en-US" sz="12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3934631" y="3201543"/>
        <a:ext cx="2071778" cy="928775"/>
      </dsp:txXfrm>
    </dsp:sp>
    <dsp:sp modelId="{012692E7-35CE-3240-A456-F8949DF7D822}">
      <dsp:nvSpPr>
        <dsp:cNvPr id="0" name=""/>
        <dsp:cNvSpPr/>
      </dsp:nvSpPr>
      <dsp:spPr>
        <a:xfrm rot="8423194">
          <a:off x="1597308" y="2823437"/>
          <a:ext cx="11040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4094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75DC3-8ED6-1D4F-B5C9-A5C2E5FCD19C}">
      <dsp:nvSpPr>
        <dsp:cNvPr id="0" name=""/>
        <dsp:cNvSpPr/>
      </dsp:nvSpPr>
      <dsp:spPr>
        <a:xfrm>
          <a:off x="0" y="3175425"/>
          <a:ext cx="2246222" cy="9948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Component B: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smtClean="0">
              <a:latin typeface="Arial" charset="0"/>
              <a:ea typeface="Arial" charset="0"/>
              <a:cs typeface="Arial" charset="0"/>
            </a:rPr>
            <a:t>Monthly Compensation Installments</a:t>
          </a:r>
          <a:endParaRPr lang="en-ZA" sz="1200" b="1" kern="1200" dirty="0" smtClean="0">
            <a:latin typeface="Arial" charset="0"/>
            <a:ea typeface="Arial" charset="0"/>
            <a:cs typeface="Arial" charset="0"/>
          </a:endParaRPr>
        </a:p>
      </dsp:txBody>
      <dsp:txXfrm>
        <a:off x="48562" y="3223987"/>
        <a:ext cx="2149098" cy="8976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20191-181F-D647-AA5E-236B1B3E0B7E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99E3-02E3-C343-A02F-450156B3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7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AA4B-FF52-4EF7-87A3-00C54188D6DC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D6D6-4656-4503-A8FC-083624060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9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D6D6-4656-4503-A8FC-083624060D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1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D6D6-4656-4503-A8FC-083624060D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D6D6-4656-4503-A8FC-083624060D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D6D6-4656-4503-A8FC-083624060D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D6D6-4656-4503-A8FC-083624060D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5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7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1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5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97D7-CE54-6249-830B-A3650748379F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D8C2-623F-5746-AE63-645A86CE9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92101" y="815355"/>
            <a:ext cx="6386586" cy="79967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CITY OF TSHWANE – A RE YENG</a:t>
            </a:r>
            <a:endParaRPr lang="en-US" sz="3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358392" y="1403788"/>
            <a:ext cx="4662048" cy="2438759"/>
          </a:xfrm>
        </p:spPr>
        <p:txBody>
          <a:bodyPr>
            <a:noAutofit/>
          </a:bodyPr>
          <a:lstStyle/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LESSONS LEARNT: MINIBUS TAXI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8244" y="4311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88" y="313599"/>
            <a:ext cx="1229008" cy="10901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088" y="2910293"/>
            <a:ext cx="3479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529278"/>
            <a:ext cx="7856195" cy="690995"/>
          </a:xfrm>
        </p:spPr>
        <p:txBody>
          <a:bodyPr>
            <a:noAutofit/>
          </a:bodyPr>
          <a:lstStyle/>
          <a:p>
            <a:pPr lvl="0"/>
            <a:r>
              <a:rPr lang="en-ZA" sz="3200" b="1" dirty="0" smtClean="0">
                <a:solidFill>
                  <a:schemeClr val="bg1"/>
                </a:solidFill>
              </a:rPr>
              <a:t>  </a:t>
            </a: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CONCEPT OF FULL CLEARANCE OF MINIBUS TAXIS</a:t>
            </a:r>
            <a:endParaRPr lang="en-ZA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36445756"/>
              </p:ext>
            </p:extLst>
          </p:nvPr>
        </p:nvGraphicFramePr>
        <p:xfrm>
          <a:off x="-3786968" y="3997805"/>
          <a:ext cx="11445013" cy="181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95" y="1700237"/>
            <a:ext cx="7247149" cy="35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7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529278"/>
            <a:ext cx="7856195" cy="690995"/>
          </a:xfrm>
        </p:spPr>
        <p:txBody>
          <a:bodyPr>
            <a:noAutofit/>
          </a:bodyPr>
          <a:lstStyle/>
          <a:p>
            <a:pPr lvl="0"/>
            <a:r>
              <a:rPr lang="en-ZA" sz="3200" b="1" dirty="0" smtClean="0">
                <a:solidFill>
                  <a:schemeClr val="bg1"/>
                </a:solidFill>
              </a:rPr>
              <a:t>  </a:t>
            </a: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COMPENSATION</a:t>
            </a: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 FOR AFFECTED MINIBUS TAXIS</a:t>
            </a:r>
            <a:endParaRPr lang="en-ZA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22572964"/>
              </p:ext>
            </p:extLst>
          </p:nvPr>
        </p:nvGraphicFramePr>
        <p:xfrm>
          <a:off x="-3786968" y="3997805"/>
          <a:ext cx="11445013" cy="181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840977549"/>
              </p:ext>
            </p:extLst>
          </p:nvPr>
        </p:nvGraphicFramePr>
        <p:xfrm>
          <a:off x="1400194" y="1579173"/>
          <a:ext cx="6056654" cy="4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5770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529278"/>
            <a:ext cx="7856195" cy="690995"/>
          </a:xfrm>
        </p:spPr>
        <p:txBody>
          <a:bodyPr>
            <a:noAutofit/>
          </a:bodyPr>
          <a:lstStyle/>
          <a:p>
            <a:pPr lvl="0"/>
            <a:r>
              <a:rPr lang="en-ZA" sz="3200" b="1" dirty="0" smtClean="0">
                <a:solidFill>
                  <a:schemeClr val="bg1"/>
                </a:solidFill>
              </a:rPr>
              <a:t>  </a:t>
            </a: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CONCLUSION</a:t>
            </a:r>
            <a:endParaRPr lang="en-ZA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2209987"/>
              </p:ext>
            </p:extLst>
          </p:nvPr>
        </p:nvGraphicFramePr>
        <p:xfrm>
          <a:off x="-3786968" y="3997805"/>
          <a:ext cx="11445013" cy="181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2228" y="1751506"/>
            <a:ext cx="7646123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The Minibus taxi industry is fully committed towards </a:t>
            </a:r>
            <a:r>
              <a:rPr lang="en-US" sz="2400" dirty="0" err="1" smtClean="0">
                <a:solidFill>
                  <a:srgbClr val="660066"/>
                </a:solidFill>
              </a:rPr>
              <a:t>ecomobility</a:t>
            </a:r>
            <a:r>
              <a:rPr lang="en-US" sz="2400" dirty="0" smtClean="0">
                <a:solidFill>
                  <a:srgbClr val="660066"/>
                </a:solidFill>
              </a:rPr>
              <a:t> and  sustainable transport 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The transformation of the Minibus Taxi Industry is very critical in achieving a sustainable transport system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There are high costs involved in the transformation of the Minibus Taxi Industry due to their historical background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This requires commitment at all the key stakeholders – Government and the entire public transport industry 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54182"/>
            <a:ext cx="7785100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CONTENTS</a:t>
            </a:r>
          </a:p>
          <a:p>
            <a:endParaRPr lang="en-ZA" sz="2600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79500" y="1473200"/>
            <a:ext cx="7960219" cy="5054600"/>
          </a:xfrm>
        </p:spPr>
        <p:txBody>
          <a:bodyPr vert="horz" anchor="ctr"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Background </a:t>
            </a:r>
          </a:p>
          <a:p>
            <a:pPr marL="914400" lvl="1" indent="-457200" algn="l">
              <a:buFont typeface="Arial"/>
              <a:buChar char="•"/>
            </a:pPr>
            <a:r>
              <a:rPr lang="en-ZA" sz="2000" b="1" dirty="0" smtClean="0">
                <a:solidFill>
                  <a:schemeClr val="bg1"/>
                </a:solidFill>
                <a:latin typeface="Optima"/>
                <a:cs typeface="Optima"/>
              </a:rPr>
              <a:t>Representative Structures</a:t>
            </a:r>
          </a:p>
          <a:p>
            <a:pPr marL="914400" lvl="1" indent="-457200" algn="l">
              <a:buFont typeface="Arial"/>
              <a:buChar char="•"/>
            </a:pPr>
            <a:r>
              <a:rPr lang="en-ZA" sz="2000" b="1" dirty="0" smtClean="0">
                <a:solidFill>
                  <a:schemeClr val="bg1"/>
                </a:solidFill>
                <a:latin typeface="Optima"/>
                <a:cs typeface="Optima"/>
              </a:rPr>
              <a:t>TRT (Pty) Ltd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MOA Engagement Structures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Ecomobility within the Minibus Taxi Industry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Challenges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Strengths 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Capacitation of Minubus Taxi Indutry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Industry Transition Compensation Negotiations</a:t>
            </a:r>
          </a:p>
          <a:p>
            <a:pPr marL="457200" indent="-457200" algn="l">
              <a:buFont typeface="Arial"/>
              <a:buChar char="•"/>
            </a:pPr>
            <a:r>
              <a:rPr lang="en-ZA" sz="2400" b="1" dirty="0" smtClean="0">
                <a:solidFill>
                  <a:schemeClr val="bg1"/>
                </a:solidFill>
                <a:latin typeface="Optima"/>
                <a:cs typeface="Optima"/>
              </a:rPr>
              <a:t>Implementation of Agreements</a:t>
            </a:r>
          </a:p>
          <a:p>
            <a:pPr marL="457200" indent="-457200" algn="l">
              <a:buFont typeface="Arial"/>
              <a:buChar char="•"/>
            </a:pPr>
            <a:endParaRPr lang="en-ZA" sz="24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l"/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906620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BACKGROUND – Representative Structures</a:t>
            </a:r>
            <a:r>
              <a:rPr lang="en-ZA" sz="2800" dirty="0">
                <a:latin typeface="Optima"/>
                <a:cs typeface="Optima"/>
              </a:rPr>
              <a:t/>
            </a:r>
            <a:br>
              <a:rPr lang="en-ZA" sz="2800" dirty="0">
                <a:latin typeface="Optima"/>
                <a:cs typeface="Optima"/>
              </a:rPr>
            </a:br>
            <a:endParaRPr lang="en-ZA" sz="28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96" y="1443841"/>
            <a:ext cx="875109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endParaRPr lang="en-Z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n-Z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228" y="1492720"/>
            <a:ext cx="8223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/>
          </a:p>
          <a:p>
            <a:pPr marL="342900" indent="-342900">
              <a:buFont typeface="Arial"/>
              <a:buChar char="•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2312" y="2273587"/>
            <a:ext cx="18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rgbClr val="1A1A1A"/>
              </a:solidFill>
              <a:latin typeface="ArialMT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7" y="2273587"/>
            <a:ext cx="3053611" cy="2900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64" y="2273587"/>
            <a:ext cx="2963714" cy="29000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2014" y="1316703"/>
            <a:ext cx="523287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ZA" sz="2400" b="1" u="sng" dirty="0">
                <a:solidFill>
                  <a:schemeClr val="accent4">
                    <a:lumMod val="75000"/>
                  </a:schemeClr>
                </a:solidFill>
                <a:latin typeface="Optima"/>
                <a:ea typeface="+mj-ea"/>
                <a:cs typeface="Optima"/>
              </a:rPr>
              <a:t>REPRESENTATIVE </a:t>
            </a:r>
            <a:r>
              <a:rPr lang="en-ZA" sz="2400" b="1" u="sng" dirty="0" smtClean="0">
                <a:solidFill>
                  <a:schemeClr val="accent4">
                    <a:lumMod val="75000"/>
                  </a:schemeClr>
                </a:solidFill>
                <a:latin typeface="Optima"/>
                <a:ea typeface="+mj-ea"/>
                <a:cs typeface="Optima"/>
              </a:rPr>
              <a:t>STRUCTURES  </a:t>
            </a:r>
            <a:r>
              <a:rPr lang="en-ZA" sz="2800" dirty="0">
                <a:solidFill>
                  <a:prstClr val="black"/>
                </a:solidFill>
                <a:latin typeface="Optima"/>
                <a:ea typeface="+mj-ea"/>
                <a:cs typeface="Optima"/>
              </a:rPr>
              <a:t/>
            </a:r>
            <a:br>
              <a:rPr lang="en-ZA" sz="2800" dirty="0">
                <a:solidFill>
                  <a:prstClr val="black"/>
                </a:solidFill>
                <a:latin typeface="Optima"/>
                <a:ea typeface="+mj-ea"/>
                <a:cs typeface="Optima"/>
              </a:rPr>
            </a:b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9450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906620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BACKGROUND – TRT (Pty) Ltd</a:t>
            </a:r>
            <a:r>
              <a:rPr lang="en-ZA" sz="2800" dirty="0">
                <a:latin typeface="Optima"/>
                <a:cs typeface="Optima"/>
              </a:rPr>
              <a:t/>
            </a:r>
            <a:br>
              <a:rPr lang="en-ZA" sz="2800" dirty="0">
                <a:latin typeface="Optima"/>
                <a:cs typeface="Optima"/>
              </a:rPr>
            </a:br>
            <a:endParaRPr lang="en-ZA" sz="28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96" y="1443841"/>
            <a:ext cx="875109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endParaRPr lang="en-Z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n-Z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228" y="1492720"/>
            <a:ext cx="8223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/>
          </a:p>
          <a:p>
            <a:pPr marL="342900" indent="-342900">
              <a:buFont typeface="Arial"/>
              <a:buChar char="•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GB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2312" y="2273587"/>
            <a:ext cx="18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rgbClr val="1A1A1A"/>
              </a:solidFill>
              <a:latin typeface="ArialMT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2014" y="1316703"/>
            <a:ext cx="523287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ZA" sz="2400" b="1" u="sng" dirty="0" smtClean="0">
                <a:solidFill>
                  <a:schemeClr val="accent4">
                    <a:lumMod val="75000"/>
                  </a:schemeClr>
                </a:solidFill>
                <a:latin typeface="Optima"/>
                <a:ea typeface="+mj-ea"/>
                <a:cs typeface="Optima"/>
              </a:rPr>
              <a:t>TRT (Pty) Ltd Board  </a:t>
            </a:r>
            <a:r>
              <a:rPr lang="en-ZA" sz="2800" dirty="0">
                <a:solidFill>
                  <a:prstClr val="black"/>
                </a:solidFill>
                <a:latin typeface="Optima"/>
                <a:ea typeface="+mj-ea"/>
                <a:cs typeface="Optima"/>
              </a:rPr>
              <a:t/>
            </a:r>
            <a:br>
              <a:rPr lang="en-ZA" sz="2800" dirty="0">
                <a:solidFill>
                  <a:prstClr val="black"/>
                </a:solidFill>
                <a:latin typeface="Optima"/>
                <a:ea typeface="+mj-ea"/>
                <a:cs typeface="Optima"/>
              </a:rPr>
            </a:br>
            <a:endParaRPr lang="en-US" dirty="0">
              <a:latin typeface="Optima"/>
              <a:cs typeface="Optima"/>
            </a:endParaRPr>
          </a:p>
        </p:txBody>
      </p:sp>
      <p:pic>
        <p:nvPicPr>
          <p:cNvPr id="12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6" y="2413924"/>
            <a:ext cx="6969354" cy="26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690995"/>
          </a:xfrm>
        </p:spPr>
        <p:txBody>
          <a:bodyPr>
            <a:noAutofit/>
          </a:bodyPr>
          <a:lstStyle/>
          <a:p>
            <a:pPr lvl="0"/>
            <a:r>
              <a:rPr lang="en-ZA" sz="3200" b="1" dirty="0" smtClean="0">
                <a:solidFill>
                  <a:schemeClr val="bg1"/>
                </a:solidFill>
                <a:latin typeface="Optima"/>
                <a:cs typeface="Optima"/>
              </a:rPr>
              <a:t>MOA ENGAGEMENT STRUCTURES</a:t>
            </a:r>
            <a:endParaRPr lang="en-ZA" sz="32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  <a:p>
            <a:pPr lvl="3" algn="just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1820" y="1623662"/>
            <a:ext cx="858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7F7F7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1054861"/>
              </p:ext>
            </p:extLst>
          </p:nvPr>
        </p:nvGraphicFramePr>
        <p:xfrm>
          <a:off x="770977" y="1397000"/>
          <a:ext cx="6849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69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690995"/>
          </a:xfrm>
        </p:spPr>
        <p:txBody>
          <a:bodyPr>
            <a:noAutofit/>
          </a:bodyPr>
          <a:lstStyle/>
          <a:p>
            <a:pPr lvl="0"/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PATRONAGE</a:t>
            </a:r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WITHIN THE TAXI INDUSTRY</a:t>
            </a:r>
            <a:endParaRPr lang="en-ZA" sz="28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  <a:p>
            <a:pPr lvl="3" algn="just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43841"/>
            <a:ext cx="88155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96" y="1245177"/>
            <a:ext cx="873115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403152"/>
                </a:solidFill>
                <a:latin typeface="Optima"/>
                <a:cs typeface="Optima"/>
              </a:rPr>
              <a:t>Challenges: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403152"/>
              </a:solidFill>
            </a:endParaRPr>
          </a:p>
        </p:txBody>
      </p:sp>
      <p:pic>
        <p:nvPicPr>
          <p:cNvPr id="11" name="Picture 10" descr="Inside_a_taxi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397371"/>
            <a:ext cx="4200546" cy="45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529278"/>
            <a:ext cx="7856195" cy="690995"/>
          </a:xfrm>
        </p:spPr>
        <p:txBody>
          <a:bodyPr>
            <a:noAutofit/>
          </a:bodyPr>
          <a:lstStyle/>
          <a:p>
            <a:pPr lvl="0"/>
            <a:r>
              <a:rPr lang="en-ZA" sz="3200" b="1" dirty="0" smtClean="0">
                <a:solidFill>
                  <a:schemeClr val="bg1"/>
                </a:solidFill>
              </a:rPr>
              <a:t>  </a:t>
            </a:r>
            <a:r>
              <a:rPr lang="en-ZA" sz="2800" b="1" dirty="0" smtClean="0">
                <a:solidFill>
                  <a:schemeClr val="bg1"/>
                </a:solidFill>
              </a:rPr>
              <a:t>RESISTANCE BY COMMUTERS  </a:t>
            </a: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en-US" sz="2400" b="1" dirty="0" smtClean="0"/>
              <a:t>Challenges: Resistance by commuters to transfer at </a:t>
            </a:r>
            <a:r>
              <a:rPr lang="en-US" sz="2400" b="1" dirty="0" err="1" smtClean="0"/>
              <a:t>Wonderboom</a:t>
            </a:r>
            <a:r>
              <a:rPr lang="en-US" sz="2400" b="1" dirty="0" smtClean="0"/>
              <a:t> Transfer Facility</a:t>
            </a:r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4784079"/>
              </p:ext>
            </p:extLst>
          </p:nvPr>
        </p:nvGraphicFramePr>
        <p:xfrm>
          <a:off x="-3786968" y="3997805"/>
          <a:ext cx="11445013" cy="181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2305897"/>
            <a:ext cx="5964702" cy="33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690995"/>
          </a:xfrm>
        </p:spPr>
        <p:txBody>
          <a:bodyPr>
            <a:noAutofit/>
          </a:bodyPr>
          <a:lstStyle/>
          <a:p>
            <a:pPr lvl="0"/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STRENGTHS - UNITY WITHIN TSHWANE TAXI INDUSTRY</a:t>
            </a:r>
            <a:endParaRPr lang="en-ZA" sz="28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  <a:p>
            <a:pPr lvl="3" algn="just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1820" y="1623662"/>
            <a:ext cx="858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0" y="1388864"/>
            <a:ext cx="6683514" cy="40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29278"/>
            <a:ext cx="7912100" cy="690995"/>
          </a:xfrm>
        </p:spPr>
        <p:txBody>
          <a:bodyPr>
            <a:noAutofit/>
          </a:bodyPr>
          <a:lstStyle/>
          <a:p>
            <a:pPr lvl="0"/>
            <a:r>
              <a:rPr lang="en-ZA" sz="2800" b="1" dirty="0" smtClean="0">
                <a:solidFill>
                  <a:schemeClr val="bg1"/>
                </a:solidFill>
                <a:latin typeface="Optima"/>
                <a:cs typeface="Optima"/>
              </a:rPr>
              <a:t>CAPACITATION OF MINIBUS TAXI INDUSTRY</a:t>
            </a:r>
            <a:endParaRPr lang="en-ZA" sz="28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28" y="1245177"/>
            <a:ext cx="7065818" cy="6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79439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96" y="1435898"/>
            <a:ext cx="9029700" cy="442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endParaRPr lang="en-ZA" sz="1600" dirty="0" smtClean="0">
              <a:solidFill>
                <a:schemeClr val="tx1"/>
              </a:solidFill>
            </a:endParaRPr>
          </a:p>
          <a:p>
            <a:pPr lvl="3" algn="just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96" y="1443841"/>
            <a:ext cx="84046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endParaRPr lang="en-US" sz="2400" b="1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 startAt="5"/>
            </a:pP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1820" y="1623662"/>
            <a:ext cx="8583774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tima"/>
                <a:cs typeface="Optima"/>
              </a:rPr>
              <a:t>Complex negotiations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tima"/>
                <a:cs typeface="Optima"/>
              </a:rPr>
              <a:t>Technical Advisors appointed to capacitate Taxi Industry during negotiations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tima"/>
                <a:cs typeface="Optima"/>
              </a:rPr>
              <a:t>Compensation Strategy was developed and agreed with Industry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tima"/>
                <a:cs typeface="Optima"/>
              </a:rPr>
              <a:t>The Full Clearance Permanent Compensation Strategy adopted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ptima"/>
                <a:cs typeface="Optima"/>
              </a:rPr>
              <a:t>Negotiations conducted in line with the implementation phases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6336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8995</TotalTime>
  <Words>272</Words>
  <Application>Microsoft Macintosh PowerPoint</Application>
  <PresentationFormat>On-screen Show (4:3)</PresentationFormat>
  <Paragraphs>74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CITY OF TSHWANE – A RE YENG</vt:lpstr>
      <vt:lpstr>PowerPoint Presentation</vt:lpstr>
      <vt:lpstr>BACKGROUND – Representative Structures </vt:lpstr>
      <vt:lpstr>BACKGROUND – TRT (Pty) Ltd </vt:lpstr>
      <vt:lpstr>MOA ENGAGEMENT STRUCTURES</vt:lpstr>
      <vt:lpstr>PATRONAGE WITHIN THE TAXI INDUSTRY</vt:lpstr>
      <vt:lpstr>  RESISTANCE BY COMMUTERS  </vt:lpstr>
      <vt:lpstr>STRENGTHS - UNITY WITHIN TSHWANE TAXI INDUSTRY</vt:lpstr>
      <vt:lpstr>CAPACITATION OF MINIBUS TAXI INDUSTRY</vt:lpstr>
      <vt:lpstr>  CONCEPT OF FULL CLEARANCE OF MINIBUS TAXIS</vt:lpstr>
      <vt:lpstr>  COMPENSATION FOR AFFECTED MINIBUS TAXIS</vt:lpstr>
      <vt:lpstr>  CONCLUSION</vt:lpstr>
    </vt:vector>
  </TitlesOfParts>
  <Company>******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Wilhelm</dc:creator>
  <cp:lastModifiedBy>Thabang Moraka</cp:lastModifiedBy>
  <cp:revision>220</cp:revision>
  <cp:lastPrinted>2015-09-09T05:10:12Z</cp:lastPrinted>
  <dcterms:created xsi:type="dcterms:W3CDTF">2013-06-18T12:35:31Z</dcterms:created>
  <dcterms:modified xsi:type="dcterms:W3CDTF">2018-11-28T07:41:36Z</dcterms:modified>
</cp:coreProperties>
</file>